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9" r:id="rId4"/>
    <p:sldId id="262" r:id="rId5"/>
    <p:sldId id="271" r:id="rId6"/>
    <p:sldId id="263" r:id="rId7"/>
    <p:sldId id="272" r:id="rId8"/>
    <p:sldId id="266" r:id="rId9"/>
    <p:sldId id="267" r:id="rId10"/>
    <p:sldId id="265" r:id="rId11"/>
    <p:sldId id="270" r:id="rId12"/>
    <p:sldId id="273" r:id="rId13"/>
    <p:sldId id="269" r:id="rId14"/>
    <p:sldId id="268" r:id="rId15"/>
  </p:sldIdLst>
  <p:sldSz cx="9144000" cy="6858000" type="screen4x3"/>
  <p:notesSz cx="6742113" cy="9872663"/>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530DD395-D68D-4DB3-876C-DB89215BEA7D}" type="datetimeFigureOut">
              <a:rPr lang="en-GB"/>
              <a:pPr>
                <a:defRPr/>
              </a:pPr>
              <a:t>18/04/2014</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10F6473C-3002-40A8-87C6-943A63CBF167}"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6B0C336A-2873-4EDD-9FB3-DA9F2E3F680F}" type="datetimeFigureOut">
              <a:rPr lang="en-GB"/>
              <a:pPr>
                <a:defRPr/>
              </a:pPr>
              <a:t>18/04/2014</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88925E18-5FCA-4861-971C-3DEB97ED019B}"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845BBCC8-C7DB-445B-BFCB-360D4F6029CB}" type="datetimeFigureOut">
              <a:rPr lang="en-GB"/>
              <a:pPr>
                <a:defRPr/>
              </a:pPr>
              <a:t>18/04/2014</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CBC710D3-9DFB-4390-BE0F-B551D457D215}"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FC2EF582-F317-4E59-9064-6553D589687E}" type="datetimeFigureOut">
              <a:rPr lang="en-GB"/>
              <a:pPr>
                <a:defRPr/>
              </a:pPr>
              <a:t>18/04/2014</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5578C13C-8D59-4AE9-8444-A0E154666708}"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ABD236E4-5911-4A0A-AF90-87FDC126C9CB}" type="datetimeFigureOut">
              <a:rPr lang="en-GB"/>
              <a:pPr>
                <a:defRPr/>
              </a:pPr>
              <a:t>18/04/2014</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08707C45-03AD-48FC-9C93-B761F3E0699D}"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F051B818-8EF8-444C-8D67-BCC8A9C0BFCD}" type="datetimeFigureOut">
              <a:rPr lang="en-GB"/>
              <a:pPr>
                <a:defRPr/>
              </a:pPr>
              <a:t>18/04/2014</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E2A4582F-B401-4CCA-AE76-9B61C6CA673B}"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D8781543-C603-46D8-9516-208548571B2C}" type="datetimeFigureOut">
              <a:rPr lang="en-GB"/>
              <a:pPr>
                <a:defRPr/>
              </a:pPr>
              <a:t>18/04/2014</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392C9C0B-5A97-4A4D-9946-56A1A39FE0E9}"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09D09BFF-D0E5-4131-BDED-BDF92709F6D0}" type="datetimeFigureOut">
              <a:rPr lang="en-GB"/>
              <a:pPr>
                <a:defRPr/>
              </a:pPr>
              <a:t>18/04/2014</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1EE1881E-DEB4-444D-BA7F-EFFE8F5777CA}"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D0C93D9-A03F-4FD9-85E3-18CA22760770}" type="datetimeFigureOut">
              <a:rPr lang="en-GB"/>
              <a:pPr>
                <a:defRPr/>
              </a:pPr>
              <a:t>18/04/2014</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13AAB95D-A7F5-4584-ABAC-7E930DC23A07}"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95AD51E-4C38-4096-A65D-8AD70A4D8138}" type="datetimeFigureOut">
              <a:rPr lang="en-GB"/>
              <a:pPr>
                <a:defRPr/>
              </a:pPr>
              <a:t>18/04/2014</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B411EA5D-4489-4F82-84BE-9DAEA6DE3142}"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5571175-823B-407E-8E28-348E809420E4}" type="datetimeFigureOut">
              <a:rPr lang="en-GB"/>
              <a:pPr>
                <a:defRPr/>
              </a:pPr>
              <a:t>18/04/2014</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BDB766BA-85CF-4593-90A1-419A86106058}"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1B959BD5-EDCB-4673-9C1D-1A1478FEA540}" type="datetimeFigureOut">
              <a:rPr lang="en-GB"/>
              <a:pPr>
                <a:defRPr/>
              </a:pPr>
              <a:t>18/04/2014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A3F9785B-99F0-448F-AD01-D8DAD67A7883}"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3.jpg"/><Relationship Id="rId4" Type="http://schemas.openxmlformats.org/officeDocument/2006/relationships/image" Target="../media/image4.jpeg"/></Relationships>
</file>

<file path=ppt/slides/_rels/slide11.xml.rels><?xml version="1.0" encoding="UTF-8" standalone="yes"?>
<Relationships xmlns="http://schemas.openxmlformats.org/package/2006/relationships"><Relationship Id="rId3" Type="http://schemas.openxmlformats.org/officeDocument/2006/relationships/hyperlink" Target="http://www.actionrenewables.co.uk/resources/windmap/" TargetMode="Externa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3.jpg"/><Relationship Id="rId5" Type="http://schemas.openxmlformats.org/officeDocument/2006/relationships/image" Target="../media/image4.jpe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3.jpg"/><Relationship Id="rId4" Type="http://schemas.openxmlformats.org/officeDocument/2006/relationships/image" Target="../media/image4.jpe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3.jpg"/><Relationship Id="rId4" Type="http://schemas.openxmlformats.org/officeDocument/2006/relationships/image" Target="../media/image4.jpeg"/></Relationships>
</file>

<file path=ppt/slides/_rels/slide14.xml.rels><?xml version="1.0" encoding="UTF-8" standalone="yes"?>
<Relationships xmlns="http://schemas.openxmlformats.org/package/2006/relationships"><Relationship Id="rId3" Type="http://schemas.openxmlformats.org/officeDocument/2006/relationships/hyperlink" Target="http://www.iwea.com/_wind_information" TargetMode="External"/><Relationship Id="rId7" Type="http://schemas.openxmlformats.org/officeDocument/2006/relationships/image" Target="../media/image3.jp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2.png"/><Relationship Id="rId4" Type="http://schemas.openxmlformats.org/officeDocument/2006/relationships/hyperlink" Target="http://www.renewableuk.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3.jp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hyperlink" Target="http://www.youtube.com/watch?v=uh3H1YcwmTI" TargetMode="External"/><Relationship Id="rId7" Type="http://schemas.openxmlformats.org/officeDocument/2006/relationships/image" Target="../media/image3.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2.png"/><Relationship Id="rId4" Type="http://schemas.openxmlformats.org/officeDocument/2006/relationships/hyperlink" Target="http://news.sse.com/listing/2013/07/irish-wind-farm-creates-seven-new-jobs/"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3.jpg"/><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Layout" Target="../slideLayouts/slideLayout6.xml"/><Relationship Id="rId5" Type="http://schemas.openxmlformats.org/officeDocument/2006/relationships/image" Target="../media/image3.jpg"/><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hyperlink" Target="http://www.sse.com/Ireland/CommunityFund/" TargetMode="External"/><Relationship Id="rId7" Type="http://schemas.openxmlformats.org/officeDocument/2006/relationships/hyperlink" Target="http://irelandnews.sse.com/listing/2013/10/sustainable-students-visit-airtricity%e2%80%99s-bessy-bell-wind-farm/" TargetMode="Externa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hyperlink" Target="http://irelandnews.sse.com/listing/2013/10/eco-schools-pupils-help-to-launch-airtricity's-power-down-day/" TargetMode="External"/><Relationship Id="rId5" Type="http://schemas.openxmlformats.org/officeDocument/2006/relationships/hyperlink" Target="http://www.operation-energy.com/" TargetMode="External"/><Relationship Id="rId10" Type="http://schemas.openxmlformats.org/officeDocument/2006/relationships/image" Target="../media/image3.jpg"/><Relationship Id="rId4" Type="http://schemas.openxmlformats.org/officeDocument/2006/relationships/hyperlink" Target="http://irelandnews.sse.com/listing/2013/08/slieve-kirk-awards-funding-to-thirteen-community-groups/" TargetMode="External"/><Relationship Id="rId9"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hyperlink" Target="http://irelandnews.sse.com/listing/2013/11/case-study-slieve-kirk-wind-park-local-economic-benefits/" TargetMode="External"/><Relationship Id="rId7" Type="http://schemas.openxmlformats.org/officeDocument/2006/relationships/image" Target="../media/image3.jpg"/><Relationship Id="rId2" Type="http://schemas.openxmlformats.org/officeDocument/2006/relationships/image" Target="../media/image1.jpeg"/><Relationship Id="rId1" Type="http://schemas.openxmlformats.org/officeDocument/2006/relationships/slideLayout" Target="../slideLayouts/slideLayout6.xml"/><Relationship Id="rId6" Type="http://schemas.openxmlformats.org/officeDocument/2006/relationships/image" Target="../media/image4.jpeg"/><Relationship Id="rId5" Type="http://schemas.openxmlformats.org/officeDocument/2006/relationships/image" Target="../media/image2.png"/><Relationship Id="rId4" Type="http://schemas.openxmlformats.org/officeDocument/2006/relationships/hyperlink" Target="http://irelandnews.sse.com/listing/2013/11/video-slieve-kirk-wind-park-'our-local-supply-chain'/"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3.jpg"/><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3.jp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cstate="print">
            <a:lum bright="70000" contrast="-70000"/>
            <a:extLst>
              <a:ext uri="{28A0092B-C50C-407E-A947-70E740481C1C}">
                <a14:useLocalDpi xmlns:a14="http://schemas.microsoft.com/office/drawing/2010/main" val="0"/>
              </a:ext>
            </a:extLst>
          </a:blip>
          <a:stretch>
            <a:fillRect/>
          </a:stretch>
        </p:blipFill>
        <p:spPr>
          <a:xfrm>
            <a:off x="-3473" y="-596"/>
            <a:ext cx="9143999" cy="6857999"/>
          </a:xfrm>
          <a:prstGeom prst="rect">
            <a:avLst/>
          </a:prstGeom>
          <a:effectLst>
            <a:glow>
              <a:schemeClr val="bg1">
                <a:alpha val="40000"/>
              </a:schemeClr>
            </a:glow>
            <a:outerShdw blurRad="50800" dist="50800" dir="5400000" algn="ctr" rotWithShape="0">
              <a:srgbClr val="000000">
                <a:alpha val="43000"/>
              </a:srgbClr>
            </a:outerShdw>
          </a:effectLst>
        </p:spPr>
      </p:pic>
      <p:sp>
        <p:nvSpPr>
          <p:cNvPr id="6" name="Rounded Rectangle 5"/>
          <p:cNvSpPr/>
          <p:nvPr/>
        </p:nvSpPr>
        <p:spPr>
          <a:xfrm>
            <a:off x="226833" y="1556792"/>
            <a:ext cx="2160240" cy="4411743"/>
          </a:xfrm>
          <a:prstGeom prst="roundRect">
            <a:avLst/>
          </a:prstGeom>
          <a:solidFill>
            <a:schemeClr val="accent3">
              <a:lumMod val="40000"/>
              <a:lumOff val="60000"/>
            </a:schemeClr>
          </a:solidFill>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7" name="TextBox 6"/>
          <p:cNvSpPr txBox="1"/>
          <p:nvPr/>
        </p:nvSpPr>
        <p:spPr>
          <a:xfrm>
            <a:off x="0" y="188913"/>
            <a:ext cx="9144000" cy="107632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ln>
            <a:solidFill>
              <a:schemeClr val="accent1">
                <a:lumMod val="20000"/>
                <a:lumOff val="80000"/>
              </a:schemeClr>
            </a:solidFill>
          </a:ln>
        </p:spPr>
        <p:txBody>
          <a:bodyPr>
            <a:spAutoFit/>
          </a:bodyPr>
          <a:lstStyle/>
          <a:p>
            <a:pPr fontAlgn="auto">
              <a:spcBef>
                <a:spcPts val="0"/>
              </a:spcBef>
              <a:spcAft>
                <a:spcPts val="0"/>
              </a:spcAft>
              <a:defRPr/>
            </a:pPr>
            <a:r>
              <a:rPr lang="en-GB" sz="3600" dirty="0" err="1">
                <a:latin typeface="+mn-lt"/>
                <a:cs typeface="+mn-cs"/>
              </a:rPr>
              <a:t>Slieve</a:t>
            </a:r>
            <a:r>
              <a:rPr lang="en-GB" sz="3600" dirty="0">
                <a:latin typeface="+mn-lt"/>
                <a:cs typeface="+mn-cs"/>
              </a:rPr>
              <a:t> Kirk Wind Park</a:t>
            </a:r>
          </a:p>
          <a:p>
            <a:pPr fontAlgn="auto">
              <a:spcBef>
                <a:spcPts val="0"/>
              </a:spcBef>
              <a:spcAft>
                <a:spcPts val="0"/>
              </a:spcAft>
              <a:defRPr/>
            </a:pPr>
            <a:r>
              <a:rPr lang="en-GB" sz="1400" dirty="0">
                <a:latin typeface="+mn-lt"/>
                <a:cs typeface="+mn-cs"/>
              </a:rPr>
              <a:t>Environment         Energy Output        Operations Team       Construction         Design          Community        Social Responsibility  </a:t>
            </a:r>
          </a:p>
          <a:p>
            <a:pPr fontAlgn="auto">
              <a:spcBef>
                <a:spcPts val="0"/>
              </a:spcBef>
              <a:spcAft>
                <a:spcPts val="0"/>
              </a:spcAft>
              <a:defRPr/>
            </a:pPr>
            <a:endParaRPr lang="en-GB" sz="1400" dirty="0">
              <a:latin typeface="+mn-lt"/>
              <a:cs typeface="+mn-cs"/>
            </a:endParaRPr>
          </a:p>
        </p:txBody>
      </p:sp>
      <p:sp>
        <p:nvSpPr>
          <p:cNvPr id="13317" name="TextBox 7"/>
          <p:cNvSpPr txBox="1">
            <a:spLocks noChangeArrowheads="1"/>
          </p:cNvSpPr>
          <p:nvPr/>
        </p:nvSpPr>
        <p:spPr bwMode="auto">
          <a:xfrm>
            <a:off x="2843213" y="1564683"/>
            <a:ext cx="6048375" cy="4493538"/>
          </a:xfrm>
          <a:prstGeom prst="rect">
            <a:avLst/>
          </a:prstGeom>
          <a:noFill/>
          <a:ln w="9525">
            <a:noFill/>
            <a:miter lim="800000"/>
            <a:headEnd/>
            <a:tailEnd/>
          </a:ln>
        </p:spPr>
        <p:txBody>
          <a:bodyPr>
            <a:spAutoFit/>
          </a:bodyPr>
          <a:lstStyle/>
          <a:p>
            <a:r>
              <a:rPr lang="en-GB" dirty="0">
                <a:latin typeface="Calibri" pitchFamily="34" charset="0"/>
              </a:rPr>
              <a:t>Location</a:t>
            </a:r>
          </a:p>
          <a:p>
            <a:endParaRPr lang="en-US" sz="1200" dirty="0">
              <a:latin typeface="Calibri" pitchFamily="34" charset="0"/>
            </a:endParaRPr>
          </a:p>
          <a:p>
            <a:r>
              <a:rPr lang="en-US" sz="1400" dirty="0" err="1">
                <a:latin typeface="Calibri" pitchFamily="34" charset="0"/>
              </a:rPr>
              <a:t>Slieve</a:t>
            </a:r>
            <a:r>
              <a:rPr lang="en-US" sz="1400" dirty="0">
                <a:latin typeface="Calibri" pitchFamily="34" charset="0"/>
              </a:rPr>
              <a:t> Kirk Wind Park is Northern Ireland’s first and largest grouped wind farm development. The £125million generation site has been delivered through the development of the original 27MW </a:t>
            </a:r>
            <a:r>
              <a:rPr lang="en-US" sz="1400" dirty="0" err="1">
                <a:latin typeface="Calibri" pitchFamily="34" charset="0"/>
              </a:rPr>
              <a:t>Slieve</a:t>
            </a:r>
            <a:r>
              <a:rPr lang="en-US" sz="1400" dirty="0">
                <a:latin typeface="Calibri" pitchFamily="34" charset="0"/>
              </a:rPr>
              <a:t> Kirk wind farm near Ardmore with a 46MW expansion of capacity developed at </a:t>
            </a:r>
            <a:r>
              <a:rPr lang="en-US" sz="1400" dirty="0" err="1">
                <a:latin typeface="Calibri" pitchFamily="34" charset="0"/>
              </a:rPr>
              <a:t>Glenconway</a:t>
            </a:r>
            <a:r>
              <a:rPr lang="en-US" sz="1400" dirty="0">
                <a:latin typeface="Calibri" pitchFamily="34" charset="0"/>
              </a:rPr>
              <a:t> Hill, </a:t>
            </a:r>
            <a:r>
              <a:rPr lang="en-US" sz="1400" dirty="0" err="1">
                <a:latin typeface="Calibri" pitchFamily="34" charset="0"/>
              </a:rPr>
              <a:t>Glenconway</a:t>
            </a:r>
            <a:r>
              <a:rPr lang="en-US" sz="1400" dirty="0">
                <a:latin typeface="Calibri" pitchFamily="34" charset="0"/>
              </a:rPr>
              <a:t> is located on the </a:t>
            </a:r>
            <a:r>
              <a:rPr lang="en-US" sz="1400" dirty="0" err="1">
                <a:latin typeface="Calibri" pitchFamily="34" charset="0"/>
              </a:rPr>
              <a:t>Baranailt</a:t>
            </a:r>
            <a:r>
              <a:rPr lang="en-US" sz="1400" dirty="0">
                <a:latin typeface="Calibri" pitchFamily="34" charset="0"/>
              </a:rPr>
              <a:t> Road (B69) to the south of </a:t>
            </a:r>
            <a:r>
              <a:rPr lang="en-US" sz="1400" dirty="0" err="1">
                <a:latin typeface="Calibri" pitchFamily="34" charset="0"/>
              </a:rPr>
              <a:t>Limavady</a:t>
            </a:r>
            <a:r>
              <a:rPr lang="en-US" sz="1400" dirty="0">
                <a:latin typeface="Calibri" pitchFamily="34" charset="0"/>
              </a:rPr>
              <a:t>. The wind park was developed by SSE Renewables, Northern Ireland’s No.1 renewable energy </a:t>
            </a:r>
            <a:r>
              <a:rPr lang="en-US" sz="1400" dirty="0" smtClean="0">
                <a:latin typeface="Calibri" pitchFamily="34" charset="0"/>
              </a:rPr>
              <a:t>developer.</a:t>
            </a:r>
          </a:p>
          <a:p>
            <a:endParaRPr lang="en-US" sz="1400" dirty="0">
              <a:latin typeface="Calibri" pitchFamily="34" charset="0"/>
            </a:endParaRPr>
          </a:p>
          <a:p>
            <a:r>
              <a:rPr lang="en-US" sz="1400" dirty="0" smtClean="0">
                <a:latin typeface="Calibri" pitchFamily="34" charset="0"/>
              </a:rPr>
              <a:t>Advantages</a:t>
            </a:r>
            <a:endParaRPr lang="en-US" sz="1400" dirty="0">
              <a:latin typeface="Calibri" pitchFamily="34" charset="0"/>
            </a:endParaRPr>
          </a:p>
          <a:p>
            <a:r>
              <a:rPr lang="en-US" sz="1400" dirty="0">
                <a:latin typeface="Calibri" pitchFamily="34" charset="0"/>
              </a:rPr>
              <a:t>• open areas of land heavily exposed to the wind</a:t>
            </a:r>
          </a:p>
          <a:p>
            <a:r>
              <a:rPr lang="en-US" sz="1400" dirty="0">
                <a:latin typeface="Calibri" pitchFamily="34" charset="0"/>
              </a:rPr>
              <a:t>• proximity to a 33kv electrical supply</a:t>
            </a:r>
          </a:p>
          <a:p>
            <a:r>
              <a:rPr lang="en-US" sz="1400" dirty="0">
                <a:latin typeface="Calibri" pitchFamily="34" charset="0"/>
              </a:rPr>
              <a:t>•no special environmental classification</a:t>
            </a:r>
          </a:p>
          <a:p>
            <a:r>
              <a:rPr lang="en-US" sz="1400" dirty="0">
                <a:latin typeface="Calibri" pitchFamily="34" charset="0"/>
              </a:rPr>
              <a:t>•no special restrictions on use of the </a:t>
            </a:r>
            <a:r>
              <a:rPr lang="en-US" sz="1400" dirty="0" smtClean="0">
                <a:latin typeface="Calibri" pitchFamily="34" charset="0"/>
              </a:rPr>
              <a:t>land</a:t>
            </a:r>
          </a:p>
          <a:p>
            <a:endParaRPr lang="en-US" sz="1400" dirty="0" smtClean="0">
              <a:latin typeface="Calibri" pitchFamily="34" charset="0"/>
            </a:endParaRPr>
          </a:p>
          <a:p>
            <a:r>
              <a:rPr lang="en-US" sz="1400" dirty="0" smtClean="0">
                <a:latin typeface="Calibri" pitchFamily="34" charset="0"/>
              </a:rPr>
              <a:t>Disadvantages</a:t>
            </a:r>
          </a:p>
          <a:p>
            <a:r>
              <a:rPr lang="en-US" sz="1400" dirty="0" smtClean="0">
                <a:latin typeface="Calibri" pitchFamily="34" charset="0"/>
              </a:rPr>
              <a:t>The location is open countryside and many people feel that the countryside should be left untouched.</a:t>
            </a:r>
            <a:r>
              <a:rPr lang="en-US" sz="1200" dirty="0">
                <a:latin typeface="Calibri" pitchFamily="34" charset="0"/>
              </a:rPr>
              <a:t/>
            </a:r>
            <a:br>
              <a:rPr lang="en-US" sz="1200" dirty="0">
                <a:latin typeface="Calibri" pitchFamily="34" charset="0"/>
              </a:rPr>
            </a:br>
            <a:endParaRPr lang="en-GB" dirty="0">
              <a:latin typeface="Calibri" pitchFamily="34" charset="0"/>
            </a:endParaRPr>
          </a:p>
        </p:txBody>
      </p:sp>
      <p:sp>
        <p:nvSpPr>
          <p:cNvPr id="13318" name="TextBox 8"/>
          <p:cNvSpPr txBox="1">
            <a:spLocks noChangeArrowheads="1"/>
          </p:cNvSpPr>
          <p:nvPr/>
        </p:nvSpPr>
        <p:spPr bwMode="auto">
          <a:xfrm>
            <a:off x="479072" y="1556792"/>
            <a:ext cx="1655762" cy="4616648"/>
          </a:xfrm>
          <a:prstGeom prst="rect">
            <a:avLst/>
          </a:prstGeom>
          <a:noFill/>
          <a:ln w="9525">
            <a:noFill/>
            <a:miter lim="800000"/>
            <a:headEnd/>
            <a:tailEnd/>
          </a:ln>
        </p:spPr>
        <p:txBody>
          <a:bodyPr>
            <a:spAutoFit/>
          </a:bodyPr>
          <a:lstStyle/>
          <a:p>
            <a:r>
              <a:rPr lang="en-GB" sz="1400" dirty="0">
                <a:latin typeface="Calibri" pitchFamily="34" charset="0"/>
              </a:rPr>
              <a:t>Key</a:t>
            </a:r>
          </a:p>
          <a:p>
            <a:r>
              <a:rPr lang="en-GB" sz="1400" dirty="0">
                <a:latin typeface="Calibri" pitchFamily="34" charset="0"/>
              </a:rPr>
              <a:t>No of turbines:  12 + 20</a:t>
            </a:r>
          </a:p>
          <a:p>
            <a:endParaRPr lang="en-GB" sz="1400" dirty="0">
              <a:latin typeface="Calibri" pitchFamily="34" charset="0"/>
            </a:endParaRPr>
          </a:p>
          <a:p>
            <a:r>
              <a:rPr lang="en-GB" sz="1400" dirty="0">
                <a:latin typeface="Calibri" pitchFamily="34" charset="0"/>
              </a:rPr>
              <a:t>Turbine Type: Siemens  2.3MW</a:t>
            </a:r>
          </a:p>
          <a:p>
            <a:endParaRPr lang="en-GB" sz="1400" dirty="0">
              <a:latin typeface="Calibri" pitchFamily="34" charset="0"/>
            </a:endParaRPr>
          </a:p>
          <a:p>
            <a:r>
              <a:rPr lang="en-GB" sz="1400" dirty="0" smtClean="0">
                <a:latin typeface="Calibri" pitchFamily="34" charset="0"/>
              </a:rPr>
              <a:t>Electricity </a:t>
            </a:r>
            <a:r>
              <a:rPr lang="en-GB" sz="1400" dirty="0">
                <a:latin typeface="Calibri" pitchFamily="34" charset="0"/>
              </a:rPr>
              <a:t>Production  73MW</a:t>
            </a:r>
          </a:p>
          <a:p>
            <a:endParaRPr lang="en-GB" sz="1400" dirty="0">
              <a:latin typeface="Calibri" pitchFamily="34" charset="0"/>
            </a:endParaRPr>
          </a:p>
          <a:p>
            <a:r>
              <a:rPr lang="en-GB" sz="1400" dirty="0" smtClean="0">
                <a:latin typeface="Calibri" pitchFamily="34" charset="0"/>
              </a:rPr>
              <a:t>Location: Derry/</a:t>
            </a:r>
            <a:r>
              <a:rPr lang="en-GB" sz="1400" dirty="0" err="1" smtClean="0">
                <a:latin typeface="Calibri" pitchFamily="34" charset="0"/>
              </a:rPr>
              <a:t>Limavady</a:t>
            </a:r>
            <a:endParaRPr lang="en-GB" sz="1400" dirty="0">
              <a:latin typeface="Calibri" pitchFamily="34" charset="0"/>
            </a:endParaRPr>
          </a:p>
          <a:p>
            <a:endParaRPr lang="en-GB" sz="1400" dirty="0">
              <a:latin typeface="Calibri" pitchFamily="34" charset="0"/>
            </a:endParaRPr>
          </a:p>
          <a:p>
            <a:r>
              <a:rPr lang="en-GB" sz="1400" dirty="0">
                <a:latin typeface="Calibri" pitchFamily="34" charset="0"/>
              </a:rPr>
              <a:t>Investment by SSE : £125m</a:t>
            </a:r>
          </a:p>
          <a:p>
            <a:endParaRPr lang="en-GB" sz="1400" dirty="0">
              <a:latin typeface="Calibri" pitchFamily="34" charset="0"/>
            </a:endParaRPr>
          </a:p>
          <a:p>
            <a:r>
              <a:rPr lang="en-GB" sz="1400" dirty="0">
                <a:latin typeface="Calibri" pitchFamily="34" charset="0"/>
              </a:rPr>
              <a:t>Employment during Construction :152</a:t>
            </a:r>
          </a:p>
          <a:p>
            <a:endParaRPr lang="en-GB" sz="1400" dirty="0">
              <a:latin typeface="Calibri" pitchFamily="34" charset="0"/>
            </a:endParaRPr>
          </a:p>
          <a:p>
            <a:r>
              <a:rPr lang="en-GB" sz="1400" dirty="0">
                <a:latin typeface="Calibri" pitchFamily="34" charset="0"/>
              </a:rPr>
              <a:t>Local suppliers :21</a:t>
            </a:r>
          </a:p>
          <a:p>
            <a:endParaRPr lang="en-GB" sz="1400" dirty="0">
              <a:latin typeface="Calibri" pitchFamily="34"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00400" y="6218659"/>
            <a:ext cx="1619672" cy="666725"/>
          </a:xfrm>
          <a:prstGeom prst="rect">
            <a:avLst/>
          </a:prstGeom>
        </p:spPr>
      </p:pic>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321" y="6296542"/>
            <a:ext cx="1475656" cy="516834"/>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923536" y="6224534"/>
            <a:ext cx="2144981" cy="606016"/>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lum bright="70000" contrast="-70000"/>
            <a:extLst>
              <a:ext uri="{28A0092B-C50C-407E-A947-70E740481C1C}">
                <a14:useLocalDpi xmlns:a14="http://schemas.microsoft.com/office/drawing/2010/main" val="0"/>
              </a:ext>
            </a:extLst>
          </a:blip>
          <a:stretch>
            <a:fillRect/>
          </a:stretch>
        </p:blipFill>
        <p:spPr>
          <a:xfrm>
            <a:off x="-3473" y="-596"/>
            <a:ext cx="9143999" cy="6857999"/>
          </a:xfrm>
          <a:prstGeom prst="rect">
            <a:avLst/>
          </a:prstGeom>
          <a:effectLst>
            <a:glow>
              <a:schemeClr val="bg1">
                <a:alpha val="40000"/>
              </a:schemeClr>
            </a:glow>
            <a:outerShdw blurRad="50800" dist="50800" dir="5400000" algn="ctr" rotWithShape="0">
              <a:srgbClr val="000000">
                <a:alpha val="43000"/>
              </a:srgbClr>
            </a:outerShdw>
          </a:effectLst>
        </p:spPr>
      </p:pic>
      <p:sp>
        <p:nvSpPr>
          <p:cNvPr id="23553" name="TextBox 7"/>
          <p:cNvSpPr txBox="1">
            <a:spLocks noChangeArrowheads="1"/>
          </p:cNvSpPr>
          <p:nvPr/>
        </p:nvSpPr>
        <p:spPr bwMode="auto">
          <a:xfrm>
            <a:off x="1028700" y="765175"/>
            <a:ext cx="7488238" cy="5632450"/>
          </a:xfrm>
          <a:prstGeom prst="rect">
            <a:avLst/>
          </a:prstGeom>
          <a:noFill/>
          <a:ln w="9525">
            <a:noFill/>
            <a:miter lim="800000"/>
            <a:headEnd/>
            <a:tailEnd/>
          </a:ln>
        </p:spPr>
        <p:txBody>
          <a:bodyPr>
            <a:spAutoFit/>
          </a:bodyPr>
          <a:lstStyle/>
          <a:p>
            <a:endParaRPr lang="en-US">
              <a:latin typeface="Calibri" pitchFamily="34" charset="0"/>
            </a:endParaRPr>
          </a:p>
          <a:p>
            <a:r>
              <a:rPr lang="en-US" b="1">
                <a:latin typeface="Calibri" pitchFamily="34" charset="0"/>
              </a:rPr>
              <a:t>Objectives</a:t>
            </a:r>
          </a:p>
          <a:p>
            <a:r>
              <a:rPr lang="en-US">
                <a:latin typeface="Calibri" pitchFamily="34" charset="0"/>
              </a:rPr>
              <a:t>• develop geographical skills to interpret spatial</a:t>
            </a:r>
          </a:p>
          <a:p>
            <a:r>
              <a:rPr lang="en-US">
                <a:latin typeface="Calibri" pitchFamily="34" charset="0"/>
              </a:rPr>
              <a:t>patterns including map work;</a:t>
            </a:r>
          </a:p>
          <a:p>
            <a:r>
              <a:rPr lang="en-US">
                <a:latin typeface="Calibri" pitchFamily="34" charset="0"/>
              </a:rPr>
              <a:t>• develop enquiry and fieldwork skills through:</a:t>
            </a:r>
          </a:p>
          <a:p>
            <a:r>
              <a:rPr lang="en-US">
                <a:latin typeface="Calibri" pitchFamily="34" charset="0"/>
              </a:rPr>
              <a:t>-- questioning;</a:t>
            </a:r>
          </a:p>
          <a:p>
            <a:r>
              <a:rPr lang="en-US">
                <a:latin typeface="Calibri" pitchFamily="34" charset="0"/>
              </a:rPr>
              <a:t>-- planning;</a:t>
            </a:r>
          </a:p>
          <a:p>
            <a:r>
              <a:rPr lang="en-US">
                <a:latin typeface="Calibri" pitchFamily="34" charset="0"/>
              </a:rPr>
              <a:t>-- recording;</a:t>
            </a:r>
          </a:p>
          <a:p>
            <a:r>
              <a:rPr lang="en-US">
                <a:latin typeface="Calibri" pitchFamily="34" charset="0"/>
              </a:rPr>
              <a:t>-- analysing;</a:t>
            </a:r>
          </a:p>
          <a:p>
            <a:r>
              <a:rPr lang="en-US">
                <a:latin typeface="Calibri" pitchFamily="34" charset="0"/>
              </a:rPr>
              <a:t>• interpreting information; and</a:t>
            </a:r>
          </a:p>
          <a:p>
            <a:r>
              <a:rPr lang="en-US">
                <a:latin typeface="Calibri" pitchFamily="34" charset="0"/>
              </a:rPr>
              <a:t>• drawing conclusions relating to a range of</a:t>
            </a:r>
          </a:p>
          <a:p>
            <a:r>
              <a:rPr lang="en-US">
                <a:latin typeface="Calibri" pitchFamily="34" charset="0"/>
              </a:rPr>
              <a:t>secondary sources;</a:t>
            </a:r>
          </a:p>
          <a:p>
            <a:r>
              <a:rPr lang="en-US">
                <a:latin typeface="Calibri" pitchFamily="34" charset="0"/>
              </a:rPr>
              <a:t>• develop critical and creative thinking skills</a:t>
            </a:r>
          </a:p>
          <a:p>
            <a:r>
              <a:rPr lang="en-US">
                <a:latin typeface="Calibri" pitchFamily="34" charset="0"/>
              </a:rPr>
              <a:t>to solve geographical problems and make</a:t>
            </a:r>
          </a:p>
          <a:p>
            <a:r>
              <a:rPr lang="en-US">
                <a:latin typeface="Calibri" pitchFamily="34" charset="0"/>
              </a:rPr>
              <a:t>informed decisions; and</a:t>
            </a:r>
          </a:p>
          <a:p>
            <a:r>
              <a:rPr lang="en-US">
                <a:latin typeface="Calibri" pitchFamily="34" charset="0"/>
              </a:rPr>
              <a:t>• develop a sense of place through the study of:</a:t>
            </a:r>
          </a:p>
          <a:p>
            <a:r>
              <a:rPr lang="en-US">
                <a:latin typeface="Calibri" pitchFamily="34" charset="0"/>
              </a:rPr>
              <a:t>-- a local context; and</a:t>
            </a:r>
          </a:p>
          <a:p>
            <a:r>
              <a:rPr lang="en-US">
                <a:latin typeface="Calibri" pitchFamily="34" charset="0"/>
              </a:rPr>
              <a:t>-- an issue of topical significance.</a:t>
            </a:r>
          </a:p>
          <a:p>
            <a:endParaRPr lang="en-US">
              <a:latin typeface="Calibri" pitchFamily="34" charset="0"/>
            </a:endParaRPr>
          </a:p>
          <a:p>
            <a:endParaRPr lang="en-GB">
              <a:latin typeface="Calibri" pitchFamily="34" charset="0"/>
            </a:endParaRPr>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63888" y="6158001"/>
            <a:ext cx="1619672" cy="666725"/>
          </a:xfrm>
          <a:prstGeom prst="rect">
            <a:avLst/>
          </a:prstGeom>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923536" y="6224534"/>
            <a:ext cx="2144981" cy="606016"/>
          </a:xfrm>
          <a:prstGeom prst="rect">
            <a:avLst/>
          </a:prstGeom>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3321" y="6296542"/>
            <a:ext cx="1475656" cy="516834"/>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cstate="print">
            <a:lum bright="70000" contrast="-70000"/>
            <a:extLst>
              <a:ext uri="{28A0092B-C50C-407E-A947-70E740481C1C}">
                <a14:useLocalDpi xmlns:a14="http://schemas.microsoft.com/office/drawing/2010/main" val="0"/>
              </a:ext>
            </a:extLst>
          </a:blip>
          <a:stretch>
            <a:fillRect/>
          </a:stretch>
        </p:blipFill>
        <p:spPr>
          <a:xfrm>
            <a:off x="-3473" y="-596"/>
            <a:ext cx="9143999" cy="6857999"/>
          </a:xfrm>
          <a:prstGeom prst="rect">
            <a:avLst/>
          </a:prstGeom>
          <a:effectLst>
            <a:glow>
              <a:schemeClr val="bg1">
                <a:alpha val="40000"/>
              </a:schemeClr>
            </a:glow>
            <a:outerShdw blurRad="50800" dist="50800" dir="5400000" algn="ctr" rotWithShape="0">
              <a:srgbClr val="000000">
                <a:alpha val="43000"/>
              </a:srgbClr>
            </a:outerShdw>
          </a:effectLst>
        </p:spPr>
      </p:pic>
      <p:sp>
        <p:nvSpPr>
          <p:cNvPr id="24577" name="Title 1"/>
          <p:cNvSpPr>
            <a:spLocks noGrp="1"/>
          </p:cNvSpPr>
          <p:nvPr>
            <p:ph type="title"/>
          </p:nvPr>
        </p:nvSpPr>
        <p:spPr/>
        <p:txBody>
          <a:bodyPr/>
          <a:lstStyle/>
          <a:p>
            <a:r>
              <a:rPr lang="en-GB" smtClean="0"/>
              <a:t>Task</a:t>
            </a:r>
          </a:p>
        </p:txBody>
      </p:sp>
      <p:sp>
        <p:nvSpPr>
          <p:cNvPr id="3" name="Content Placeholder 2"/>
          <p:cNvSpPr>
            <a:spLocks noGrp="1"/>
          </p:cNvSpPr>
          <p:nvPr>
            <p:ph idx="1"/>
          </p:nvPr>
        </p:nvSpPr>
        <p:spPr/>
        <p:txBody>
          <a:bodyPr rtlCol="0">
            <a:normAutofit lnSpcReduction="10000"/>
          </a:bodyPr>
          <a:lstStyle/>
          <a:p>
            <a:pPr fontAlgn="auto">
              <a:spcAft>
                <a:spcPts val="0"/>
              </a:spcAft>
              <a:buFont typeface="Arial" panose="020B0604020202020204" pitchFamily="34" charset="0"/>
              <a:buChar char="•"/>
              <a:defRPr/>
            </a:pPr>
            <a:r>
              <a:rPr lang="en-US" sz="2200" dirty="0"/>
              <a:t>Explain to the pupils that they are going to examine the location of </a:t>
            </a:r>
            <a:r>
              <a:rPr lang="en-US" sz="2200" dirty="0" err="1"/>
              <a:t>Slieve</a:t>
            </a:r>
            <a:r>
              <a:rPr lang="en-US" sz="2200" dirty="0"/>
              <a:t> Kirk. Invite each group to log onto NI Maps and search </a:t>
            </a:r>
            <a:r>
              <a:rPr lang="en-GB" sz="2200" dirty="0"/>
              <a:t>for </a:t>
            </a:r>
            <a:r>
              <a:rPr lang="en-GB" sz="2200" dirty="0" err="1" smtClean="0"/>
              <a:t>Slieve</a:t>
            </a:r>
            <a:r>
              <a:rPr lang="en-GB" sz="2200" dirty="0" smtClean="0"/>
              <a:t> Kirk.</a:t>
            </a:r>
            <a:endParaRPr lang="en-GB" sz="2200" dirty="0"/>
          </a:p>
          <a:p>
            <a:pPr marL="0" indent="0" fontAlgn="auto">
              <a:spcAft>
                <a:spcPts val="0"/>
              </a:spcAft>
              <a:buFont typeface="Arial" panose="020B0604020202020204" pitchFamily="34" charset="0"/>
              <a:buNone/>
              <a:defRPr/>
            </a:pPr>
            <a:r>
              <a:rPr lang="en-GB" sz="1300" dirty="0" smtClean="0"/>
              <a:t>Encourage </a:t>
            </a:r>
            <a:r>
              <a:rPr lang="en-GB" sz="1300" dirty="0"/>
              <a:t>them </a:t>
            </a:r>
            <a:r>
              <a:rPr lang="en-GB" sz="1300" dirty="0" smtClean="0"/>
              <a:t>to:</a:t>
            </a:r>
          </a:p>
          <a:p>
            <a:pPr fontAlgn="auto">
              <a:spcAft>
                <a:spcPts val="0"/>
              </a:spcAft>
              <a:buFont typeface="Arial" panose="020B0604020202020204" pitchFamily="34" charset="0"/>
              <a:buChar char="•"/>
              <a:defRPr/>
            </a:pPr>
            <a:r>
              <a:rPr lang="en-US" sz="1300" dirty="0" smtClean="0"/>
              <a:t>use </a:t>
            </a:r>
            <a:r>
              <a:rPr lang="en-US" sz="1300" dirty="0"/>
              <a:t>the tools in NI maps to measure distance on </a:t>
            </a:r>
            <a:r>
              <a:rPr lang="en-US" sz="1300" dirty="0" smtClean="0"/>
              <a:t>the map </a:t>
            </a:r>
            <a:r>
              <a:rPr lang="en-US" sz="1300" dirty="0"/>
              <a:t>to houses, pylons and major roads;</a:t>
            </a:r>
          </a:p>
          <a:p>
            <a:pPr fontAlgn="auto">
              <a:spcAft>
                <a:spcPts val="0"/>
              </a:spcAft>
              <a:buFont typeface="Arial" panose="020B0604020202020204" pitchFamily="34" charset="0"/>
              <a:buChar char="•"/>
              <a:defRPr/>
            </a:pPr>
            <a:r>
              <a:rPr lang="en-US" sz="1300" dirty="0" smtClean="0"/>
              <a:t>find </a:t>
            </a:r>
            <a:r>
              <a:rPr lang="en-US" sz="1300" dirty="0"/>
              <a:t>the grid reference of their chosen site </a:t>
            </a:r>
            <a:r>
              <a:rPr lang="en-US" sz="1300" dirty="0" smtClean="0"/>
              <a:t>at </a:t>
            </a:r>
            <a:r>
              <a:rPr lang="en-GB" sz="1300" dirty="0" smtClean="0"/>
              <a:t>www.irish.gridreferencefinder.com</a:t>
            </a:r>
            <a:r>
              <a:rPr lang="en-GB" sz="1300" dirty="0"/>
              <a:t>/; </a:t>
            </a:r>
            <a:r>
              <a:rPr lang="en-GB" sz="1300" dirty="0" smtClean="0"/>
              <a:t>and </a:t>
            </a:r>
            <a:r>
              <a:rPr lang="en-US" sz="1300" dirty="0" smtClean="0"/>
              <a:t>record </a:t>
            </a:r>
            <a:r>
              <a:rPr lang="en-US" sz="1300" dirty="0"/>
              <a:t>the mean wind speed at their </a:t>
            </a:r>
            <a:r>
              <a:rPr lang="en-US" sz="1300" dirty="0" smtClean="0"/>
              <a:t>selected site. </a:t>
            </a:r>
            <a:r>
              <a:rPr lang="en-US" sz="1300" dirty="0"/>
              <a:t>W</a:t>
            </a:r>
            <a:r>
              <a:rPr lang="en-US" sz="1300" dirty="0" smtClean="0"/>
              <a:t>ind </a:t>
            </a:r>
            <a:r>
              <a:rPr lang="en-US" sz="1300" dirty="0"/>
              <a:t>speeds for any </a:t>
            </a:r>
            <a:r>
              <a:rPr lang="en-US" sz="1300" dirty="0" smtClean="0"/>
              <a:t>post code in </a:t>
            </a:r>
            <a:r>
              <a:rPr lang="en-US" sz="1300" dirty="0"/>
              <a:t>NI </a:t>
            </a:r>
            <a:r>
              <a:rPr lang="en-US" sz="1300" dirty="0" smtClean="0"/>
              <a:t>are </a:t>
            </a:r>
            <a:r>
              <a:rPr lang="en-GB" sz="1300" dirty="0" smtClean="0"/>
              <a:t>available at </a:t>
            </a:r>
            <a:r>
              <a:rPr lang="en-GB" sz="1300" dirty="0" smtClean="0">
                <a:hlinkClick r:id="rId3"/>
              </a:rPr>
              <a:t>http</a:t>
            </a:r>
            <a:r>
              <a:rPr lang="en-GB" sz="1300" dirty="0">
                <a:hlinkClick r:id="rId3"/>
              </a:rPr>
              <a:t>://www.actionrenewables.co.uk/resources/windmap</a:t>
            </a:r>
            <a:r>
              <a:rPr lang="en-GB" sz="1300" dirty="0" smtClean="0">
                <a:hlinkClick r:id="rId3"/>
              </a:rPr>
              <a:t>/</a:t>
            </a:r>
            <a:r>
              <a:rPr lang="en-GB" sz="1300" dirty="0" smtClean="0"/>
              <a:t>  the Post Code for </a:t>
            </a:r>
            <a:r>
              <a:rPr lang="en-GB" sz="1300" dirty="0" err="1" smtClean="0"/>
              <a:t>Slieve</a:t>
            </a:r>
            <a:r>
              <a:rPr lang="en-GB" sz="1300" dirty="0" smtClean="0"/>
              <a:t> Kirk BT47 3RL</a:t>
            </a:r>
            <a:endParaRPr lang="en-GB" sz="1300" dirty="0"/>
          </a:p>
          <a:p>
            <a:pPr fontAlgn="auto">
              <a:spcAft>
                <a:spcPts val="0"/>
              </a:spcAft>
              <a:buFont typeface="Arial" panose="020B0604020202020204" pitchFamily="34" charset="0"/>
              <a:buChar char="•"/>
              <a:defRPr/>
            </a:pPr>
            <a:r>
              <a:rPr lang="en-US" sz="1300" dirty="0"/>
              <a:t>Give each group the set of cards in Resource 1. Ask them to compare these cards with their suggestions regarding the reasons why </a:t>
            </a:r>
            <a:r>
              <a:rPr lang="en-US" sz="1300" dirty="0" err="1"/>
              <a:t>Slieve</a:t>
            </a:r>
            <a:r>
              <a:rPr lang="en-US" sz="1300" dirty="0"/>
              <a:t> Kirk was chosen as a location.</a:t>
            </a:r>
          </a:p>
          <a:p>
            <a:pPr fontAlgn="auto">
              <a:spcAft>
                <a:spcPts val="0"/>
              </a:spcAft>
              <a:buFont typeface="Arial" panose="020B0604020202020204" pitchFamily="34" charset="0"/>
              <a:buChar char="•"/>
              <a:defRPr/>
            </a:pPr>
            <a:r>
              <a:rPr lang="en-US" sz="1300" dirty="0"/>
              <a:t>Next, ask each group to sort the cards using the Diamond Rank strategy. This means that they rank the cards with the factors that they think were most important when </a:t>
            </a:r>
            <a:r>
              <a:rPr lang="en-US" sz="1300" dirty="0" err="1"/>
              <a:t>Slieve</a:t>
            </a:r>
            <a:r>
              <a:rPr lang="en-US" sz="1300" dirty="0"/>
              <a:t> Kirk was being considered as a site for a wind farm at the top, with those less </a:t>
            </a:r>
            <a:r>
              <a:rPr lang="en-US" sz="1300" dirty="0" smtClean="0"/>
              <a:t>important at </a:t>
            </a:r>
            <a:r>
              <a:rPr lang="en-US" sz="1300" dirty="0"/>
              <a:t>the bottom (template available in Resource 1).</a:t>
            </a:r>
          </a:p>
          <a:p>
            <a:pPr fontAlgn="auto">
              <a:spcAft>
                <a:spcPts val="0"/>
              </a:spcAft>
              <a:buFont typeface="Arial" panose="020B0604020202020204" pitchFamily="34" charset="0"/>
              <a:buChar char="•"/>
              <a:defRPr/>
            </a:pPr>
            <a:r>
              <a:rPr lang="en-US" sz="1300" dirty="0"/>
              <a:t>Give each group time to report their results and to compare with others, so that they can discuss and justify their choices and decisions. Allow groups to rearrange the cards if they change their mind.</a:t>
            </a:r>
          </a:p>
          <a:p>
            <a:pPr fontAlgn="auto">
              <a:spcAft>
                <a:spcPts val="0"/>
              </a:spcAft>
              <a:buFont typeface="Arial" panose="020B0604020202020204" pitchFamily="34" charset="0"/>
              <a:buChar char="•"/>
              <a:defRPr/>
            </a:pPr>
            <a:r>
              <a:rPr lang="en-US" sz="1300" dirty="0"/>
              <a:t>Ask the class to group the cards under the headings </a:t>
            </a:r>
            <a:r>
              <a:rPr lang="en-US" sz="1300" dirty="0" smtClean="0"/>
              <a:t>‘Physical </a:t>
            </a:r>
            <a:r>
              <a:rPr lang="en-US" sz="1300" dirty="0"/>
              <a:t>Factors’ </a:t>
            </a:r>
            <a:r>
              <a:rPr lang="en-GB" sz="1300" dirty="0"/>
              <a:t>and ‘Human Factors</a:t>
            </a:r>
            <a:r>
              <a:rPr lang="en-GB" sz="1300" dirty="0" smtClean="0"/>
              <a:t>’</a:t>
            </a:r>
          </a:p>
          <a:p>
            <a:pPr marL="0" indent="0" fontAlgn="auto">
              <a:spcAft>
                <a:spcPts val="0"/>
              </a:spcAft>
              <a:buFont typeface="Arial" panose="020B0604020202020204" pitchFamily="34" charset="0"/>
              <a:buNone/>
              <a:defRPr/>
            </a:pPr>
            <a:endParaRPr lang="en-US" sz="1000" dirty="0" smtClean="0"/>
          </a:p>
          <a:p>
            <a:pPr marL="0" indent="0" fontAlgn="auto">
              <a:spcAft>
                <a:spcPts val="0"/>
              </a:spcAft>
              <a:buFont typeface="Arial" panose="020B0604020202020204" pitchFamily="34" charset="0"/>
              <a:buNone/>
              <a:defRPr/>
            </a:pPr>
            <a:r>
              <a:rPr lang="en-US" sz="1000" dirty="0" smtClean="0"/>
              <a:t>About </a:t>
            </a:r>
            <a:r>
              <a:rPr lang="en-US" sz="1000" dirty="0"/>
              <a:t>NI Maps</a:t>
            </a:r>
          </a:p>
          <a:p>
            <a:pPr marL="0" indent="0" fontAlgn="auto">
              <a:spcAft>
                <a:spcPts val="0"/>
              </a:spcAft>
              <a:buFont typeface="Arial" panose="020B0604020202020204" pitchFamily="34" charset="0"/>
              <a:buNone/>
              <a:defRPr/>
            </a:pPr>
            <a:r>
              <a:rPr lang="en-US" sz="1000" dirty="0"/>
              <a:t>NI Maps has been provided by C2k for all schools in Northern Ireland. With direct relevance to Northern Ireland's curriculum, NI Maps provides all teachers and learners in schools with online access to detailed Ordnance Survey Northern Ireland (OSNI) maps and aerial photographs for use in their teaching and learning</a:t>
            </a:r>
            <a:r>
              <a:rPr lang="en-US" sz="1000" dirty="0" smtClean="0"/>
              <a:t>.</a:t>
            </a:r>
            <a:endParaRPr lang="en-US" sz="1000" dirty="0"/>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600400" y="6218659"/>
            <a:ext cx="1619672" cy="666725"/>
          </a:xfrm>
          <a:prstGeom prst="rect">
            <a:avLst/>
          </a:prstGeom>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923536" y="6224534"/>
            <a:ext cx="2144981" cy="606016"/>
          </a:xfrm>
          <a:prstGeom prst="rect">
            <a:avLst/>
          </a:prstGeom>
        </p:spPr>
      </p:pic>
      <p:pic>
        <p:nvPicPr>
          <p:cNvPr id="12" name="Picture 1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13321" y="6296542"/>
            <a:ext cx="1475656" cy="516834"/>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p:spPr>
        <p:txBody>
          <a:bodyPr/>
          <a:lstStyle/>
          <a:p>
            <a:r>
              <a:rPr lang="en-GB" dirty="0" smtClean="0"/>
              <a:t>Resource 1</a:t>
            </a:r>
            <a:endParaRPr lang="en-GB" dirty="0"/>
          </a:p>
        </p:txBody>
      </p:sp>
      <p:graphicFrame>
        <p:nvGraphicFramePr>
          <p:cNvPr id="2" name="Table 1"/>
          <p:cNvGraphicFramePr>
            <a:graphicFrameLocks noGrp="1"/>
          </p:cNvGraphicFramePr>
          <p:nvPr>
            <p:extLst>
              <p:ext uri="{D42A27DB-BD31-4B8C-83A1-F6EECF244321}">
                <p14:modId xmlns:p14="http://schemas.microsoft.com/office/powerpoint/2010/main" val="966994528"/>
              </p:ext>
            </p:extLst>
          </p:nvPr>
        </p:nvGraphicFramePr>
        <p:xfrm>
          <a:off x="917849" y="1268760"/>
          <a:ext cx="7326558" cy="4525963"/>
        </p:xfrm>
        <a:graphic>
          <a:graphicData uri="http://schemas.openxmlformats.org/drawingml/2006/table">
            <a:tbl>
              <a:tblPr firstRow="1" firstCol="1" bandRow="1">
                <a:tableStyleId>{5940675A-B579-460E-94D1-54222C63F5DA}</a:tableStyleId>
              </a:tblPr>
              <a:tblGrid>
                <a:gridCol w="2441658"/>
                <a:gridCol w="2442450"/>
                <a:gridCol w="2442450"/>
              </a:tblGrid>
              <a:tr h="1508654">
                <a:tc>
                  <a:txBody>
                    <a:bodyPr/>
                    <a:lstStyle/>
                    <a:p>
                      <a:pPr>
                        <a:lnSpc>
                          <a:spcPct val="115000"/>
                        </a:lnSpc>
                        <a:spcAft>
                          <a:spcPts val="0"/>
                        </a:spcAft>
                      </a:pPr>
                      <a:r>
                        <a:rPr lang="en-GB" sz="1100" dirty="0" err="1">
                          <a:effectLst/>
                        </a:rPr>
                        <a:t>Slieve</a:t>
                      </a:r>
                      <a:r>
                        <a:rPr lang="en-GB" sz="1100" dirty="0">
                          <a:effectLst/>
                        </a:rPr>
                        <a:t> Kirk is situated outside the Causeway Coast AONB, no special environmental classification.</a:t>
                      </a:r>
                    </a:p>
                    <a:p>
                      <a:pPr>
                        <a:lnSpc>
                          <a:spcPct val="115000"/>
                        </a:lnSpc>
                        <a:spcAft>
                          <a:spcPts val="0"/>
                        </a:spcAft>
                      </a:pPr>
                      <a:r>
                        <a:rPr lang="en-GB" sz="1100" dirty="0">
                          <a:effectLst/>
                        </a:rPr>
                        <a:t> </a:t>
                      </a:r>
                      <a:endParaRPr lang="en-GB" sz="1100" dirty="0">
                        <a:effectLst/>
                        <a:latin typeface="Calibri"/>
                        <a:ea typeface="Calibri"/>
                        <a:cs typeface="Times New Roman"/>
                      </a:endParaRPr>
                    </a:p>
                  </a:txBody>
                  <a:tcPr marL="67084" marR="67084" marT="0" marB="0"/>
                </a:tc>
                <a:tc>
                  <a:txBody>
                    <a:bodyPr/>
                    <a:lstStyle/>
                    <a:p>
                      <a:pPr>
                        <a:lnSpc>
                          <a:spcPct val="115000"/>
                        </a:lnSpc>
                        <a:spcAft>
                          <a:spcPts val="0"/>
                        </a:spcAft>
                      </a:pPr>
                      <a:r>
                        <a:rPr lang="en-GB" sz="1100" dirty="0" err="1">
                          <a:effectLst/>
                        </a:rPr>
                        <a:t>Slieve</a:t>
                      </a:r>
                      <a:r>
                        <a:rPr lang="en-GB" sz="1100" dirty="0">
                          <a:effectLst/>
                        </a:rPr>
                        <a:t> Kirk’s Peak is 370 m above sea level. The turbines are located on the ridge to the East of </a:t>
                      </a:r>
                      <a:r>
                        <a:rPr lang="en-GB" sz="1100" dirty="0" err="1">
                          <a:effectLst/>
                        </a:rPr>
                        <a:t>Slieve</a:t>
                      </a:r>
                      <a:r>
                        <a:rPr lang="en-GB" sz="1100" dirty="0">
                          <a:effectLst/>
                        </a:rPr>
                        <a:t> kirk. Open areas of land heavily exposed to the wind.</a:t>
                      </a:r>
                    </a:p>
                    <a:p>
                      <a:pPr>
                        <a:lnSpc>
                          <a:spcPct val="115000"/>
                        </a:lnSpc>
                        <a:spcAft>
                          <a:spcPts val="0"/>
                        </a:spcAft>
                      </a:pPr>
                      <a:r>
                        <a:rPr lang="en-GB" sz="1100" dirty="0">
                          <a:effectLst/>
                        </a:rPr>
                        <a:t> </a:t>
                      </a:r>
                    </a:p>
                    <a:p>
                      <a:pPr>
                        <a:lnSpc>
                          <a:spcPct val="115000"/>
                        </a:lnSpc>
                        <a:spcAft>
                          <a:spcPts val="0"/>
                        </a:spcAft>
                      </a:pPr>
                      <a:r>
                        <a:rPr lang="en-GB" sz="1100" dirty="0">
                          <a:effectLst/>
                        </a:rPr>
                        <a:t> </a:t>
                      </a:r>
                      <a:endParaRPr lang="en-GB" sz="1100" dirty="0">
                        <a:effectLst/>
                        <a:latin typeface="Calibri"/>
                        <a:ea typeface="Calibri"/>
                        <a:cs typeface="Times New Roman"/>
                      </a:endParaRPr>
                    </a:p>
                  </a:txBody>
                  <a:tcPr marL="67084" marR="67084" marT="0" marB="0"/>
                </a:tc>
                <a:tc>
                  <a:txBody>
                    <a:bodyPr/>
                    <a:lstStyle/>
                    <a:p>
                      <a:pPr>
                        <a:lnSpc>
                          <a:spcPct val="115000"/>
                        </a:lnSpc>
                        <a:spcAft>
                          <a:spcPts val="0"/>
                        </a:spcAft>
                      </a:pPr>
                      <a:r>
                        <a:rPr lang="en-GB" sz="1100">
                          <a:effectLst/>
                        </a:rPr>
                        <a:t>Average wind speeds at this site are around 10 metres per second. When the wind speed is approximately 4 m/s the machine rotor will run up to synchronous speed.</a:t>
                      </a:r>
                      <a:endParaRPr lang="en-GB" sz="1100">
                        <a:effectLst/>
                        <a:latin typeface="Calibri"/>
                        <a:ea typeface="Calibri"/>
                        <a:cs typeface="Times New Roman"/>
                      </a:endParaRPr>
                    </a:p>
                  </a:txBody>
                  <a:tcPr marL="67084" marR="67084" marT="0" marB="0"/>
                </a:tc>
              </a:tr>
              <a:tr h="1320073">
                <a:tc>
                  <a:txBody>
                    <a:bodyPr/>
                    <a:lstStyle/>
                    <a:p>
                      <a:pPr>
                        <a:lnSpc>
                          <a:spcPct val="115000"/>
                        </a:lnSpc>
                        <a:spcAft>
                          <a:spcPts val="0"/>
                        </a:spcAft>
                      </a:pPr>
                      <a:r>
                        <a:rPr lang="en-GB" sz="1100">
                          <a:effectLst/>
                        </a:rPr>
                        <a:t>Construction of Northern Ireland’s 1st 110kV Wind farm substation and 1st 110kV contestable overhead line grid connection at Slieve Kirk for SSE Renewables. </a:t>
                      </a:r>
                      <a:endParaRPr lang="en-GB" sz="1100">
                        <a:effectLst/>
                        <a:latin typeface="Calibri"/>
                        <a:ea typeface="Calibri"/>
                        <a:cs typeface="Times New Roman"/>
                      </a:endParaRPr>
                    </a:p>
                  </a:txBody>
                  <a:tcPr marL="67084" marR="67084" marT="0" marB="0"/>
                </a:tc>
                <a:tc>
                  <a:txBody>
                    <a:bodyPr/>
                    <a:lstStyle/>
                    <a:p>
                      <a:pPr>
                        <a:lnSpc>
                          <a:spcPct val="115000"/>
                        </a:lnSpc>
                        <a:spcAft>
                          <a:spcPts val="0"/>
                        </a:spcAft>
                      </a:pPr>
                      <a:r>
                        <a:rPr lang="en-GB" sz="1100" dirty="0">
                          <a:effectLst/>
                        </a:rPr>
                        <a:t>The Wind farm owner has pledged a further £18.5m towards the economy over the next 25 years through annual commercial rates payments, landowner lease contributions and community funding.</a:t>
                      </a:r>
                      <a:endParaRPr lang="en-GB" sz="1100" dirty="0">
                        <a:effectLst/>
                        <a:latin typeface="Calibri"/>
                        <a:ea typeface="Calibri"/>
                        <a:cs typeface="Times New Roman"/>
                      </a:endParaRPr>
                    </a:p>
                  </a:txBody>
                  <a:tcPr marL="67084" marR="67084" marT="0" marB="0"/>
                </a:tc>
                <a:tc>
                  <a:txBody>
                    <a:bodyPr/>
                    <a:lstStyle/>
                    <a:p>
                      <a:pPr>
                        <a:lnSpc>
                          <a:spcPct val="115000"/>
                        </a:lnSpc>
                        <a:spcAft>
                          <a:spcPts val="0"/>
                        </a:spcAft>
                      </a:pPr>
                      <a:r>
                        <a:rPr lang="en-GB" sz="1100">
                          <a:effectLst/>
                        </a:rPr>
                        <a:t>Slieve Kirk Wind farm land is bounded by and accessed by Bigwood Road, Kildoag Road and Castlewarren Road,</a:t>
                      </a:r>
                      <a:endParaRPr lang="en-GB" sz="1100">
                        <a:effectLst/>
                        <a:latin typeface="Calibri"/>
                        <a:ea typeface="Calibri"/>
                        <a:cs typeface="Times New Roman"/>
                      </a:endParaRPr>
                    </a:p>
                  </a:txBody>
                  <a:tcPr marL="67084" marR="67084" marT="0" marB="0"/>
                </a:tc>
              </a:tr>
              <a:tr h="1697236">
                <a:tc>
                  <a:txBody>
                    <a:bodyPr/>
                    <a:lstStyle/>
                    <a:p>
                      <a:pPr>
                        <a:lnSpc>
                          <a:spcPct val="115000"/>
                        </a:lnSpc>
                        <a:spcAft>
                          <a:spcPts val="0"/>
                        </a:spcAft>
                      </a:pPr>
                      <a:r>
                        <a:rPr lang="en-GB" sz="1100">
                          <a:effectLst/>
                        </a:rPr>
                        <a:t>Slieve Kirk Wind Park is expected to generate around 200GWh* of electricity each year, producing enough green energy to power over 65,000 Northern Ireland homes.</a:t>
                      </a:r>
                      <a:endParaRPr lang="en-GB" sz="1100">
                        <a:effectLst/>
                        <a:latin typeface="Calibri"/>
                        <a:ea typeface="Calibri"/>
                        <a:cs typeface="Times New Roman"/>
                      </a:endParaRPr>
                    </a:p>
                  </a:txBody>
                  <a:tcPr marL="67084" marR="67084" marT="0" marB="0"/>
                </a:tc>
                <a:tc>
                  <a:txBody>
                    <a:bodyPr/>
                    <a:lstStyle/>
                    <a:p>
                      <a:pPr>
                        <a:lnSpc>
                          <a:spcPct val="115000"/>
                        </a:lnSpc>
                        <a:spcAft>
                          <a:spcPts val="0"/>
                        </a:spcAft>
                      </a:pPr>
                      <a:r>
                        <a:rPr lang="en-GB" sz="1100" dirty="0">
                          <a:effectLst/>
                        </a:rPr>
                        <a:t>The green energy generated at </a:t>
                      </a:r>
                      <a:r>
                        <a:rPr lang="en-GB" sz="1100" dirty="0" err="1">
                          <a:effectLst/>
                        </a:rPr>
                        <a:t>Slieve</a:t>
                      </a:r>
                      <a:r>
                        <a:rPr lang="en-GB" sz="1100" dirty="0">
                          <a:effectLst/>
                        </a:rPr>
                        <a:t> Kirk will significantly decarbonise energy generation in the country, further contributing to Northern Ireland’s 40% target of renewable electricity generation by 2020.</a:t>
                      </a:r>
                    </a:p>
                    <a:p>
                      <a:pPr>
                        <a:lnSpc>
                          <a:spcPct val="115000"/>
                        </a:lnSpc>
                        <a:spcAft>
                          <a:spcPts val="0"/>
                        </a:spcAft>
                      </a:pPr>
                      <a:r>
                        <a:rPr lang="en-GB" sz="1100" dirty="0">
                          <a:effectLst/>
                        </a:rPr>
                        <a:t> </a:t>
                      </a:r>
                      <a:endParaRPr lang="en-GB" sz="1100" dirty="0">
                        <a:effectLst/>
                        <a:latin typeface="Calibri"/>
                        <a:ea typeface="Calibri"/>
                        <a:cs typeface="Times New Roman"/>
                      </a:endParaRPr>
                    </a:p>
                  </a:txBody>
                  <a:tcPr marL="67084" marR="67084" marT="0" marB="0"/>
                </a:tc>
                <a:tc>
                  <a:txBody>
                    <a:bodyPr/>
                    <a:lstStyle/>
                    <a:p>
                      <a:pPr>
                        <a:lnSpc>
                          <a:spcPct val="115000"/>
                        </a:lnSpc>
                        <a:spcAft>
                          <a:spcPts val="0"/>
                        </a:spcAft>
                      </a:pPr>
                      <a:r>
                        <a:rPr lang="en-GB" sz="1100" dirty="0">
                          <a:effectLst/>
                        </a:rPr>
                        <a:t>The project is being delivered on an upland blanket bog, no special restrictions on use of the land.</a:t>
                      </a:r>
                      <a:endParaRPr lang="en-GB" sz="1100" dirty="0">
                        <a:effectLst/>
                        <a:latin typeface="Calibri"/>
                        <a:ea typeface="Calibri"/>
                        <a:cs typeface="Times New Roman"/>
                      </a:endParaRPr>
                    </a:p>
                  </a:txBody>
                  <a:tcPr marL="67084" marR="67084" marT="0" marB="0"/>
                </a:tc>
              </a:tr>
            </a:tbl>
          </a:graphicData>
        </a:graphic>
      </p:graphicFrame>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915815" y="980728"/>
            <a:ext cx="360041" cy="495365"/>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00400" y="6218659"/>
            <a:ext cx="1619672" cy="666725"/>
          </a:xfrm>
          <a:prstGeom prst="rect">
            <a:avLst/>
          </a:prstGeom>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923536" y="6224534"/>
            <a:ext cx="2144981" cy="606016"/>
          </a:xfrm>
          <a:prstGeom prst="rect">
            <a:avLst/>
          </a:prstGeom>
        </p:spPr>
      </p:pic>
      <p:pic>
        <p:nvPicPr>
          <p:cNvPr id="10" name="Pictur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3321" y="6296542"/>
            <a:ext cx="1475656" cy="516834"/>
          </a:xfrm>
          <a:prstGeom prst="rect">
            <a:avLst/>
          </a:prstGeom>
        </p:spPr>
      </p:pic>
    </p:spTree>
    <p:extLst>
      <p:ext uri="{BB962C8B-B14F-4D97-AF65-F5344CB8AC3E}">
        <p14:creationId xmlns:p14="http://schemas.microsoft.com/office/powerpoint/2010/main" val="42618411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lum bright="70000" contrast="-70000"/>
            <a:extLst>
              <a:ext uri="{28A0092B-C50C-407E-A947-70E740481C1C}">
                <a14:useLocalDpi xmlns:a14="http://schemas.microsoft.com/office/drawing/2010/main" val="0"/>
              </a:ext>
            </a:extLst>
          </a:blip>
          <a:stretch>
            <a:fillRect/>
          </a:stretch>
        </p:blipFill>
        <p:spPr>
          <a:xfrm>
            <a:off x="-3473" y="-596"/>
            <a:ext cx="9143999" cy="6857999"/>
          </a:xfrm>
          <a:prstGeom prst="rect">
            <a:avLst/>
          </a:prstGeom>
          <a:effectLst>
            <a:glow>
              <a:schemeClr val="bg1">
                <a:alpha val="40000"/>
              </a:schemeClr>
            </a:glow>
            <a:outerShdw blurRad="50800" dist="50800" dir="5400000" algn="ctr" rotWithShape="0">
              <a:srgbClr val="000000">
                <a:alpha val="43000"/>
              </a:srgbClr>
            </a:outerShdw>
          </a:effectLst>
        </p:spPr>
      </p:pic>
      <p:sp>
        <p:nvSpPr>
          <p:cNvPr id="3" name="Content Placeholder 2"/>
          <p:cNvSpPr>
            <a:spLocks noGrp="1"/>
          </p:cNvSpPr>
          <p:nvPr>
            <p:ph idx="1"/>
          </p:nvPr>
        </p:nvSpPr>
        <p:spPr>
          <a:xfrm>
            <a:off x="395288" y="260350"/>
            <a:ext cx="8229600" cy="4525963"/>
          </a:xfrm>
        </p:spPr>
        <p:txBody>
          <a:bodyPr rtlCol="0">
            <a:normAutofit/>
          </a:bodyPr>
          <a:lstStyle/>
          <a:p>
            <a:pPr marL="0" indent="0" fontAlgn="auto">
              <a:spcAft>
                <a:spcPts val="0"/>
              </a:spcAft>
              <a:buFont typeface="Arial" panose="020B0604020202020204" pitchFamily="34" charset="0"/>
              <a:buNone/>
              <a:defRPr/>
            </a:pPr>
            <a:r>
              <a:rPr lang="en-GB" sz="2000" b="1" dirty="0"/>
              <a:t>Commercial Wind </a:t>
            </a:r>
            <a:r>
              <a:rPr lang="en-GB" sz="2000" b="1" dirty="0" smtClean="0"/>
              <a:t>Farms – Key Issues</a:t>
            </a:r>
            <a:endParaRPr lang="en-GB" sz="2000" b="1" dirty="0"/>
          </a:p>
          <a:p>
            <a:pPr marL="0" indent="0" fontAlgn="auto">
              <a:spcAft>
                <a:spcPts val="0"/>
              </a:spcAft>
              <a:buFont typeface="Arial" panose="020B0604020202020204" pitchFamily="34" charset="0"/>
              <a:buNone/>
              <a:defRPr/>
            </a:pPr>
            <a:r>
              <a:rPr lang="en-US" sz="2000" dirty="0" smtClean="0"/>
              <a:t>Energy </a:t>
            </a:r>
            <a:r>
              <a:rPr lang="en-US" sz="2000" dirty="0"/>
              <a:t>output – which will be dependent on </a:t>
            </a:r>
            <a:r>
              <a:rPr lang="en-US" sz="2000" dirty="0" smtClean="0"/>
              <a:t>the location </a:t>
            </a:r>
            <a:r>
              <a:rPr lang="en-US" sz="2000" dirty="0"/>
              <a:t>and the technology being used,</a:t>
            </a:r>
          </a:p>
          <a:p>
            <a:pPr marL="0" indent="0" fontAlgn="auto">
              <a:spcAft>
                <a:spcPts val="0"/>
              </a:spcAft>
              <a:buFont typeface="Arial" panose="020B0604020202020204" pitchFamily="34" charset="0"/>
              <a:buNone/>
              <a:defRPr/>
            </a:pPr>
            <a:r>
              <a:rPr lang="en-US" sz="2000" dirty="0" smtClean="0"/>
              <a:t>Costs </a:t>
            </a:r>
            <a:r>
              <a:rPr lang="en-US" sz="2000" dirty="0"/>
              <a:t>– the costs of installing and maintaining </a:t>
            </a:r>
            <a:r>
              <a:rPr lang="en-US" sz="2000" dirty="0" smtClean="0"/>
              <a:t>the equipment </a:t>
            </a:r>
            <a:r>
              <a:rPr lang="en-US" sz="2000" dirty="0"/>
              <a:t>and subsequent connection to the </a:t>
            </a:r>
            <a:r>
              <a:rPr lang="en-US" sz="2000" dirty="0" smtClean="0"/>
              <a:t>electrical </a:t>
            </a:r>
            <a:r>
              <a:rPr lang="en-GB" sz="2000" dirty="0" smtClean="0"/>
              <a:t>grid </a:t>
            </a:r>
            <a:r>
              <a:rPr lang="en-GB" sz="2000" dirty="0"/>
              <a:t>system,</a:t>
            </a:r>
          </a:p>
          <a:p>
            <a:pPr marL="0" indent="0" fontAlgn="auto">
              <a:spcAft>
                <a:spcPts val="0"/>
              </a:spcAft>
              <a:buFont typeface="Arial" panose="020B0604020202020204" pitchFamily="34" charset="0"/>
              <a:buNone/>
              <a:defRPr/>
            </a:pPr>
            <a:r>
              <a:rPr lang="en-US" sz="2000" dirty="0" smtClean="0"/>
              <a:t>Environmental </a:t>
            </a:r>
            <a:r>
              <a:rPr lang="en-US" sz="2000" dirty="0"/>
              <a:t>issues – the impact on the </a:t>
            </a:r>
            <a:r>
              <a:rPr lang="en-US" sz="2000" dirty="0" smtClean="0"/>
              <a:t>local environment </a:t>
            </a:r>
            <a:r>
              <a:rPr lang="en-US" sz="2000" dirty="0"/>
              <a:t>in terms of effect on land use and </a:t>
            </a:r>
            <a:r>
              <a:rPr lang="en-US" sz="2000" dirty="0" smtClean="0"/>
              <a:t>the </a:t>
            </a:r>
            <a:r>
              <a:rPr lang="en-GB" sz="2000" dirty="0" smtClean="0"/>
              <a:t>natural </a:t>
            </a:r>
            <a:r>
              <a:rPr lang="en-GB" sz="2000" dirty="0"/>
              <a:t>habitat,</a:t>
            </a:r>
          </a:p>
          <a:p>
            <a:pPr marL="0" indent="0" fontAlgn="auto">
              <a:spcAft>
                <a:spcPts val="0"/>
              </a:spcAft>
              <a:buFont typeface="Arial" panose="020B0604020202020204" pitchFamily="34" charset="0"/>
              <a:buNone/>
              <a:defRPr/>
            </a:pPr>
            <a:r>
              <a:rPr lang="en-US" sz="2000" dirty="0" smtClean="0"/>
              <a:t>Social </a:t>
            </a:r>
            <a:r>
              <a:rPr lang="en-US" sz="2000" dirty="0"/>
              <a:t>issues – the possible impact on local </a:t>
            </a:r>
            <a:r>
              <a:rPr lang="en-US" sz="2000" dirty="0" smtClean="0"/>
              <a:t>residents who </a:t>
            </a:r>
            <a:r>
              <a:rPr lang="en-US" sz="2000" dirty="0"/>
              <a:t>may object to large wind turbines impacting </a:t>
            </a:r>
            <a:r>
              <a:rPr lang="en-US" sz="2000" dirty="0" smtClean="0"/>
              <a:t>on </a:t>
            </a:r>
            <a:r>
              <a:rPr lang="en-US" sz="2000" dirty="0"/>
              <a:t>the visual nature of the location and possible </a:t>
            </a:r>
            <a:r>
              <a:rPr lang="en-US" sz="2000" dirty="0" smtClean="0"/>
              <a:t>noise </a:t>
            </a:r>
            <a:r>
              <a:rPr lang="en-GB" sz="2000" dirty="0" smtClean="0"/>
              <a:t>effects.</a:t>
            </a:r>
            <a:endParaRPr lang="en-US" sz="2000" dirty="0" smtClean="0"/>
          </a:p>
          <a:p>
            <a:pPr fontAlgn="auto">
              <a:spcAft>
                <a:spcPts val="0"/>
              </a:spcAft>
              <a:buFont typeface="Arial" panose="020B0604020202020204" pitchFamily="34" charset="0"/>
              <a:buChar char="•"/>
              <a:defRPr/>
            </a:pPr>
            <a:endParaRPr lang="en-US" sz="2000" dirty="0"/>
          </a:p>
          <a:p>
            <a:pPr marL="0" indent="0" fontAlgn="auto">
              <a:spcAft>
                <a:spcPts val="0"/>
              </a:spcAft>
              <a:buFont typeface="Arial" panose="020B0604020202020204" pitchFamily="34" charset="0"/>
              <a:buNone/>
              <a:defRPr/>
            </a:pPr>
            <a:r>
              <a:rPr lang="en-US" sz="2000" dirty="0" smtClean="0"/>
              <a:t>Review the SKWP Case Study and evaluate the decision to locate a Wind Farm by considering the key issues above. </a:t>
            </a:r>
            <a:endParaRPr lang="en-GB" sz="2000" dirty="0"/>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00400" y="6218659"/>
            <a:ext cx="1619672" cy="666725"/>
          </a:xfrm>
          <a:prstGeom prst="rect">
            <a:avLst/>
          </a:prstGeom>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923536" y="6224534"/>
            <a:ext cx="2144981" cy="606016"/>
          </a:xfrm>
          <a:prstGeom prst="rect">
            <a:avLst/>
          </a:prstGeom>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3321" y="6296542"/>
            <a:ext cx="1475656" cy="516834"/>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lum bright="70000" contrast="-70000"/>
            <a:extLst>
              <a:ext uri="{28A0092B-C50C-407E-A947-70E740481C1C}">
                <a14:useLocalDpi xmlns:a14="http://schemas.microsoft.com/office/drawing/2010/main" val="0"/>
              </a:ext>
            </a:extLst>
          </a:blip>
          <a:stretch>
            <a:fillRect/>
          </a:stretch>
        </p:blipFill>
        <p:spPr>
          <a:xfrm>
            <a:off x="-3473" y="-596"/>
            <a:ext cx="9143999" cy="6857999"/>
          </a:xfrm>
          <a:prstGeom prst="rect">
            <a:avLst/>
          </a:prstGeom>
          <a:effectLst>
            <a:glow>
              <a:schemeClr val="bg1">
                <a:alpha val="40000"/>
              </a:schemeClr>
            </a:glow>
            <a:outerShdw blurRad="50800" dist="50800" dir="5400000" algn="ctr" rotWithShape="0">
              <a:srgbClr val="000000">
                <a:alpha val="43000"/>
              </a:srgbClr>
            </a:outerShdw>
          </a:effectLst>
        </p:spPr>
      </p:pic>
      <p:sp>
        <p:nvSpPr>
          <p:cNvPr id="26625" name="Title 1"/>
          <p:cNvSpPr>
            <a:spLocks noGrp="1"/>
          </p:cNvSpPr>
          <p:nvPr>
            <p:ph type="title"/>
          </p:nvPr>
        </p:nvSpPr>
        <p:spPr/>
        <p:txBody>
          <a:bodyPr/>
          <a:lstStyle/>
          <a:p>
            <a:r>
              <a:rPr lang="en-GB" dirty="0" smtClean="0"/>
              <a:t>Links</a:t>
            </a:r>
          </a:p>
        </p:txBody>
      </p:sp>
      <p:sp>
        <p:nvSpPr>
          <p:cNvPr id="26626" name="Content Placeholder 2"/>
          <p:cNvSpPr>
            <a:spLocks noGrp="1"/>
          </p:cNvSpPr>
          <p:nvPr>
            <p:ph idx="1"/>
          </p:nvPr>
        </p:nvSpPr>
        <p:spPr>
          <a:xfrm>
            <a:off x="457200" y="1600201"/>
            <a:ext cx="8435280" cy="4205064"/>
          </a:xfrm>
        </p:spPr>
        <p:txBody>
          <a:bodyPr/>
          <a:lstStyle/>
          <a:p>
            <a:r>
              <a:rPr lang="en-GB" dirty="0">
                <a:hlinkClick r:id="rId3"/>
              </a:rPr>
              <a:t>http://www.airtricity.com/uk/home</a:t>
            </a:r>
            <a:r>
              <a:rPr lang="en-GB" dirty="0" smtClean="0">
                <a:hlinkClick r:id="rId3"/>
              </a:rPr>
              <a:t>/</a:t>
            </a:r>
          </a:p>
          <a:p>
            <a:r>
              <a:rPr lang="en-GB" dirty="0">
                <a:hlinkClick r:id="rId3"/>
              </a:rPr>
              <a:t>http://www.operation-energy.com/</a:t>
            </a:r>
          </a:p>
          <a:p>
            <a:r>
              <a:rPr lang="en-GB" dirty="0" smtClean="0">
                <a:hlinkClick r:id="rId3"/>
              </a:rPr>
              <a:t>http</a:t>
            </a:r>
            <a:r>
              <a:rPr lang="en-GB" dirty="0">
                <a:hlinkClick r:id="rId3"/>
              </a:rPr>
              <a:t>://www.keepnorthernirelandbeautiful.org/</a:t>
            </a:r>
          </a:p>
          <a:p>
            <a:r>
              <a:rPr lang="en-GB" dirty="0">
                <a:hlinkClick r:id="rId3"/>
              </a:rPr>
              <a:t>http://www.eco-schoolsni.org/</a:t>
            </a:r>
          </a:p>
          <a:p>
            <a:r>
              <a:rPr lang="en-GB" dirty="0" smtClean="0">
                <a:hlinkClick r:id="rId3"/>
              </a:rPr>
              <a:t>http://www.iwea.com/_wind_information</a:t>
            </a:r>
            <a:endParaRPr lang="en-GB" dirty="0" smtClean="0"/>
          </a:p>
          <a:p>
            <a:r>
              <a:rPr lang="en-GB" dirty="0" smtClean="0">
                <a:hlinkClick r:id="rId4"/>
              </a:rPr>
              <a:t>http://www.renewableuk.com/</a:t>
            </a:r>
            <a:endParaRPr lang="en-GB" dirty="0" smtClean="0"/>
          </a:p>
          <a:p>
            <a:endParaRPr lang="en-GB" dirty="0" smtClean="0"/>
          </a:p>
        </p:txBody>
      </p:sp>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600400" y="6218659"/>
            <a:ext cx="1619672" cy="666725"/>
          </a:xfrm>
          <a:prstGeom prst="rect">
            <a:avLst/>
          </a:prstGeom>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923536" y="6224534"/>
            <a:ext cx="2144981" cy="606016"/>
          </a:xfrm>
          <a:prstGeom prst="rect">
            <a:avLst/>
          </a:prstGeom>
        </p:spPr>
      </p:pic>
      <p:pic>
        <p:nvPicPr>
          <p:cNvPr id="10" name="Picture 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3321" y="6296542"/>
            <a:ext cx="1475656" cy="516834"/>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2" cstate="print">
            <a:lum bright="70000" contrast="-70000"/>
            <a:extLst>
              <a:ext uri="{28A0092B-C50C-407E-A947-70E740481C1C}">
                <a14:useLocalDpi xmlns:a14="http://schemas.microsoft.com/office/drawing/2010/main" val="0"/>
              </a:ext>
            </a:extLst>
          </a:blip>
          <a:stretch>
            <a:fillRect/>
          </a:stretch>
        </p:blipFill>
        <p:spPr>
          <a:xfrm>
            <a:off x="-3473" y="-596"/>
            <a:ext cx="9143999" cy="6857999"/>
          </a:xfrm>
          <a:prstGeom prst="rect">
            <a:avLst/>
          </a:prstGeom>
          <a:effectLst>
            <a:glow>
              <a:schemeClr val="bg1">
                <a:alpha val="40000"/>
              </a:schemeClr>
            </a:glow>
            <a:outerShdw blurRad="50800" dist="50800" dir="5400000" algn="ctr" rotWithShape="0">
              <a:srgbClr val="000000">
                <a:alpha val="43000"/>
              </a:srgbClr>
            </a:outerShdw>
          </a:effectLst>
        </p:spPr>
      </p:pic>
      <p:sp>
        <p:nvSpPr>
          <p:cNvPr id="15361" name="TextBox 7"/>
          <p:cNvSpPr txBox="1">
            <a:spLocks noChangeArrowheads="1"/>
          </p:cNvSpPr>
          <p:nvPr/>
        </p:nvSpPr>
        <p:spPr bwMode="auto">
          <a:xfrm>
            <a:off x="3059113" y="1557338"/>
            <a:ext cx="5232400" cy="4154984"/>
          </a:xfrm>
          <a:prstGeom prst="rect">
            <a:avLst/>
          </a:prstGeom>
          <a:noFill/>
          <a:ln w="9525">
            <a:noFill/>
            <a:miter lim="800000"/>
            <a:headEnd/>
            <a:tailEnd/>
          </a:ln>
        </p:spPr>
        <p:txBody>
          <a:bodyPr>
            <a:spAutoFit/>
          </a:bodyPr>
          <a:lstStyle/>
          <a:p>
            <a:r>
              <a:rPr lang="en-GB" dirty="0">
                <a:latin typeface="Calibri" pitchFamily="34" charset="0"/>
              </a:rPr>
              <a:t>Energy Output</a:t>
            </a:r>
          </a:p>
          <a:p>
            <a:r>
              <a:rPr lang="en-US" sz="1400" dirty="0" smtClean="0">
                <a:latin typeface="Calibri" pitchFamily="34" charset="0"/>
              </a:rPr>
              <a:t>Advantages</a:t>
            </a:r>
            <a:endParaRPr lang="en-US" sz="1400" dirty="0">
              <a:latin typeface="Calibri" pitchFamily="34" charset="0"/>
            </a:endParaRPr>
          </a:p>
          <a:p>
            <a:r>
              <a:rPr lang="en-US" sz="1400" dirty="0" err="1">
                <a:latin typeface="Calibri" pitchFamily="34" charset="0"/>
              </a:rPr>
              <a:t>Slieve</a:t>
            </a:r>
            <a:r>
              <a:rPr lang="en-US" sz="1400" dirty="0">
                <a:latin typeface="Calibri" pitchFamily="34" charset="0"/>
              </a:rPr>
              <a:t> Kirk Wind Park is expected to generate around </a:t>
            </a:r>
            <a:r>
              <a:rPr lang="en-US" sz="1400" dirty="0" smtClean="0">
                <a:latin typeface="Calibri" pitchFamily="34" charset="0"/>
              </a:rPr>
              <a:t>200GWh of </a:t>
            </a:r>
            <a:r>
              <a:rPr lang="en-US" sz="1400" dirty="0">
                <a:latin typeface="Calibri" pitchFamily="34" charset="0"/>
              </a:rPr>
              <a:t>electricity each year, producing enough green energy to power over 65,000 Northern Ireland homes. The green energy generated at </a:t>
            </a:r>
            <a:r>
              <a:rPr lang="en-US" sz="1400" dirty="0" err="1">
                <a:latin typeface="Calibri" pitchFamily="34" charset="0"/>
              </a:rPr>
              <a:t>Slieve</a:t>
            </a:r>
            <a:r>
              <a:rPr lang="en-US" sz="1400" dirty="0">
                <a:latin typeface="Calibri" pitchFamily="34" charset="0"/>
              </a:rPr>
              <a:t> Kirk powers </a:t>
            </a:r>
            <a:r>
              <a:rPr lang="en-US" sz="1400" dirty="0" err="1">
                <a:latin typeface="Calibri" pitchFamily="34" charset="0"/>
              </a:rPr>
              <a:t>Airtricity</a:t>
            </a:r>
            <a:r>
              <a:rPr lang="en-US" sz="1400" dirty="0">
                <a:latin typeface="Calibri" pitchFamily="34" charset="0"/>
              </a:rPr>
              <a:t>, Northern Ireland’s second largest energy </a:t>
            </a:r>
            <a:r>
              <a:rPr lang="en-US" sz="1400" dirty="0" smtClean="0">
                <a:latin typeface="Calibri" pitchFamily="34" charset="0"/>
              </a:rPr>
              <a:t>provider.</a:t>
            </a:r>
          </a:p>
          <a:p>
            <a:endParaRPr lang="en-US" sz="1400" dirty="0">
              <a:latin typeface="Calibri" pitchFamily="34" charset="0"/>
            </a:endParaRPr>
          </a:p>
          <a:p>
            <a:r>
              <a:rPr lang="en-US" sz="1400" dirty="0" smtClean="0">
                <a:latin typeface="Calibri" pitchFamily="34" charset="0"/>
              </a:rPr>
              <a:t>A </a:t>
            </a:r>
            <a:r>
              <a:rPr lang="en-US" sz="1400" dirty="0">
                <a:latin typeface="Calibri" pitchFamily="34" charset="0"/>
              </a:rPr>
              <a:t>project of this sort will generate income for up to 25 years. At present, electricity generated by wind power attracts not only a base level electricity price, but also various enhancements due to it being a clean renewable source.  (base level </a:t>
            </a:r>
            <a:r>
              <a:rPr lang="en-US" sz="1400" dirty="0" smtClean="0">
                <a:latin typeface="Calibri" pitchFamily="34" charset="0"/>
              </a:rPr>
              <a:t>electricity </a:t>
            </a:r>
            <a:r>
              <a:rPr lang="en-US" sz="1400" dirty="0">
                <a:latin typeface="Calibri" pitchFamily="34" charset="0"/>
              </a:rPr>
              <a:t>price between </a:t>
            </a:r>
            <a:r>
              <a:rPr lang="en-US" sz="1400" dirty="0" smtClean="0">
                <a:latin typeface="Calibri" pitchFamily="34" charset="0"/>
              </a:rPr>
              <a:t>14-19p/kwh</a:t>
            </a:r>
            <a:r>
              <a:rPr lang="en-US" sz="1400" dirty="0">
                <a:latin typeface="Calibri" pitchFamily="34" charset="0"/>
              </a:rPr>
              <a:t>)</a:t>
            </a:r>
            <a:endParaRPr lang="en-GB" sz="1400" dirty="0">
              <a:latin typeface="Calibri" pitchFamily="34" charset="0"/>
            </a:endParaRPr>
          </a:p>
          <a:p>
            <a:endParaRPr lang="en-GB" dirty="0">
              <a:latin typeface="Calibri" pitchFamily="34" charset="0"/>
            </a:endParaRPr>
          </a:p>
          <a:p>
            <a:r>
              <a:rPr lang="en-GB" sz="1400" dirty="0" smtClean="0">
                <a:latin typeface="Calibri" pitchFamily="34" charset="0"/>
              </a:rPr>
              <a:t>Disadvantage The amount of electricity produced depends on the strength of the wind, if there is no wind then no electricity is produced </a:t>
            </a:r>
            <a:r>
              <a:rPr lang="en-GB" sz="1400" dirty="0">
                <a:latin typeface="Calibri" pitchFamily="34" charset="0"/>
              </a:rPr>
              <a:t>.</a:t>
            </a:r>
            <a:endParaRPr lang="en-GB" dirty="0">
              <a:latin typeface="Calibri" pitchFamily="34" charset="0"/>
            </a:endParaRPr>
          </a:p>
          <a:p>
            <a:endParaRPr lang="en-GB" dirty="0">
              <a:latin typeface="Calibri" pitchFamily="34" charset="0"/>
            </a:endParaRPr>
          </a:p>
        </p:txBody>
      </p:sp>
      <p:sp>
        <p:nvSpPr>
          <p:cNvPr id="10" name="Rounded Rectangle 9"/>
          <p:cNvSpPr/>
          <p:nvPr/>
        </p:nvSpPr>
        <p:spPr>
          <a:xfrm>
            <a:off x="251520" y="1556792"/>
            <a:ext cx="2160240" cy="4464496"/>
          </a:xfrm>
          <a:prstGeom prst="roundRect">
            <a:avLst/>
          </a:prstGeom>
          <a:solidFill>
            <a:schemeClr val="accent3">
              <a:lumMod val="40000"/>
              <a:lumOff val="60000"/>
            </a:schemeClr>
          </a:solidFill>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5365" name="TextBox 10"/>
          <p:cNvSpPr txBox="1">
            <a:spLocks noChangeArrowheads="1"/>
          </p:cNvSpPr>
          <p:nvPr/>
        </p:nvSpPr>
        <p:spPr bwMode="auto">
          <a:xfrm>
            <a:off x="468313" y="1700213"/>
            <a:ext cx="1655762" cy="4616450"/>
          </a:xfrm>
          <a:prstGeom prst="rect">
            <a:avLst/>
          </a:prstGeom>
          <a:noFill/>
          <a:ln w="9525">
            <a:noFill/>
            <a:miter lim="800000"/>
            <a:headEnd/>
            <a:tailEnd/>
          </a:ln>
        </p:spPr>
        <p:txBody>
          <a:bodyPr>
            <a:spAutoFit/>
          </a:bodyPr>
          <a:lstStyle/>
          <a:p>
            <a:r>
              <a:rPr lang="en-GB" sz="1400" dirty="0">
                <a:latin typeface="Calibri" pitchFamily="34" charset="0"/>
              </a:rPr>
              <a:t>Key</a:t>
            </a:r>
          </a:p>
          <a:p>
            <a:r>
              <a:rPr lang="en-GB" sz="1400" dirty="0">
                <a:latin typeface="Calibri" pitchFamily="34" charset="0"/>
              </a:rPr>
              <a:t>No of turbines:  12 + 20</a:t>
            </a:r>
          </a:p>
          <a:p>
            <a:endParaRPr lang="en-GB" sz="1400" dirty="0">
              <a:latin typeface="Calibri" pitchFamily="34" charset="0"/>
            </a:endParaRPr>
          </a:p>
          <a:p>
            <a:r>
              <a:rPr lang="en-GB" sz="1400" dirty="0">
                <a:latin typeface="Calibri" pitchFamily="34" charset="0"/>
              </a:rPr>
              <a:t>Turbine Type: Siemens  2.3MW</a:t>
            </a:r>
          </a:p>
          <a:p>
            <a:endParaRPr lang="en-GB" sz="1400" dirty="0">
              <a:latin typeface="Calibri" pitchFamily="34" charset="0"/>
            </a:endParaRPr>
          </a:p>
          <a:p>
            <a:r>
              <a:rPr lang="en-GB" sz="1400" dirty="0" smtClean="0">
                <a:latin typeface="Calibri" pitchFamily="34" charset="0"/>
              </a:rPr>
              <a:t>Electricity </a:t>
            </a:r>
            <a:r>
              <a:rPr lang="en-GB" sz="1400" dirty="0">
                <a:latin typeface="Calibri" pitchFamily="34" charset="0"/>
              </a:rPr>
              <a:t>Production  73MW</a:t>
            </a:r>
          </a:p>
          <a:p>
            <a:endParaRPr lang="en-GB" sz="1400" dirty="0">
              <a:latin typeface="Calibri" pitchFamily="34" charset="0"/>
            </a:endParaRPr>
          </a:p>
          <a:p>
            <a:r>
              <a:rPr lang="en-GB" sz="1400" dirty="0">
                <a:latin typeface="Calibri" pitchFamily="34" charset="0"/>
              </a:rPr>
              <a:t>Location : Derry/</a:t>
            </a:r>
            <a:r>
              <a:rPr lang="en-GB" sz="1400" dirty="0" err="1">
                <a:latin typeface="Calibri" pitchFamily="34" charset="0"/>
              </a:rPr>
              <a:t>Limavady</a:t>
            </a:r>
            <a:endParaRPr lang="en-GB" sz="1400" dirty="0">
              <a:latin typeface="Calibri" pitchFamily="34" charset="0"/>
            </a:endParaRPr>
          </a:p>
          <a:p>
            <a:endParaRPr lang="en-GB" sz="1400" dirty="0">
              <a:latin typeface="Calibri" pitchFamily="34" charset="0"/>
            </a:endParaRPr>
          </a:p>
          <a:p>
            <a:r>
              <a:rPr lang="en-GB" sz="1400" dirty="0">
                <a:latin typeface="Calibri" pitchFamily="34" charset="0"/>
              </a:rPr>
              <a:t>Investment by SSE : £125m</a:t>
            </a:r>
          </a:p>
          <a:p>
            <a:endParaRPr lang="en-GB" sz="1400" dirty="0">
              <a:latin typeface="Calibri" pitchFamily="34" charset="0"/>
            </a:endParaRPr>
          </a:p>
          <a:p>
            <a:r>
              <a:rPr lang="en-GB" sz="1400" dirty="0">
                <a:latin typeface="Calibri" pitchFamily="34" charset="0"/>
              </a:rPr>
              <a:t>Employment during Construction :152</a:t>
            </a:r>
          </a:p>
          <a:p>
            <a:endParaRPr lang="en-GB" sz="1400" dirty="0">
              <a:latin typeface="Calibri" pitchFamily="34" charset="0"/>
            </a:endParaRPr>
          </a:p>
          <a:p>
            <a:r>
              <a:rPr lang="en-GB" sz="1400" dirty="0">
                <a:latin typeface="Calibri" pitchFamily="34" charset="0"/>
              </a:rPr>
              <a:t>Local suppliers :21</a:t>
            </a:r>
          </a:p>
          <a:p>
            <a:endParaRPr lang="en-GB" sz="1400" dirty="0">
              <a:latin typeface="Calibri" pitchFamily="34" charset="0"/>
            </a:endParaRPr>
          </a:p>
        </p:txBody>
      </p:sp>
      <p:sp>
        <p:nvSpPr>
          <p:cNvPr id="12" name="TextBox 11"/>
          <p:cNvSpPr txBox="1"/>
          <p:nvPr/>
        </p:nvSpPr>
        <p:spPr>
          <a:xfrm>
            <a:off x="0" y="188913"/>
            <a:ext cx="9144000" cy="107632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ln>
            <a:solidFill>
              <a:schemeClr val="accent1">
                <a:lumMod val="20000"/>
                <a:lumOff val="80000"/>
              </a:schemeClr>
            </a:solidFill>
          </a:ln>
        </p:spPr>
        <p:txBody>
          <a:bodyPr>
            <a:spAutoFit/>
          </a:bodyPr>
          <a:lstStyle/>
          <a:p>
            <a:pPr fontAlgn="auto">
              <a:spcBef>
                <a:spcPts val="0"/>
              </a:spcBef>
              <a:spcAft>
                <a:spcPts val="0"/>
              </a:spcAft>
              <a:defRPr/>
            </a:pPr>
            <a:r>
              <a:rPr lang="en-GB" sz="3600" dirty="0" err="1">
                <a:latin typeface="+mn-lt"/>
                <a:cs typeface="+mn-cs"/>
              </a:rPr>
              <a:t>Slieve</a:t>
            </a:r>
            <a:r>
              <a:rPr lang="en-GB" sz="3600" dirty="0">
                <a:latin typeface="+mn-lt"/>
                <a:cs typeface="+mn-cs"/>
              </a:rPr>
              <a:t> Kirk Wind Park</a:t>
            </a:r>
          </a:p>
          <a:p>
            <a:pPr fontAlgn="auto">
              <a:spcBef>
                <a:spcPts val="0"/>
              </a:spcBef>
              <a:spcAft>
                <a:spcPts val="0"/>
              </a:spcAft>
              <a:defRPr/>
            </a:pPr>
            <a:r>
              <a:rPr lang="en-GB" sz="1400" dirty="0">
                <a:latin typeface="+mn-lt"/>
                <a:cs typeface="+mn-cs"/>
              </a:rPr>
              <a:t>	        Energy Output          </a:t>
            </a:r>
          </a:p>
          <a:p>
            <a:pPr fontAlgn="auto">
              <a:spcBef>
                <a:spcPts val="0"/>
              </a:spcBef>
              <a:spcAft>
                <a:spcPts val="0"/>
              </a:spcAft>
              <a:defRPr/>
            </a:pPr>
            <a:endParaRPr lang="en-GB" sz="1400" dirty="0">
              <a:latin typeface="+mn-lt"/>
              <a:cs typeface="+mn-cs"/>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00400" y="6218659"/>
            <a:ext cx="1619672" cy="666725"/>
          </a:xfrm>
          <a:prstGeom prst="rect">
            <a:avLst/>
          </a:prstGeom>
        </p:spPr>
      </p:pic>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923536" y="6224534"/>
            <a:ext cx="2144981" cy="606016"/>
          </a:xfrm>
          <a:prstGeom prst="rect">
            <a:avLst/>
          </a:prstGeom>
        </p:spPr>
      </p:pic>
      <p:pic>
        <p:nvPicPr>
          <p:cNvPr id="16" name="Picture 1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3321" y="6296542"/>
            <a:ext cx="1475656" cy="516834"/>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2" cstate="print">
            <a:lum bright="70000" contrast="-70000"/>
            <a:extLst>
              <a:ext uri="{28A0092B-C50C-407E-A947-70E740481C1C}">
                <a14:useLocalDpi xmlns:a14="http://schemas.microsoft.com/office/drawing/2010/main" val="0"/>
              </a:ext>
            </a:extLst>
          </a:blip>
          <a:stretch>
            <a:fillRect/>
          </a:stretch>
        </p:blipFill>
        <p:spPr>
          <a:xfrm>
            <a:off x="-3473" y="-596"/>
            <a:ext cx="9143999" cy="6857999"/>
          </a:xfrm>
          <a:prstGeom prst="rect">
            <a:avLst/>
          </a:prstGeom>
          <a:effectLst>
            <a:glow>
              <a:schemeClr val="bg1">
                <a:alpha val="40000"/>
              </a:schemeClr>
            </a:glow>
            <a:outerShdw blurRad="50800" dist="50800" dir="5400000" algn="ctr" rotWithShape="0">
              <a:srgbClr val="000000">
                <a:alpha val="43000"/>
              </a:srgbClr>
            </a:outerShdw>
          </a:effectLst>
        </p:spPr>
      </p:pic>
      <p:sp>
        <p:nvSpPr>
          <p:cNvPr id="16385" name="TextBox 7"/>
          <p:cNvSpPr txBox="1">
            <a:spLocks noChangeArrowheads="1"/>
          </p:cNvSpPr>
          <p:nvPr/>
        </p:nvSpPr>
        <p:spPr bwMode="auto">
          <a:xfrm>
            <a:off x="2771800" y="1557338"/>
            <a:ext cx="5761013" cy="4216539"/>
          </a:xfrm>
          <a:prstGeom prst="rect">
            <a:avLst/>
          </a:prstGeom>
          <a:noFill/>
          <a:ln w="9525">
            <a:noFill/>
            <a:miter lim="800000"/>
            <a:headEnd/>
            <a:tailEnd/>
          </a:ln>
        </p:spPr>
        <p:txBody>
          <a:bodyPr wrap="square">
            <a:spAutoFit/>
          </a:bodyPr>
          <a:lstStyle/>
          <a:p>
            <a:r>
              <a:rPr lang="en-GB" dirty="0">
                <a:latin typeface="Calibri" pitchFamily="34" charset="0"/>
              </a:rPr>
              <a:t>Operations </a:t>
            </a:r>
            <a:r>
              <a:rPr lang="en-GB" dirty="0" smtClean="0">
                <a:latin typeface="Calibri" pitchFamily="34" charset="0"/>
              </a:rPr>
              <a:t>Team</a:t>
            </a:r>
          </a:p>
          <a:p>
            <a:r>
              <a:rPr lang="en-US" sz="1400" dirty="0">
                <a:latin typeface="Calibri" pitchFamily="34" charset="0"/>
              </a:rPr>
              <a:t>Here’s a video of SSE Ireland’s Wind Operations Manager, Ciaran Maguire discussing what it’s like to work for SSE</a:t>
            </a:r>
            <a:r>
              <a:rPr lang="en-US" sz="1400" dirty="0" smtClean="0">
                <a:latin typeface="Calibri" pitchFamily="34" charset="0"/>
              </a:rPr>
              <a:t>:</a:t>
            </a:r>
          </a:p>
          <a:p>
            <a:r>
              <a:rPr lang="en-US" sz="1400" dirty="0">
                <a:latin typeface="Calibri" pitchFamily="34" charset="0"/>
                <a:hlinkClick r:id="rId3"/>
              </a:rPr>
              <a:t>http://</a:t>
            </a:r>
            <a:r>
              <a:rPr lang="en-US" sz="1400" dirty="0" smtClean="0">
                <a:latin typeface="Calibri" pitchFamily="34" charset="0"/>
                <a:hlinkClick r:id="rId3"/>
              </a:rPr>
              <a:t>www.youtube.com/watch?v=uh3H1YcwmTI</a:t>
            </a:r>
            <a:r>
              <a:rPr lang="en-US" sz="1400" dirty="0" smtClean="0">
                <a:latin typeface="Calibri" pitchFamily="34" charset="0"/>
              </a:rPr>
              <a:t>   If YouTube unavailable use this link</a:t>
            </a:r>
          </a:p>
          <a:p>
            <a:r>
              <a:rPr lang="en-US" sz="1400" dirty="0">
                <a:latin typeface="Calibri" pitchFamily="34" charset="0"/>
                <a:hlinkClick r:id="rId4"/>
              </a:rPr>
              <a:t>http://news.sse.com/listing/2013/07/irish-wind-farm-creates-seven-new-jobs</a:t>
            </a:r>
            <a:r>
              <a:rPr lang="en-US" sz="1400" dirty="0" smtClean="0">
                <a:latin typeface="Calibri" pitchFamily="34" charset="0"/>
                <a:hlinkClick r:id="rId4"/>
              </a:rPr>
              <a:t>/</a:t>
            </a:r>
            <a:endParaRPr lang="en-US" sz="1400" dirty="0" smtClean="0">
              <a:latin typeface="Calibri" pitchFamily="34" charset="0"/>
            </a:endParaRPr>
          </a:p>
          <a:p>
            <a:r>
              <a:rPr lang="en-US" sz="1400" dirty="0" smtClean="0">
                <a:latin typeface="Calibri" pitchFamily="34" charset="0"/>
              </a:rPr>
              <a:t>Proper </a:t>
            </a:r>
            <a:r>
              <a:rPr lang="en-US" sz="1400" dirty="0">
                <a:latin typeface="Calibri" pitchFamily="34" charset="0"/>
              </a:rPr>
              <a:t>Management of operating </a:t>
            </a:r>
            <a:r>
              <a:rPr lang="en-US" sz="1400" dirty="0" smtClean="0">
                <a:latin typeface="Calibri" pitchFamily="34" charset="0"/>
              </a:rPr>
              <a:t>wind farms </a:t>
            </a:r>
            <a:r>
              <a:rPr lang="en-US" sz="1400" dirty="0">
                <a:latin typeface="Calibri" pitchFamily="34" charset="0"/>
              </a:rPr>
              <a:t>is critical to </a:t>
            </a:r>
            <a:r>
              <a:rPr lang="en-US" sz="1400" dirty="0" err="1">
                <a:latin typeface="Calibri" pitchFamily="34" charset="0"/>
              </a:rPr>
              <a:t>maximising</a:t>
            </a:r>
            <a:r>
              <a:rPr lang="en-US" sz="1400" dirty="0">
                <a:latin typeface="Calibri" pitchFamily="34" charset="0"/>
              </a:rPr>
              <a:t> returns from a </a:t>
            </a:r>
            <a:r>
              <a:rPr lang="en-US" sz="1400" dirty="0" smtClean="0">
                <a:latin typeface="Calibri" pitchFamily="34" charset="0"/>
              </a:rPr>
              <a:t>wind farm </a:t>
            </a:r>
            <a:r>
              <a:rPr lang="en-US" sz="1400" dirty="0">
                <a:latin typeface="Calibri" pitchFamily="34" charset="0"/>
              </a:rPr>
              <a:t>investment. Besides day to day management of the </a:t>
            </a:r>
            <a:r>
              <a:rPr lang="en-US" sz="1400" dirty="0" smtClean="0">
                <a:latin typeface="Calibri" pitchFamily="34" charset="0"/>
              </a:rPr>
              <a:t>wind farm, </a:t>
            </a:r>
            <a:r>
              <a:rPr lang="en-US" sz="1400" dirty="0">
                <a:latin typeface="Calibri" pitchFamily="34" charset="0"/>
              </a:rPr>
              <a:t>the Operations Manager will seek to pro-actively extract every possible hour of availability from the turbines. </a:t>
            </a:r>
            <a:endParaRPr lang="en-GB" sz="1400" dirty="0" smtClean="0">
              <a:latin typeface="Calibri" pitchFamily="34" charset="0"/>
            </a:endParaRPr>
          </a:p>
          <a:p>
            <a:endParaRPr lang="en-GB" dirty="0">
              <a:latin typeface="Calibri" pitchFamily="34" charset="0"/>
            </a:endParaRPr>
          </a:p>
          <a:p>
            <a:r>
              <a:rPr lang="en-GB" dirty="0">
                <a:latin typeface="Calibri" pitchFamily="34" charset="0"/>
              </a:rPr>
              <a:t>Safety</a:t>
            </a:r>
          </a:p>
          <a:p>
            <a:endParaRPr lang="en-GB" dirty="0">
              <a:latin typeface="+mj-lt"/>
            </a:endParaRPr>
          </a:p>
          <a:p>
            <a:r>
              <a:rPr lang="en-US" sz="1400" dirty="0">
                <a:latin typeface="+mj-lt"/>
              </a:rPr>
              <a:t>Health and safety management is often included in the scope of the Operations Manager. A Health &amp; Safety Management Plan, incorporating risk assessments, method statements and procedures, must be created and maintained for the life of the </a:t>
            </a:r>
            <a:r>
              <a:rPr lang="en-US" sz="1400" dirty="0" smtClean="0">
                <a:latin typeface="+mj-lt"/>
              </a:rPr>
              <a:t>wind farm. </a:t>
            </a:r>
            <a:endParaRPr lang="en-US" sz="1400" dirty="0">
              <a:latin typeface="+mj-lt"/>
            </a:endParaRPr>
          </a:p>
        </p:txBody>
      </p:sp>
      <p:sp>
        <p:nvSpPr>
          <p:cNvPr id="10" name="Rounded Rectangle 9"/>
          <p:cNvSpPr/>
          <p:nvPr/>
        </p:nvSpPr>
        <p:spPr>
          <a:xfrm>
            <a:off x="251520" y="1556792"/>
            <a:ext cx="2160240" cy="4464496"/>
          </a:xfrm>
          <a:prstGeom prst="roundRect">
            <a:avLst/>
          </a:prstGeom>
          <a:solidFill>
            <a:schemeClr val="accent3">
              <a:lumMod val="40000"/>
              <a:lumOff val="60000"/>
            </a:schemeClr>
          </a:solidFill>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6389" name="TextBox 10"/>
          <p:cNvSpPr txBox="1">
            <a:spLocks noChangeArrowheads="1"/>
          </p:cNvSpPr>
          <p:nvPr/>
        </p:nvSpPr>
        <p:spPr bwMode="auto">
          <a:xfrm>
            <a:off x="468313" y="1700213"/>
            <a:ext cx="1655762" cy="4616450"/>
          </a:xfrm>
          <a:prstGeom prst="rect">
            <a:avLst/>
          </a:prstGeom>
          <a:noFill/>
          <a:ln w="9525">
            <a:noFill/>
            <a:miter lim="800000"/>
            <a:headEnd/>
            <a:tailEnd/>
          </a:ln>
        </p:spPr>
        <p:txBody>
          <a:bodyPr>
            <a:spAutoFit/>
          </a:bodyPr>
          <a:lstStyle/>
          <a:p>
            <a:r>
              <a:rPr lang="en-GB" sz="1400" dirty="0">
                <a:latin typeface="Calibri" pitchFamily="34" charset="0"/>
              </a:rPr>
              <a:t>Key</a:t>
            </a:r>
          </a:p>
          <a:p>
            <a:r>
              <a:rPr lang="en-GB" sz="1400" dirty="0">
                <a:latin typeface="Calibri" pitchFamily="34" charset="0"/>
              </a:rPr>
              <a:t>No of turbines:  12 + 20</a:t>
            </a:r>
          </a:p>
          <a:p>
            <a:endParaRPr lang="en-GB" sz="1400" dirty="0">
              <a:latin typeface="Calibri" pitchFamily="34" charset="0"/>
            </a:endParaRPr>
          </a:p>
          <a:p>
            <a:r>
              <a:rPr lang="en-GB" sz="1400" dirty="0">
                <a:latin typeface="Calibri" pitchFamily="34" charset="0"/>
              </a:rPr>
              <a:t>Turbine Type: Siemens  2.3MW</a:t>
            </a:r>
          </a:p>
          <a:p>
            <a:endParaRPr lang="en-GB" sz="1400" dirty="0">
              <a:latin typeface="Calibri" pitchFamily="34" charset="0"/>
            </a:endParaRPr>
          </a:p>
          <a:p>
            <a:r>
              <a:rPr lang="en-GB" sz="1400" dirty="0" smtClean="0">
                <a:latin typeface="Calibri" pitchFamily="34" charset="0"/>
              </a:rPr>
              <a:t>Electricity </a:t>
            </a:r>
            <a:r>
              <a:rPr lang="en-GB" sz="1400" dirty="0">
                <a:latin typeface="Calibri" pitchFamily="34" charset="0"/>
              </a:rPr>
              <a:t>Production  73MW</a:t>
            </a:r>
          </a:p>
          <a:p>
            <a:endParaRPr lang="en-GB" sz="1400" dirty="0">
              <a:latin typeface="Calibri" pitchFamily="34" charset="0"/>
            </a:endParaRPr>
          </a:p>
          <a:p>
            <a:r>
              <a:rPr lang="en-GB" sz="1400" dirty="0">
                <a:latin typeface="Calibri" pitchFamily="34" charset="0"/>
              </a:rPr>
              <a:t>Location : Derry/ </a:t>
            </a:r>
            <a:r>
              <a:rPr lang="en-GB" sz="1400" dirty="0" err="1">
                <a:latin typeface="Calibri" pitchFamily="34" charset="0"/>
              </a:rPr>
              <a:t>Limavady</a:t>
            </a:r>
            <a:endParaRPr lang="en-GB" sz="1400" dirty="0">
              <a:latin typeface="Calibri" pitchFamily="34" charset="0"/>
            </a:endParaRPr>
          </a:p>
          <a:p>
            <a:endParaRPr lang="en-GB" sz="1400" dirty="0">
              <a:latin typeface="Calibri" pitchFamily="34" charset="0"/>
            </a:endParaRPr>
          </a:p>
          <a:p>
            <a:r>
              <a:rPr lang="en-GB" sz="1400" dirty="0">
                <a:latin typeface="Calibri" pitchFamily="34" charset="0"/>
              </a:rPr>
              <a:t>Investment by SSE : £125m</a:t>
            </a:r>
          </a:p>
          <a:p>
            <a:endParaRPr lang="en-GB" sz="1400" dirty="0">
              <a:latin typeface="Calibri" pitchFamily="34" charset="0"/>
            </a:endParaRPr>
          </a:p>
          <a:p>
            <a:r>
              <a:rPr lang="en-GB" sz="1400" dirty="0">
                <a:latin typeface="Calibri" pitchFamily="34" charset="0"/>
              </a:rPr>
              <a:t>Employment during Construction :152</a:t>
            </a:r>
          </a:p>
          <a:p>
            <a:endParaRPr lang="en-GB" sz="1400" dirty="0">
              <a:latin typeface="Calibri" pitchFamily="34" charset="0"/>
            </a:endParaRPr>
          </a:p>
          <a:p>
            <a:r>
              <a:rPr lang="en-GB" sz="1400" dirty="0">
                <a:latin typeface="Calibri" pitchFamily="34" charset="0"/>
              </a:rPr>
              <a:t>Local suppliers :21</a:t>
            </a:r>
          </a:p>
          <a:p>
            <a:endParaRPr lang="en-GB" sz="1400" dirty="0">
              <a:latin typeface="Calibri" pitchFamily="34" charset="0"/>
            </a:endParaRPr>
          </a:p>
        </p:txBody>
      </p:sp>
      <p:sp>
        <p:nvSpPr>
          <p:cNvPr id="12" name="TextBox 11"/>
          <p:cNvSpPr txBox="1"/>
          <p:nvPr/>
        </p:nvSpPr>
        <p:spPr>
          <a:xfrm>
            <a:off x="0" y="188913"/>
            <a:ext cx="9144000" cy="107632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ln>
            <a:solidFill>
              <a:schemeClr val="accent1">
                <a:lumMod val="20000"/>
                <a:lumOff val="80000"/>
              </a:schemeClr>
            </a:solidFill>
          </a:ln>
        </p:spPr>
        <p:txBody>
          <a:bodyPr>
            <a:spAutoFit/>
          </a:bodyPr>
          <a:lstStyle/>
          <a:p>
            <a:pPr fontAlgn="auto">
              <a:spcBef>
                <a:spcPts val="0"/>
              </a:spcBef>
              <a:spcAft>
                <a:spcPts val="0"/>
              </a:spcAft>
              <a:defRPr/>
            </a:pPr>
            <a:r>
              <a:rPr lang="en-GB" sz="3600" dirty="0" err="1">
                <a:latin typeface="+mn-lt"/>
                <a:cs typeface="+mn-cs"/>
              </a:rPr>
              <a:t>Slieve</a:t>
            </a:r>
            <a:r>
              <a:rPr lang="en-GB" sz="3600" dirty="0">
                <a:latin typeface="+mn-lt"/>
                <a:cs typeface="+mn-cs"/>
              </a:rPr>
              <a:t> Kirk Wind Park</a:t>
            </a:r>
          </a:p>
          <a:p>
            <a:pPr fontAlgn="auto">
              <a:spcBef>
                <a:spcPts val="0"/>
              </a:spcBef>
              <a:spcAft>
                <a:spcPts val="0"/>
              </a:spcAft>
              <a:defRPr/>
            </a:pPr>
            <a:r>
              <a:rPr lang="en-GB" sz="1400" dirty="0">
                <a:latin typeface="+mn-lt"/>
                <a:cs typeface="+mn-cs"/>
              </a:rPr>
              <a:t>Environment         Energy Output        Operations Team       Construction         Design          Community        Social Responsibility  </a:t>
            </a:r>
          </a:p>
          <a:p>
            <a:pPr fontAlgn="auto">
              <a:spcBef>
                <a:spcPts val="0"/>
              </a:spcBef>
              <a:spcAft>
                <a:spcPts val="0"/>
              </a:spcAft>
              <a:defRPr/>
            </a:pPr>
            <a:endParaRPr lang="en-GB" sz="1400" dirty="0">
              <a:latin typeface="+mn-lt"/>
              <a:cs typeface="+mn-cs"/>
            </a:endParaRPr>
          </a:p>
        </p:txBody>
      </p:sp>
      <p:pic>
        <p:nvPicPr>
          <p:cNvPr id="14" name="Picture 1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600400" y="6218659"/>
            <a:ext cx="1619672" cy="666725"/>
          </a:xfrm>
          <a:prstGeom prst="rect">
            <a:avLst/>
          </a:prstGeom>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923536" y="6224534"/>
            <a:ext cx="2144981" cy="606016"/>
          </a:xfrm>
          <a:prstGeom prst="rect">
            <a:avLst/>
          </a:prstGeom>
        </p:spPr>
      </p:pic>
      <p:pic>
        <p:nvPicPr>
          <p:cNvPr id="16" name="Picture 15"/>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3321" y="6296542"/>
            <a:ext cx="1475656" cy="516834"/>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2" cstate="print">
            <a:lum bright="70000" contrast="-70000"/>
            <a:extLst>
              <a:ext uri="{28A0092B-C50C-407E-A947-70E740481C1C}">
                <a14:useLocalDpi xmlns:a14="http://schemas.microsoft.com/office/drawing/2010/main" val="0"/>
              </a:ext>
            </a:extLst>
          </a:blip>
          <a:stretch>
            <a:fillRect/>
          </a:stretch>
        </p:blipFill>
        <p:spPr>
          <a:xfrm>
            <a:off x="-3473" y="-596"/>
            <a:ext cx="9143999" cy="6857999"/>
          </a:xfrm>
          <a:prstGeom prst="rect">
            <a:avLst/>
          </a:prstGeom>
          <a:effectLst>
            <a:glow>
              <a:schemeClr val="bg1">
                <a:alpha val="40000"/>
              </a:schemeClr>
            </a:glow>
            <a:outerShdw blurRad="50800" dist="50800" dir="5400000" algn="ctr" rotWithShape="0">
              <a:srgbClr val="000000">
                <a:alpha val="43000"/>
              </a:srgbClr>
            </a:outerShdw>
          </a:effectLst>
        </p:spPr>
      </p:pic>
      <p:sp>
        <p:nvSpPr>
          <p:cNvPr id="17409" name="TextBox 7"/>
          <p:cNvSpPr txBox="1">
            <a:spLocks noChangeArrowheads="1"/>
          </p:cNvSpPr>
          <p:nvPr/>
        </p:nvSpPr>
        <p:spPr bwMode="auto">
          <a:xfrm>
            <a:off x="2916237" y="1287856"/>
            <a:ext cx="5616575" cy="5078313"/>
          </a:xfrm>
          <a:prstGeom prst="rect">
            <a:avLst/>
          </a:prstGeom>
          <a:noFill/>
          <a:ln w="9525">
            <a:noFill/>
            <a:miter lim="800000"/>
            <a:headEnd/>
            <a:tailEnd/>
          </a:ln>
        </p:spPr>
        <p:txBody>
          <a:bodyPr>
            <a:spAutoFit/>
          </a:bodyPr>
          <a:lstStyle/>
          <a:p>
            <a:r>
              <a:rPr lang="en-GB" dirty="0">
                <a:latin typeface="Calibri" pitchFamily="34" charset="0"/>
              </a:rPr>
              <a:t>Construction </a:t>
            </a:r>
          </a:p>
          <a:p>
            <a:r>
              <a:rPr lang="en-US" sz="1400" dirty="0">
                <a:latin typeface="Calibri" pitchFamily="34" charset="0"/>
              </a:rPr>
              <a:t>8,000m of access tracks (suitable to carry loads up to 140 </a:t>
            </a:r>
            <a:r>
              <a:rPr lang="en-US" sz="1400" dirty="0" err="1">
                <a:latin typeface="Calibri" pitchFamily="34" charset="0"/>
              </a:rPr>
              <a:t>tonnes</a:t>
            </a:r>
            <a:r>
              <a:rPr lang="en-US" sz="1400" dirty="0">
                <a:latin typeface="Calibri" pitchFamily="34" charset="0"/>
              </a:rPr>
              <a:t> up an 18% gradient), 6km </a:t>
            </a:r>
            <a:r>
              <a:rPr lang="en-US" sz="1400" dirty="0" smtClean="0">
                <a:latin typeface="Calibri" pitchFamily="34" charset="0"/>
              </a:rPr>
              <a:t>of public road upgrade at </a:t>
            </a:r>
            <a:r>
              <a:rPr lang="en-US" sz="1400" dirty="0" err="1" smtClean="0">
                <a:latin typeface="Calibri" pitchFamily="34" charset="0"/>
              </a:rPr>
              <a:t>Slieve</a:t>
            </a:r>
            <a:r>
              <a:rPr lang="en-US" sz="1400" dirty="0" smtClean="0">
                <a:latin typeface="Calibri" pitchFamily="34" charset="0"/>
              </a:rPr>
              <a:t> Kirk.</a:t>
            </a:r>
            <a:endParaRPr lang="en-GB" sz="1400" dirty="0">
              <a:latin typeface="Calibri" pitchFamily="34" charset="0"/>
            </a:endParaRPr>
          </a:p>
          <a:p>
            <a:endParaRPr lang="en-GB" dirty="0">
              <a:latin typeface="Calibri" pitchFamily="34" charset="0"/>
            </a:endParaRPr>
          </a:p>
          <a:p>
            <a:r>
              <a:rPr lang="en-GB" dirty="0">
                <a:latin typeface="Calibri" pitchFamily="34" charset="0"/>
              </a:rPr>
              <a:t>Design</a:t>
            </a:r>
          </a:p>
          <a:p>
            <a:r>
              <a:rPr lang="en-US" sz="1400" dirty="0">
                <a:latin typeface="Calibri" pitchFamily="34" charset="0"/>
              </a:rPr>
              <a:t>Onshore wind energy</a:t>
            </a:r>
          </a:p>
          <a:p>
            <a:r>
              <a:rPr lang="en-US" sz="1400" dirty="0">
                <a:latin typeface="Calibri" pitchFamily="34" charset="0"/>
              </a:rPr>
              <a:t>Wind turbines produce electricity by harnessing the natural power of the wind to drive a generator. </a:t>
            </a:r>
          </a:p>
          <a:p>
            <a:endParaRPr lang="en-US" sz="1400" dirty="0">
              <a:latin typeface="Calibri" pitchFamily="34" charset="0"/>
            </a:endParaRPr>
          </a:p>
          <a:p>
            <a:r>
              <a:rPr lang="en-US" sz="1400" dirty="0">
                <a:latin typeface="Calibri" pitchFamily="34" charset="0"/>
              </a:rPr>
              <a:t>Most commercial-scale wind turbines consist of rotor blades which rotate around a horizontal hub. The hub is connected to a gearbox and generator, these are located inside the nacelle. The nacelle houses the electrical components and is mounted at the top of the tower. </a:t>
            </a:r>
          </a:p>
          <a:p>
            <a:endParaRPr lang="en-US" sz="1400" dirty="0">
              <a:latin typeface="Calibri" pitchFamily="34" charset="0"/>
            </a:endParaRPr>
          </a:p>
          <a:p>
            <a:r>
              <a:rPr lang="en-US" sz="1400" dirty="0">
                <a:latin typeface="Calibri" pitchFamily="34" charset="0"/>
              </a:rPr>
              <a:t>The first wind farm in the UK was built at </a:t>
            </a:r>
            <a:r>
              <a:rPr lang="en-US" sz="1400" dirty="0" err="1">
                <a:latin typeface="Calibri" pitchFamily="34" charset="0"/>
              </a:rPr>
              <a:t>Delabole</a:t>
            </a:r>
            <a:r>
              <a:rPr lang="en-US" sz="1400" dirty="0">
                <a:latin typeface="Calibri" pitchFamily="34" charset="0"/>
              </a:rPr>
              <a:t> in 1991. Since then, onshore wind energy has established itself as a mature, clean energy-generating technology. </a:t>
            </a:r>
          </a:p>
          <a:p>
            <a:endParaRPr lang="en-US" sz="1400" dirty="0">
              <a:latin typeface="Calibri" pitchFamily="34" charset="0"/>
            </a:endParaRPr>
          </a:p>
          <a:p>
            <a:r>
              <a:rPr lang="en-US" sz="1400" dirty="0">
                <a:latin typeface="Calibri" pitchFamily="34" charset="0"/>
              </a:rPr>
              <a:t>Wind energy overtook hydro in 2007 to become the largest renewable generation source, contributing 2.2% of the UK's electricity supply. Onshore wind comprises the bulk of this. </a:t>
            </a:r>
            <a:endParaRPr lang="en-GB" sz="1400" dirty="0">
              <a:latin typeface="Calibri" pitchFamily="34" charset="0"/>
            </a:endParaRPr>
          </a:p>
          <a:p>
            <a:endParaRPr lang="en-GB" dirty="0">
              <a:latin typeface="Calibri" pitchFamily="34" charset="0"/>
            </a:endParaRPr>
          </a:p>
        </p:txBody>
      </p:sp>
      <p:sp>
        <p:nvSpPr>
          <p:cNvPr id="10" name="Rounded Rectangle 9"/>
          <p:cNvSpPr/>
          <p:nvPr/>
        </p:nvSpPr>
        <p:spPr>
          <a:xfrm>
            <a:off x="251520" y="1556792"/>
            <a:ext cx="2160240" cy="4464496"/>
          </a:xfrm>
          <a:prstGeom prst="roundRect">
            <a:avLst/>
          </a:prstGeom>
          <a:solidFill>
            <a:schemeClr val="accent3">
              <a:lumMod val="40000"/>
              <a:lumOff val="60000"/>
            </a:schemeClr>
          </a:solidFill>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7413" name="TextBox 10"/>
          <p:cNvSpPr txBox="1">
            <a:spLocks noChangeArrowheads="1"/>
          </p:cNvSpPr>
          <p:nvPr/>
        </p:nvSpPr>
        <p:spPr bwMode="auto">
          <a:xfrm>
            <a:off x="468313" y="1700213"/>
            <a:ext cx="1655762" cy="4616450"/>
          </a:xfrm>
          <a:prstGeom prst="rect">
            <a:avLst/>
          </a:prstGeom>
          <a:noFill/>
          <a:ln w="9525">
            <a:noFill/>
            <a:miter lim="800000"/>
            <a:headEnd/>
            <a:tailEnd/>
          </a:ln>
        </p:spPr>
        <p:txBody>
          <a:bodyPr>
            <a:spAutoFit/>
          </a:bodyPr>
          <a:lstStyle/>
          <a:p>
            <a:r>
              <a:rPr lang="en-GB" sz="1400" dirty="0">
                <a:latin typeface="Calibri" pitchFamily="34" charset="0"/>
              </a:rPr>
              <a:t>Key</a:t>
            </a:r>
          </a:p>
          <a:p>
            <a:r>
              <a:rPr lang="en-GB" sz="1400" dirty="0">
                <a:latin typeface="Calibri" pitchFamily="34" charset="0"/>
              </a:rPr>
              <a:t>No of turbines:  12 + 20</a:t>
            </a:r>
          </a:p>
          <a:p>
            <a:endParaRPr lang="en-GB" sz="1400" dirty="0">
              <a:latin typeface="Calibri" pitchFamily="34" charset="0"/>
            </a:endParaRPr>
          </a:p>
          <a:p>
            <a:r>
              <a:rPr lang="en-GB" sz="1400" dirty="0">
                <a:latin typeface="Calibri" pitchFamily="34" charset="0"/>
              </a:rPr>
              <a:t>Turbine Type: Siemens  2.3MW</a:t>
            </a:r>
          </a:p>
          <a:p>
            <a:endParaRPr lang="en-GB" sz="1400" dirty="0">
              <a:latin typeface="Calibri" pitchFamily="34" charset="0"/>
            </a:endParaRPr>
          </a:p>
          <a:p>
            <a:r>
              <a:rPr lang="en-GB" sz="1400" dirty="0" smtClean="0">
                <a:latin typeface="Calibri" pitchFamily="34" charset="0"/>
              </a:rPr>
              <a:t>Electricity </a:t>
            </a:r>
            <a:r>
              <a:rPr lang="en-GB" sz="1400" dirty="0">
                <a:latin typeface="Calibri" pitchFamily="34" charset="0"/>
              </a:rPr>
              <a:t>Production  73MW</a:t>
            </a:r>
          </a:p>
          <a:p>
            <a:endParaRPr lang="en-GB" sz="1400" dirty="0">
              <a:latin typeface="Calibri" pitchFamily="34" charset="0"/>
            </a:endParaRPr>
          </a:p>
          <a:p>
            <a:r>
              <a:rPr lang="en-GB" sz="1400" dirty="0">
                <a:latin typeface="Calibri" pitchFamily="34" charset="0"/>
              </a:rPr>
              <a:t>Location : Derry/</a:t>
            </a:r>
            <a:r>
              <a:rPr lang="en-GB" sz="1400" dirty="0" err="1">
                <a:latin typeface="Calibri" pitchFamily="34" charset="0"/>
              </a:rPr>
              <a:t>Limavady</a:t>
            </a:r>
            <a:endParaRPr lang="en-GB" sz="1400" dirty="0">
              <a:latin typeface="Calibri" pitchFamily="34" charset="0"/>
            </a:endParaRPr>
          </a:p>
          <a:p>
            <a:endParaRPr lang="en-GB" sz="1400" dirty="0">
              <a:latin typeface="Calibri" pitchFamily="34" charset="0"/>
            </a:endParaRPr>
          </a:p>
          <a:p>
            <a:r>
              <a:rPr lang="en-GB" sz="1400" dirty="0">
                <a:latin typeface="Calibri" pitchFamily="34" charset="0"/>
              </a:rPr>
              <a:t>Investment by SSE : £125m</a:t>
            </a:r>
          </a:p>
          <a:p>
            <a:endParaRPr lang="en-GB" sz="1400" dirty="0">
              <a:latin typeface="Calibri" pitchFamily="34" charset="0"/>
            </a:endParaRPr>
          </a:p>
          <a:p>
            <a:r>
              <a:rPr lang="en-GB" sz="1400" dirty="0">
                <a:latin typeface="Calibri" pitchFamily="34" charset="0"/>
              </a:rPr>
              <a:t>Employment during Construction :152</a:t>
            </a:r>
          </a:p>
          <a:p>
            <a:endParaRPr lang="en-GB" sz="1400" dirty="0">
              <a:latin typeface="Calibri" pitchFamily="34" charset="0"/>
            </a:endParaRPr>
          </a:p>
          <a:p>
            <a:r>
              <a:rPr lang="en-GB" sz="1400" dirty="0">
                <a:latin typeface="Calibri" pitchFamily="34" charset="0"/>
              </a:rPr>
              <a:t>Local suppliers :21</a:t>
            </a:r>
          </a:p>
          <a:p>
            <a:endParaRPr lang="en-GB" sz="1400" dirty="0">
              <a:latin typeface="Calibri" pitchFamily="34" charset="0"/>
            </a:endParaRPr>
          </a:p>
        </p:txBody>
      </p:sp>
      <p:sp>
        <p:nvSpPr>
          <p:cNvPr id="12" name="TextBox 11"/>
          <p:cNvSpPr txBox="1"/>
          <p:nvPr/>
        </p:nvSpPr>
        <p:spPr>
          <a:xfrm>
            <a:off x="0" y="188913"/>
            <a:ext cx="9144000" cy="107632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ln>
            <a:solidFill>
              <a:schemeClr val="accent1">
                <a:lumMod val="20000"/>
                <a:lumOff val="80000"/>
              </a:schemeClr>
            </a:solidFill>
          </a:ln>
        </p:spPr>
        <p:txBody>
          <a:bodyPr>
            <a:spAutoFit/>
          </a:bodyPr>
          <a:lstStyle/>
          <a:p>
            <a:pPr fontAlgn="auto">
              <a:spcBef>
                <a:spcPts val="0"/>
              </a:spcBef>
              <a:spcAft>
                <a:spcPts val="0"/>
              </a:spcAft>
              <a:defRPr/>
            </a:pPr>
            <a:r>
              <a:rPr lang="en-GB" sz="3600" dirty="0" err="1">
                <a:latin typeface="+mn-lt"/>
                <a:cs typeface="+mn-cs"/>
              </a:rPr>
              <a:t>Slieve</a:t>
            </a:r>
            <a:r>
              <a:rPr lang="en-GB" sz="3600" dirty="0">
                <a:latin typeface="+mn-lt"/>
                <a:cs typeface="+mn-cs"/>
              </a:rPr>
              <a:t> Kirk Wind Park</a:t>
            </a:r>
          </a:p>
          <a:p>
            <a:pPr fontAlgn="auto">
              <a:spcBef>
                <a:spcPts val="0"/>
              </a:spcBef>
              <a:spcAft>
                <a:spcPts val="0"/>
              </a:spcAft>
              <a:defRPr/>
            </a:pPr>
            <a:r>
              <a:rPr lang="en-GB" sz="1400" dirty="0">
                <a:latin typeface="+mn-lt"/>
                <a:cs typeface="+mn-cs"/>
              </a:rPr>
              <a:t>				     Construction         Design      </a:t>
            </a:r>
          </a:p>
          <a:p>
            <a:pPr fontAlgn="auto">
              <a:spcBef>
                <a:spcPts val="0"/>
              </a:spcBef>
              <a:spcAft>
                <a:spcPts val="0"/>
              </a:spcAft>
              <a:defRPr/>
            </a:pPr>
            <a:endParaRPr lang="en-GB" sz="1400" dirty="0">
              <a:latin typeface="+mn-lt"/>
              <a:cs typeface="+mn-cs"/>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00400" y="6218659"/>
            <a:ext cx="1619672" cy="666725"/>
          </a:xfrm>
          <a:prstGeom prst="rect">
            <a:avLst/>
          </a:prstGeom>
        </p:spPr>
      </p:pic>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923536" y="6224534"/>
            <a:ext cx="2144981" cy="606016"/>
          </a:xfrm>
          <a:prstGeom prst="rect">
            <a:avLst/>
          </a:prstGeom>
        </p:spPr>
      </p:pic>
      <p:pic>
        <p:nvPicPr>
          <p:cNvPr id="16" name="Picture 1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3321" y="6296542"/>
            <a:ext cx="1475656" cy="516834"/>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3" name="Picture 2"/>
          <p:cNvPicPr>
            <a:picLocks noChangeAspect="1"/>
          </p:cNvPicPr>
          <p:nvPr/>
        </p:nvPicPr>
        <p:blipFill>
          <a:blip r:embed="rId2"/>
          <a:srcRect/>
          <a:stretch>
            <a:fillRect/>
          </a:stretch>
        </p:blipFill>
        <p:spPr bwMode="auto">
          <a:xfrm>
            <a:off x="1938338" y="1233488"/>
            <a:ext cx="5267325" cy="4391025"/>
          </a:xfrm>
          <a:prstGeom prst="rect">
            <a:avLst/>
          </a:prstGeom>
          <a:noFill/>
          <a:ln w="9525">
            <a:noFill/>
            <a:miter lim="800000"/>
            <a:headEnd/>
            <a:tailEnd/>
          </a:ln>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63888" y="6158001"/>
            <a:ext cx="1619672" cy="666725"/>
          </a:xfrm>
          <a:prstGeom prst="rect">
            <a:avLst/>
          </a:prstGeom>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923536" y="6224534"/>
            <a:ext cx="2144981" cy="606016"/>
          </a:xfrm>
          <a:prstGeom prst="rect">
            <a:avLst/>
          </a:prstGeom>
        </p:spPr>
      </p:pic>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3321" y="6296542"/>
            <a:ext cx="1475656" cy="516834"/>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2" cstate="print">
            <a:lum bright="70000" contrast="-70000"/>
            <a:extLst>
              <a:ext uri="{28A0092B-C50C-407E-A947-70E740481C1C}">
                <a14:useLocalDpi xmlns:a14="http://schemas.microsoft.com/office/drawing/2010/main" val="0"/>
              </a:ext>
            </a:extLst>
          </a:blip>
          <a:stretch>
            <a:fillRect/>
          </a:stretch>
        </p:blipFill>
        <p:spPr>
          <a:xfrm>
            <a:off x="-3473" y="-596"/>
            <a:ext cx="9143999" cy="6857999"/>
          </a:xfrm>
          <a:prstGeom prst="rect">
            <a:avLst/>
          </a:prstGeom>
          <a:effectLst>
            <a:glow>
              <a:schemeClr val="bg1">
                <a:alpha val="40000"/>
              </a:schemeClr>
            </a:glow>
            <a:outerShdw blurRad="50800" dist="50800" dir="5400000" algn="ctr" rotWithShape="0">
              <a:srgbClr val="000000">
                <a:alpha val="43000"/>
              </a:srgbClr>
            </a:outerShdw>
          </a:effectLst>
        </p:spPr>
      </p:pic>
      <p:sp>
        <p:nvSpPr>
          <p:cNvPr id="19457" name="TextBox 7"/>
          <p:cNvSpPr txBox="1">
            <a:spLocks noChangeArrowheads="1"/>
          </p:cNvSpPr>
          <p:nvPr/>
        </p:nvSpPr>
        <p:spPr bwMode="auto">
          <a:xfrm>
            <a:off x="2555776" y="1265238"/>
            <a:ext cx="6192937" cy="4955203"/>
          </a:xfrm>
          <a:prstGeom prst="rect">
            <a:avLst/>
          </a:prstGeom>
          <a:noFill/>
          <a:ln w="9525">
            <a:noFill/>
            <a:miter lim="800000"/>
            <a:headEnd/>
            <a:tailEnd/>
          </a:ln>
        </p:spPr>
        <p:txBody>
          <a:bodyPr wrap="square">
            <a:spAutoFit/>
          </a:bodyPr>
          <a:lstStyle/>
          <a:p>
            <a:r>
              <a:rPr lang="en-GB" sz="1400" dirty="0" smtClean="0">
                <a:latin typeface="Calibri" pitchFamily="34" charset="0"/>
              </a:rPr>
              <a:t>Advantage</a:t>
            </a:r>
            <a:endParaRPr lang="en-GB" sz="1400" dirty="0">
              <a:latin typeface="Calibri" pitchFamily="34" charset="0"/>
            </a:endParaRPr>
          </a:p>
          <a:p>
            <a:r>
              <a:rPr lang="en-US" sz="1400" dirty="0">
                <a:latin typeface="Calibri" pitchFamily="34" charset="0"/>
              </a:rPr>
              <a:t>The Community Fund aims to support energy efficiency and sustainability projects in the locality of </a:t>
            </a:r>
            <a:r>
              <a:rPr lang="en-US" sz="1400" dirty="0" smtClean="0">
                <a:latin typeface="Calibri" pitchFamily="34" charset="0"/>
              </a:rPr>
              <a:t>wind </a:t>
            </a:r>
            <a:r>
              <a:rPr lang="en-US" sz="1400" dirty="0">
                <a:latin typeface="Calibri" pitchFamily="34" charset="0"/>
              </a:rPr>
              <a:t>farms. The fund is paid out annually; starting one year after the wind farm starts producing electricity and operates for the lifetime of each site. </a:t>
            </a:r>
            <a:endParaRPr lang="en-GB" sz="1400" dirty="0">
              <a:latin typeface="Calibri" pitchFamily="34" charset="0"/>
            </a:endParaRPr>
          </a:p>
          <a:p>
            <a:r>
              <a:rPr lang="en-GB" sz="1200" dirty="0" smtClean="0">
                <a:latin typeface="Calibri" pitchFamily="34" charset="0"/>
                <a:hlinkClick r:id="rId3"/>
              </a:rPr>
              <a:t>http</a:t>
            </a:r>
            <a:r>
              <a:rPr lang="en-GB" sz="1200" dirty="0">
                <a:latin typeface="Calibri" pitchFamily="34" charset="0"/>
                <a:hlinkClick r:id="rId3"/>
              </a:rPr>
              <a:t>://www.sse.com/Ireland/CommunityFund/</a:t>
            </a:r>
            <a:endParaRPr lang="en-GB" sz="1200" dirty="0">
              <a:latin typeface="Calibri" pitchFamily="34" charset="0"/>
            </a:endParaRPr>
          </a:p>
          <a:p>
            <a:r>
              <a:rPr lang="en-GB" sz="1200" dirty="0">
                <a:latin typeface="Calibri" pitchFamily="34" charset="0"/>
                <a:hlinkClick r:id="rId4"/>
              </a:rPr>
              <a:t>http://irelandnews.sse.com/listing/2013/08/slieve-kirk-awards-funding-to-thirteen-community-groups/</a:t>
            </a:r>
            <a:endParaRPr lang="en-GB" sz="1200" dirty="0">
              <a:latin typeface="Calibri" pitchFamily="34" charset="0"/>
            </a:endParaRPr>
          </a:p>
          <a:p>
            <a:r>
              <a:rPr lang="en-US" sz="1400" dirty="0" smtClean="0">
                <a:latin typeface="Calibri" pitchFamily="34" charset="0"/>
              </a:rPr>
              <a:t>Operation </a:t>
            </a:r>
            <a:r>
              <a:rPr lang="en-US" sz="1400" dirty="0">
                <a:latin typeface="Calibri" pitchFamily="34" charset="0"/>
              </a:rPr>
              <a:t>Energy is an interactive website for teachers and pupils which offers a variety of energy focused teaching resources, activities and games, all of which support learning across the Northern Ireland curriculum. </a:t>
            </a:r>
            <a:br>
              <a:rPr lang="en-US" sz="1400" dirty="0">
                <a:latin typeface="Calibri" pitchFamily="34" charset="0"/>
              </a:rPr>
            </a:br>
            <a:r>
              <a:rPr lang="en-US" sz="1400" dirty="0">
                <a:latin typeface="Calibri" pitchFamily="34" charset="0"/>
              </a:rPr>
              <a:t>Teachers can choose from over 60 free classroom activities with 10 energy focused lessons plans for Foundation, KS1 and KS2. For pupils, it has exciting games, home energy pledges and a media gallery.</a:t>
            </a:r>
          </a:p>
          <a:p>
            <a:r>
              <a:rPr lang="en-US" sz="1200" dirty="0" smtClean="0">
                <a:latin typeface="Calibri" pitchFamily="34" charset="0"/>
                <a:hlinkClick r:id="rId5"/>
              </a:rPr>
              <a:t>http</a:t>
            </a:r>
            <a:r>
              <a:rPr lang="en-US" sz="1200" dirty="0">
                <a:latin typeface="Calibri" pitchFamily="34" charset="0"/>
                <a:hlinkClick r:id="rId5"/>
              </a:rPr>
              <a:t>://www.operation-energy.com/</a:t>
            </a:r>
            <a:endParaRPr lang="en-US" sz="1200" dirty="0">
              <a:latin typeface="Calibri" pitchFamily="34" charset="0"/>
            </a:endParaRPr>
          </a:p>
          <a:p>
            <a:r>
              <a:rPr lang="en-GB" sz="1200" dirty="0">
                <a:latin typeface="Calibri" pitchFamily="34" charset="0"/>
                <a:hlinkClick r:id="rId6"/>
              </a:rPr>
              <a:t>http://irelandnews.sse.com/listing/2013/10/eco-schools-pupils-help-to-launch-airtricity's-power-down-day/</a:t>
            </a:r>
            <a:endParaRPr lang="en-GB" sz="1200" dirty="0">
              <a:latin typeface="Calibri" pitchFamily="34" charset="0"/>
            </a:endParaRPr>
          </a:p>
          <a:p>
            <a:r>
              <a:rPr lang="en-GB" sz="1200" dirty="0" smtClean="0">
                <a:latin typeface="Calibri" pitchFamily="34" charset="0"/>
                <a:hlinkClick r:id="rId7"/>
              </a:rPr>
              <a:t>http</a:t>
            </a:r>
            <a:r>
              <a:rPr lang="en-GB" sz="1200" dirty="0">
                <a:latin typeface="Calibri" pitchFamily="34" charset="0"/>
                <a:hlinkClick r:id="rId7"/>
              </a:rPr>
              <a:t>://irelandnews.sse.com/listing/2013/10/sustainable-students-visit-airtricity%e2%80%99s-bessy-bell-wind-farm</a:t>
            </a:r>
            <a:r>
              <a:rPr lang="en-GB" sz="1200" dirty="0" smtClean="0">
                <a:latin typeface="Calibri" pitchFamily="34" charset="0"/>
                <a:hlinkClick r:id="rId7"/>
              </a:rPr>
              <a:t>/</a:t>
            </a:r>
            <a:endParaRPr lang="en-GB" sz="1200" dirty="0" smtClean="0">
              <a:latin typeface="Calibri" pitchFamily="34" charset="0"/>
            </a:endParaRPr>
          </a:p>
          <a:p>
            <a:endParaRPr lang="en-GB" sz="1200" dirty="0">
              <a:latin typeface="Calibri" pitchFamily="34" charset="0"/>
            </a:endParaRPr>
          </a:p>
          <a:p>
            <a:r>
              <a:rPr lang="en-GB" sz="1400" dirty="0">
                <a:latin typeface="Calibri" pitchFamily="34" charset="0"/>
              </a:rPr>
              <a:t>Disadvantage</a:t>
            </a:r>
          </a:p>
          <a:p>
            <a:r>
              <a:rPr lang="en-GB" sz="1400" dirty="0">
                <a:latin typeface="Calibri" pitchFamily="34" charset="0"/>
              </a:rPr>
              <a:t>Wind farms produce noise.</a:t>
            </a:r>
          </a:p>
          <a:p>
            <a:r>
              <a:rPr lang="en-GB" sz="1400" dirty="0">
                <a:latin typeface="Calibri" pitchFamily="34" charset="0"/>
              </a:rPr>
              <a:t>The Turbines may spoil the view for people living near by them, </a:t>
            </a:r>
            <a:r>
              <a:rPr lang="en-GB" sz="1400" dirty="0" smtClean="0">
                <a:latin typeface="Calibri" pitchFamily="34" charset="0"/>
              </a:rPr>
              <a:t>depending </a:t>
            </a:r>
            <a:r>
              <a:rPr lang="en-GB" sz="1400" dirty="0">
                <a:latin typeface="Calibri" pitchFamily="34" charset="0"/>
              </a:rPr>
              <a:t>on people’s aesthetic sense.</a:t>
            </a:r>
          </a:p>
          <a:p>
            <a:endParaRPr lang="en-GB" sz="1200" dirty="0">
              <a:latin typeface="Calibri" pitchFamily="34" charset="0"/>
            </a:endParaRPr>
          </a:p>
        </p:txBody>
      </p:sp>
      <p:sp>
        <p:nvSpPr>
          <p:cNvPr id="10" name="Rounded Rectangle 9"/>
          <p:cNvSpPr/>
          <p:nvPr/>
        </p:nvSpPr>
        <p:spPr>
          <a:xfrm>
            <a:off x="251520" y="1556792"/>
            <a:ext cx="2160240" cy="4464496"/>
          </a:xfrm>
          <a:prstGeom prst="roundRect">
            <a:avLst/>
          </a:prstGeom>
          <a:solidFill>
            <a:schemeClr val="accent3">
              <a:lumMod val="40000"/>
              <a:lumOff val="60000"/>
            </a:schemeClr>
          </a:solidFill>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9461" name="TextBox 10"/>
          <p:cNvSpPr txBox="1">
            <a:spLocks noChangeArrowheads="1"/>
          </p:cNvSpPr>
          <p:nvPr/>
        </p:nvSpPr>
        <p:spPr bwMode="auto">
          <a:xfrm>
            <a:off x="468313" y="1700213"/>
            <a:ext cx="1655762" cy="4616450"/>
          </a:xfrm>
          <a:prstGeom prst="rect">
            <a:avLst/>
          </a:prstGeom>
          <a:noFill/>
          <a:ln w="9525">
            <a:noFill/>
            <a:miter lim="800000"/>
            <a:headEnd/>
            <a:tailEnd/>
          </a:ln>
        </p:spPr>
        <p:txBody>
          <a:bodyPr>
            <a:spAutoFit/>
          </a:bodyPr>
          <a:lstStyle/>
          <a:p>
            <a:r>
              <a:rPr lang="en-GB" sz="1400" dirty="0">
                <a:latin typeface="Calibri" pitchFamily="34" charset="0"/>
              </a:rPr>
              <a:t>Key</a:t>
            </a:r>
          </a:p>
          <a:p>
            <a:r>
              <a:rPr lang="en-GB" sz="1400" dirty="0">
                <a:latin typeface="Calibri" pitchFamily="34" charset="0"/>
              </a:rPr>
              <a:t>No of turbines:  12 + 20</a:t>
            </a:r>
          </a:p>
          <a:p>
            <a:endParaRPr lang="en-GB" sz="1400" dirty="0">
              <a:latin typeface="Calibri" pitchFamily="34" charset="0"/>
            </a:endParaRPr>
          </a:p>
          <a:p>
            <a:r>
              <a:rPr lang="en-GB" sz="1400" dirty="0">
                <a:latin typeface="Calibri" pitchFamily="34" charset="0"/>
              </a:rPr>
              <a:t>Turbine Type: Siemens  2.3MW</a:t>
            </a:r>
          </a:p>
          <a:p>
            <a:endParaRPr lang="en-GB" sz="1400" dirty="0">
              <a:latin typeface="Calibri" pitchFamily="34" charset="0"/>
            </a:endParaRPr>
          </a:p>
          <a:p>
            <a:r>
              <a:rPr lang="en-GB" sz="1400" dirty="0" smtClean="0">
                <a:latin typeface="Calibri" pitchFamily="34" charset="0"/>
              </a:rPr>
              <a:t>Electricity </a:t>
            </a:r>
            <a:r>
              <a:rPr lang="en-GB" sz="1400" dirty="0">
                <a:latin typeface="Calibri" pitchFamily="34" charset="0"/>
              </a:rPr>
              <a:t>Production  73MW</a:t>
            </a:r>
          </a:p>
          <a:p>
            <a:endParaRPr lang="en-GB" sz="1400" dirty="0">
              <a:latin typeface="Calibri" pitchFamily="34" charset="0"/>
            </a:endParaRPr>
          </a:p>
          <a:p>
            <a:r>
              <a:rPr lang="en-GB" sz="1400" dirty="0">
                <a:latin typeface="Calibri" pitchFamily="34" charset="0"/>
              </a:rPr>
              <a:t>Location : Derry/</a:t>
            </a:r>
            <a:r>
              <a:rPr lang="en-GB" sz="1400" dirty="0" err="1">
                <a:latin typeface="Calibri" pitchFamily="34" charset="0"/>
              </a:rPr>
              <a:t>Limavady</a:t>
            </a:r>
            <a:endParaRPr lang="en-GB" sz="1400" dirty="0">
              <a:latin typeface="Calibri" pitchFamily="34" charset="0"/>
            </a:endParaRPr>
          </a:p>
          <a:p>
            <a:endParaRPr lang="en-GB" sz="1400" dirty="0">
              <a:latin typeface="Calibri" pitchFamily="34" charset="0"/>
            </a:endParaRPr>
          </a:p>
          <a:p>
            <a:r>
              <a:rPr lang="en-GB" sz="1400" dirty="0">
                <a:latin typeface="Calibri" pitchFamily="34" charset="0"/>
              </a:rPr>
              <a:t>Investment by SSE : £125m</a:t>
            </a:r>
          </a:p>
          <a:p>
            <a:endParaRPr lang="en-GB" sz="1400" dirty="0">
              <a:latin typeface="Calibri" pitchFamily="34" charset="0"/>
            </a:endParaRPr>
          </a:p>
          <a:p>
            <a:r>
              <a:rPr lang="en-GB" sz="1400" dirty="0">
                <a:latin typeface="Calibri" pitchFamily="34" charset="0"/>
              </a:rPr>
              <a:t>Employment during Construction :152</a:t>
            </a:r>
          </a:p>
          <a:p>
            <a:endParaRPr lang="en-GB" sz="1400" dirty="0">
              <a:latin typeface="Calibri" pitchFamily="34" charset="0"/>
            </a:endParaRPr>
          </a:p>
          <a:p>
            <a:r>
              <a:rPr lang="en-GB" sz="1400" dirty="0">
                <a:latin typeface="Calibri" pitchFamily="34" charset="0"/>
              </a:rPr>
              <a:t>Local suppliers :21</a:t>
            </a:r>
          </a:p>
          <a:p>
            <a:endParaRPr lang="en-GB" sz="1400" dirty="0">
              <a:latin typeface="Calibri" pitchFamily="34" charset="0"/>
            </a:endParaRPr>
          </a:p>
        </p:txBody>
      </p:sp>
      <p:sp>
        <p:nvSpPr>
          <p:cNvPr id="12" name="TextBox 11"/>
          <p:cNvSpPr txBox="1"/>
          <p:nvPr/>
        </p:nvSpPr>
        <p:spPr>
          <a:xfrm>
            <a:off x="0" y="188913"/>
            <a:ext cx="9144000" cy="107632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ln>
            <a:solidFill>
              <a:schemeClr val="accent1">
                <a:lumMod val="20000"/>
                <a:lumOff val="80000"/>
              </a:schemeClr>
            </a:solidFill>
          </a:ln>
        </p:spPr>
        <p:txBody>
          <a:bodyPr>
            <a:spAutoFit/>
          </a:bodyPr>
          <a:lstStyle/>
          <a:p>
            <a:pPr fontAlgn="auto">
              <a:spcBef>
                <a:spcPts val="0"/>
              </a:spcBef>
              <a:spcAft>
                <a:spcPts val="0"/>
              </a:spcAft>
              <a:defRPr/>
            </a:pPr>
            <a:r>
              <a:rPr lang="en-GB" sz="3600" dirty="0" err="1">
                <a:latin typeface="+mn-lt"/>
                <a:cs typeface="+mn-cs"/>
              </a:rPr>
              <a:t>Slieve</a:t>
            </a:r>
            <a:r>
              <a:rPr lang="en-GB" sz="3600" dirty="0">
                <a:latin typeface="+mn-lt"/>
                <a:cs typeface="+mn-cs"/>
              </a:rPr>
              <a:t> Kirk Wind Park</a:t>
            </a:r>
          </a:p>
          <a:p>
            <a:pPr fontAlgn="auto">
              <a:spcBef>
                <a:spcPts val="0"/>
              </a:spcBef>
              <a:spcAft>
                <a:spcPts val="0"/>
              </a:spcAft>
              <a:defRPr/>
            </a:pPr>
            <a:r>
              <a:rPr lang="en-GB" sz="1400" dirty="0">
                <a:latin typeface="+mn-lt"/>
                <a:cs typeface="+mn-cs"/>
              </a:rPr>
              <a:t>					         Community         </a:t>
            </a:r>
          </a:p>
          <a:p>
            <a:pPr fontAlgn="auto">
              <a:spcBef>
                <a:spcPts val="0"/>
              </a:spcBef>
              <a:spcAft>
                <a:spcPts val="0"/>
              </a:spcAft>
              <a:defRPr/>
            </a:pPr>
            <a:endParaRPr lang="en-GB" sz="1400" dirty="0">
              <a:latin typeface="+mn-lt"/>
              <a:cs typeface="+mn-cs"/>
            </a:endParaRPr>
          </a:p>
        </p:txBody>
      </p:sp>
      <p:pic>
        <p:nvPicPr>
          <p:cNvPr id="14" name="Picture 13"/>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563888" y="6218659"/>
            <a:ext cx="1619672" cy="666725"/>
          </a:xfrm>
          <a:prstGeom prst="rect">
            <a:avLst/>
          </a:prstGeom>
        </p:spPr>
      </p:pic>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923536" y="6224534"/>
            <a:ext cx="2144981" cy="606016"/>
          </a:xfrm>
          <a:prstGeom prst="rect">
            <a:avLst/>
          </a:prstGeom>
        </p:spPr>
      </p:pic>
      <p:pic>
        <p:nvPicPr>
          <p:cNvPr id="16" name="Picture 15"/>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13321" y="6296542"/>
            <a:ext cx="1475656" cy="516834"/>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2" cstate="print">
            <a:lum bright="70000" contrast="-70000"/>
            <a:extLst>
              <a:ext uri="{28A0092B-C50C-407E-A947-70E740481C1C}">
                <a14:useLocalDpi xmlns:a14="http://schemas.microsoft.com/office/drawing/2010/main" val="0"/>
              </a:ext>
            </a:extLst>
          </a:blip>
          <a:stretch>
            <a:fillRect/>
          </a:stretch>
        </p:blipFill>
        <p:spPr>
          <a:xfrm>
            <a:off x="-3473" y="-596"/>
            <a:ext cx="9143999" cy="6857999"/>
          </a:xfrm>
          <a:prstGeom prst="rect">
            <a:avLst/>
          </a:prstGeom>
          <a:effectLst>
            <a:glow>
              <a:schemeClr val="bg1">
                <a:alpha val="40000"/>
              </a:schemeClr>
            </a:glow>
            <a:outerShdw blurRad="50800" dist="50800" dir="5400000" algn="ctr" rotWithShape="0">
              <a:srgbClr val="000000">
                <a:alpha val="43000"/>
              </a:srgbClr>
            </a:outerShdw>
          </a:effectLst>
        </p:spPr>
      </p:pic>
      <p:sp>
        <p:nvSpPr>
          <p:cNvPr id="3" name="TextBox 2"/>
          <p:cNvSpPr txBox="1"/>
          <p:nvPr/>
        </p:nvSpPr>
        <p:spPr>
          <a:xfrm>
            <a:off x="0" y="188913"/>
            <a:ext cx="9144000" cy="107632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ln>
            <a:solidFill>
              <a:schemeClr val="accent1">
                <a:lumMod val="20000"/>
                <a:lumOff val="80000"/>
              </a:schemeClr>
            </a:solidFill>
          </a:ln>
        </p:spPr>
        <p:txBody>
          <a:bodyPr>
            <a:spAutoFit/>
          </a:bodyPr>
          <a:lstStyle/>
          <a:p>
            <a:pPr fontAlgn="auto">
              <a:spcBef>
                <a:spcPts val="0"/>
              </a:spcBef>
              <a:spcAft>
                <a:spcPts val="0"/>
              </a:spcAft>
              <a:defRPr/>
            </a:pPr>
            <a:r>
              <a:rPr lang="en-GB" sz="3600" dirty="0" err="1">
                <a:latin typeface="+mn-lt"/>
                <a:cs typeface="+mn-cs"/>
              </a:rPr>
              <a:t>Slieve</a:t>
            </a:r>
            <a:r>
              <a:rPr lang="en-GB" sz="3600" dirty="0">
                <a:latin typeface="+mn-lt"/>
                <a:cs typeface="+mn-cs"/>
              </a:rPr>
              <a:t> Kirk Wind Park</a:t>
            </a:r>
          </a:p>
          <a:p>
            <a:pPr fontAlgn="auto">
              <a:spcBef>
                <a:spcPts val="0"/>
              </a:spcBef>
              <a:spcAft>
                <a:spcPts val="0"/>
              </a:spcAft>
              <a:defRPr/>
            </a:pPr>
            <a:r>
              <a:rPr lang="en-GB" sz="1400" dirty="0">
                <a:latin typeface="+mn-lt"/>
                <a:cs typeface="+mn-cs"/>
              </a:rPr>
              <a:t>								Social Responsibility  </a:t>
            </a:r>
          </a:p>
          <a:p>
            <a:pPr fontAlgn="auto">
              <a:spcBef>
                <a:spcPts val="0"/>
              </a:spcBef>
              <a:spcAft>
                <a:spcPts val="0"/>
              </a:spcAft>
              <a:defRPr/>
            </a:pPr>
            <a:endParaRPr lang="en-GB" sz="1400" dirty="0">
              <a:latin typeface="+mn-lt"/>
              <a:cs typeface="+mn-cs"/>
            </a:endParaRPr>
          </a:p>
        </p:txBody>
      </p:sp>
      <p:sp>
        <p:nvSpPr>
          <p:cNvPr id="4" name="Rounded Rectangle 3"/>
          <p:cNvSpPr/>
          <p:nvPr/>
        </p:nvSpPr>
        <p:spPr>
          <a:xfrm>
            <a:off x="251520" y="1556792"/>
            <a:ext cx="2160240" cy="4464496"/>
          </a:xfrm>
          <a:prstGeom prst="roundRect">
            <a:avLst/>
          </a:prstGeom>
          <a:solidFill>
            <a:schemeClr val="accent3">
              <a:lumMod val="40000"/>
              <a:lumOff val="60000"/>
            </a:schemeClr>
          </a:solidFill>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20485" name="TextBox 4"/>
          <p:cNvSpPr txBox="1">
            <a:spLocks noChangeArrowheads="1"/>
          </p:cNvSpPr>
          <p:nvPr/>
        </p:nvSpPr>
        <p:spPr bwMode="auto">
          <a:xfrm>
            <a:off x="468313" y="1700213"/>
            <a:ext cx="1655762" cy="4616450"/>
          </a:xfrm>
          <a:prstGeom prst="rect">
            <a:avLst/>
          </a:prstGeom>
          <a:noFill/>
          <a:ln w="9525">
            <a:noFill/>
            <a:miter lim="800000"/>
            <a:headEnd/>
            <a:tailEnd/>
          </a:ln>
        </p:spPr>
        <p:txBody>
          <a:bodyPr>
            <a:spAutoFit/>
          </a:bodyPr>
          <a:lstStyle/>
          <a:p>
            <a:r>
              <a:rPr lang="en-GB" sz="1400" dirty="0">
                <a:latin typeface="Calibri" pitchFamily="34" charset="0"/>
              </a:rPr>
              <a:t>Key</a:t>
            </a:r>
          </a:p>
          <a:p>
            <a:r>
              <a:rPr lang="en-GB" sz="1400" dirty="0">
                <a:latin typeface="Calibri" pitchFamily="34" charset="0"/>
              </a:rPr>
              <a:t>No of turbines:  12 + 20</a:t>
            </a:r>
          </a:p>
          <a:p>
            <a:endParaRPr lang="en-GB" sz="1400" dirty="0">
              <a:latin typeface="Calibri" pitchFamily="34" charset="0"/>
            </a:endParaRPr>
          </a:p>
          <a:p>
            <a:r>
              <a:rPr lang="en-GB" sz="1400" dirty="0">
                <a:latin typeface="Calibri" pitchFamily="34" charset="0"/>
              </a:rPr>
              <a:t>Turbine Type: Siemens  2.3MW</a:t>
            </a:r>
          </a:p>
          <a:p>
            <a:endParaRPr lang="en-GB" sz="1400" dirty="0">
              <a:latin typeface="Calibri" pitchFamily="34" charset="0"/>
            </a:endParaRPr>
          </a:p>
          <a:p>
            <a:r>
              <a:rPr lang="en-GB" sz="1400" dirty="0" smtClean="0">
                <a:latin typeface="Calibri" pitchFamily="34" charset="0"/>
              </a:rPr>
              <a:t>Electricity </a:t>
            </a:r>
            <a:r>
              <a:rPr lang="en-GB" sz="1400" dirty="0">
                <a:latin typeface="Calibri" pitchFamily="34" charset="0"/>
              </a:rPr>
              <a:t>Production  73MW</a:t>
            </a:r>
          </a:p>
          <a:p>
            <a:endParaRPr lang="en-GB" sz="1400" dirty="0">
              <a:latin typeface="Calibri" pitchFamily="34" charset="0"/>
            </a:endParaRPr>
          </a:p>
          <a:p>
            <a:r>
              <a:rPr lang="en-GB" sz="1400" dirty="0">
                <a:latin typeface="Calibri" pitchFamily="34" charset="0"/>
              </a:rPr>
              <a:t>Location : Derry/</a:t>
            </a:r>
            <a:r>
              <a:rPr lang="en-GB" sz="1400" dirty="0" err="1">
                <a:latin typeface="Calibri" pitchFamily="34" charset="0"/>
              </a:rPr>
              <a:t>Limavady</a:t>
            </a:r>
            <a:endParaRPr lang="en-GB" sz="1400" dirty="0">
              <a:latin typeface="Calibri" pitchFamily="34" charset="0"/>
            </a:endParaRPr>
          </a:p>
          <a:p>
            <a:endParaRPr lang="en-GB" sz="1400" dirty="0">
              <a:latin typeface="Calibri" pitchFamily="34" charset="0"/>
            </a:endParaRPr>
          </a:p>
          <a:p>
            <a:r>
              <a:rPr lang="en-GB" sz="1400" dirty="0">
                <a:latin typeface="Calibri" pitchFamily="34" charset="0"/>
              </a:rPr>
              <a:t>Investment by SSE : £125m</a:t>
            </a:r>
          </a:p>
          <a:p>
            <a:endParaRPr lang="en-GB" sz="1400" dirty="0">
              <a:latin typeface="Calibri" pitchFamily="34" charset="0"/>
            </a:endParaRPr>
          </a:p>
          <a:p>
            <a:r>
              <a:rPr lang="en-GB" sz="1400" dirty="0">
                <a:latin typeface="Calibri" pitchFamily="34" charset="0"/>
              </a:rPr>
              <a:t>Employment during Construction :152</a:t>
            </a:r>
          </a:p>
          <a:p>
            <a:endParaRPr lang="en-GB" sz="1400" dirty="0">
              <a:latin typeface="Calibri" pitchFamily="34" charset="0"/>
            </a:endParaRPr>
          </a:p>
          <a:p>
            <a:r>
              <a:rPr lang="en-GB" sz="1400" dirty="0">
                <a:latin typeface="Calibri" pitchFamily="34" charset="0"/>
              </a:rPr>
              <a:t>Local suppliers :21</a:t>
            </a:r>
          </a:p>
          <a:p>
            <a:endParaRPr lang="en-GB" sz="1400" dirty="0">
              <a:latin typeface="Calibri" pitchFamily="34" charset="0"/>
            </a:endParaRPr>
          </a:p>
        </p:txBody>
      </p:sp>
      <p:sp>
        <p:nvSpPr>
          <p:cNvPr id="20486" name="Rectangle 5"/>
          <p:cNvSpPr>
            <a:spLocks noChangeArrowheads="1"/>
          </p:cNvSpPr>
          <p:nvPr/>
        </p:nvSpPr>
        <p:spPr bwMode="auto">
          <a:xfrm>
            <a:off x="3059113" y="1671638"/>
            <a:ext cx="5886450" cy="2800350"/>
          </a:xfrm>
          <a:prstGeom prst="rect">
            <a:avLst/>
          </a:prstGeom>
          <a:noFill/>
          <a:ln w="9525">
            <a:noFill/>
            <a:miter lim="800000"/>
            <a:headEnd/>
            <a:tailEnd/>
          </a:ln>
        </p:spPr>
        <p:txBody>
          <a:bodyPr>
            <a:spAutoFit/>
          </a:bodyPr>
          <a:lstStyle/>
          <a:p>
            <a:r>
              <a:rPr lang="en-GB">
                <a:latin typeface="Calibri" pitchFamily="34" charset="0"/>
              </a:rPr>
              <a:t>Social Issues</a:t>
            </a:r>
          </a:p>
          <a:p>
            <a:r>
              <a:rPr lang="en-US" sz="1400">
                <a:latin typeface="Calibri" pitchFamily="34" charset="0"/>
              </a:rPr>
              <a:t>73MW Slieve Kirk Wind Park has been built at a total capital investment cost of £125million of which £36million has been spent directly with around 75 local supply chain businesses supporting local jobs and enterprise.</a:t>
            </a:r>
          </a:p>
          <a:p>
            <a:endParaRPr lang="en-GB">
              <a:latin typeface="Calibri" pitchFamily="34" charset="0"/>
            </a:endParaRPr>
          </a:p>
          <a:p>
            <a:r>
              <a:rPr lang="en-GB" sz="1400">
                <a:latin typeface="Calibri" pitchFamily="34" charset="0"/>
                <a:hlinkClick r:id="rId3"/>
              </a:rPr>
              <a:t>http://irelandnews.sse.com/listing/2013/11/case-study-slieve-kirk-wind-park-local-economic-benefits/</a:t>
            </a:r>
            <a:endParaRPr lang="en-GB" sz="1400">
              <a:latin typeface="Calibri" pitchFamily="34" charset="0"/>
            </a:endParaRPr>
          </a:p>
          <a:p>
            <a:endParaRPr lang="en-GB" sz="1400">
              <a:latin typeface="Calibri" pitchFamily="34" charset="0"/>
            </a:endParaRPr>
          </a:p>
          <a:p>
            <a:r>
              <a:rPr lang="en-GB" sz="1400">
                <a:latin typeface="Calibri" pitchFamily="34" charset="0"/>
                <a:hlinkClick r:id="rId4"/>
              </a:rPr>
              <a:t>http://irelandnews.sse.com/listing/2013/11/video-slieve-kirk-wind-park-'our-local-supply-chain'/</a:t>
            </a:r>
            <a:endParaRPr lang="en-GB" sz="1400">
              <a:latin typeface="Calibri" pitchFamily="34" charset="0"/>
            </a:endParaRPr>
          </a:p>
          <a:p>
            <a:endParaRPr lang="en-GB" sz="1400">
              <a:latin typeface="Calibri" pitchFamily="34" charset="0"/>
            </a:endParaRPr>
          </a:p>
          <a:p>
            <a:endParaRPr lang="en-GB" sz="1400">
              <a:latin typeface="Calibri" pitchFamily="34" charset="0"/>
            </a:endParaRPr>
          </a:p>
        </p:txBody>
      </p:sp>
      <p:pic>
        <p:nvPicPr>
          <p:cNvPr id="12" name="Picture 1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600400" y="6218659"/>
            <a:ext cx="1619672" cy="666725"/>
          </a:xfrm>
          <a:prstGeom prst="rect">
            <a:avLst/>
          </a:prstGeom>
        </p:spPr>
      </p:pic>
      <p:pic>
        <p:nvPicPr>
          <p:cNvPr id="13" name="Picture 1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923536" y="6224534"/>
            <a:ext cx="2144981" cy="606016"/>
          </a:xfrm>
          <a:prstGeom prst="rect">
            <a:avLst/>
          </a:prstGeom>
        </p:spPr>
      </p:pic>
      <p:pic>
        <p:nvPicPr>
          <p:cNvPr id="14" name="Picture 13"/>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3321" y="6296542"/>
            <a:ext cx="1475656" cy="516834"/>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lum bright="70000" contrast="-70000"/>
            <a:extLst>
              <a:ext uri="{28A0092B-C50C-407E-A947-70E740481C1C}">
                <a14:useLocalDpi xmlns:a14="http://schemas.microsoft.com/office/drawing/2010/main" val="0"/>
              </a:ext>
            </a:extLst>
          </a:blip>
          <a:stretch>
            <a:fillRect/>
          </a:stretch>
        </p:blipFill>
        <p:spPr>
          <a:xfrm>
            <a:off x="-3473" y="-596"/>
            <a:ext cx="9143999" cy="6857999"/>
          </a:xfrm>
          <a:prstGeom prst="rect">
            <a:avLst/>
          </a:prstGeom>
          <a:effectLst>
            <a:glow>
              <a:schemeClr val="bg1">
                <a:alpha val="40000"/>
              </a:schemeClr>
            </a:glow>
            <a:outerShdw blurRad="50800" dist="50800" dir="5400000" algn="ctr" rotWithShape="0">
              <a:srgbClr val="000000">
                <a:alpha val="43000"/>
              </a:srgbClr>
            </a:outerShdw>
          </a:effectLst>
        </p:spPr>
      </p:pic>
      <p:sp>
        <p:nvSpPr>
          <p:cNvPr id="3" name="Content Placeholder 2"/>
          <p:cNvSpPr>
            <a:spLocks noGrp="1"/>
          </p:cNvSpPr>
          <p:nvPr>
            <p:ph idx="1"/>
          </p:nvPr>
        </p:nvSpPr>
        <p:spPr>
          <a:xfrm>
            <a:off x="539750" y="1125538"/>
            <a:ext cx="7704138" cy="4525962"/>
          </a:xfrm>
        </p:spPr>
        <p:txBody>
          <a:bodyPr rtlCol="0">
            <a:normAutofit fontScale="62500" lnSpcReduction="20000"/>
          </a:bodyPr>
          <a:lstStyle/>
          <a:p>
            <a:pPr marL="0" indent="0" fontAlgn="auto">
              <a:spcAft>
                <a:spcPts val="0"/>
              </a:spcAft>
              <a:buFont typeface="Arial" panose="020B0604020202020204" pitchFamily="34" charset="0"/>
              <a:buNone/>
              <a:defRPr/>
            </a:pPr>
            <a:r>
              <a:rPr lang="en-GB" b="1" dirty="0"/>
              <a:t>Key Questions</a:t>
            </a:r>
          </a:p>
          <a:p>
            <a:pPr marL="0" indent="0" fontAlgn="auto">
              <a:spcAft>
                <a:spcPts val="0"/>
              </a:spcAft>
              <a:buFont typeface="Arial" panose="020B0604020202020204" pitchFamily="34" charset="0"/>
              <a:buNone/>
              <a:defRPr/>
            </a:pPr>
            <a:r>
              <a:rPr lang="en-GB" dirty="0"/>
              <a:t>• What is renewable energy?</a:t>
            </a:r>
          </a:p>
          <a:p>
            <a:pPr marL="0" indent="0" fontAlgn="auto">
              <a:spcAft>
                <a:spcPts val="0"/>
              </a:spcAft>
              <a:buFont typeface="Arial" panose="020B0604020202020204" pitchFamily="34" charset="0"/>
              <a:buNone/>
              <a:defRPr/>
            </a:pPr>
            <a:r>
              <a:rPr lang="en-US" dirty="0"/>
              <a:t>• Why has Northern Ireland been chosen as a location for wind farms?</a:t>
            </a:r>
          </a:p>
          <a:p>
            <a:pPr marL="0" indent="0" fontAlgn="auto">
              <a:spcAft>
                <a:spcPts val="0"/>
              </a:spcAft>
              <a:buFont typeface="Arial" panose="020B0604020202020204" pitchFamily="34" charset="0"/>
              <a:buNone/>
              <a:defRPr/>
            </a:pPr>
            <a:r>
              <a:rPr lang="en-US" dirty="0"/>
              <a:t>• What is the significance of renewable energy in Northern Ireland? </a:t>
            </a:r>
            <a:r>
              <a:rPr lang="en-US" dirty="0" smtClean="0"/>
              <a:t>What  does it mean </a:t>
            </a:r>
            <a:r>
              <a:rPr lang="en-US" dirty="0"/>
              <a:t>for me?</a:t>
            </a:r>
          </a:p>
          <a:p>
            <a:pPr marL="0" indent="0" fontAlgn="auto">
              <a:spcAft>
                <a:spcPts val="0"/>
              </a:spcAft>
              <a:buFont typeface="Arial" panose="020B0604020202020204" pitchFamily="34" charset="0"/>
              <a:buNone/>
              <a:defRPr/>
            </a:pPr>
            <a:r>
              <a:rPr lang="en-GB" b="1" dirty="0"/>
              <a:t>Prior Learning</a:t>
            </a:r>
          </a:p>
          <a:p>
            <a:pPr marL="0" indent="0" fontAlgn="auto">
              <a:spcAft>
                <a:spcPts val="0"/>
              </a:spcAft>
              <a:buFont typeface="Arial" panose="020B0604020202020204" pitchFamily="34" charset="0"/>
              <a:buNone/>
              <a:defRPr/>
            </a:pPr>
            <a:r>
              <a:rPr lang="en-US" dirty="0"/>
              <a:t>• know about sources of renewable and non-renewable energy</a:t>
            </a:r>
          </a:p>
          <a:p>
            <a:pPr marL="0" indent="0" fontAlgn="auto">
              <a:spcAft>
                <a:spcPts val="0"/>
              </a:spcAft>
              <a:buFont typeface="Arial" panose="020B0604020202020204" pitchFamily="34" charset="0"/>
              <a:buNone/>
              <a:defRPr/>
            </a:pPr>
            <a:r>
              <a:rPr lang="en-US" dirty="0"/>
              <a:t>• know about human and physical features, including some of the </a:t>
            </a:r>
            <a:r>
              <a:rPr lang="en-US" dirty="0" smtClean="0"/>
              <a:t>ways </a:t>
            </a:r>
            <a:r>
              <a:rPr lang="en-GB" dirty="0" smtClean="0"/>
              <a:t>people </a:t>
            </a:r>
            <a:r>
              <a:rPr lang="en-GB" dirty="0"/>
              <a:t>affect the environment</a:t>
            </a:r>
          </a:p>
          <a:p>
            <a:pPr marL="0" indent="0" fontAlgn="auto">
              <a:spcAft>
                <a:spcPts val="0"/>
              </a:spcAft>
              <a:buFont typeface="Arial" panose="020B0604020202020204" pitchFamily="34" charset="0"/>
              <a:buNone/>
              <a:defRPr/>
            </a:pPr>
            <a:r>
              <a:rPr lang="en-US" dirty="0"/>
              <a:t>• be aware that environmental change can be sustainable</a:t>
            </a:r>
          </a:p>
          <a:p>
            <a:pPr marL="0" indent="0" fontAlgn="auto">
              <a:spcAft>
                <a:spcPts val="0"/>
              </a:spcAft>
              <a:buFont typeface="Arial" panose="020B0604020202020204" pitchFamily="34" charset="0"/>
              <a:buNone/>
              <a:defRPr/>
            </a:pPr>
            <a:r>
              <a:rPr lang="en-US" dirty="0"/>
              <a:t>• be able to use maps to locate places and identify geographical patterns</a:t>
            </a:r>
          </a:p>
          <a:p>
            <a:pPr marL="0" indent="0" fontAlgn="auto">
              <a:spcAft>
                <a:spcPts val="0"/>
              </a:spcAft>
              <a:buFont typeface="Arial" panose="020B0604020202020204" pitchFamily="34" charset="0"/>
              <a:buNone/>
              <a:defRPr/>
            </a:pPr>
            <a:r>
              <a:rPr lang="en-US" dirty="0"/>
              <a:t>• be able to construct maps to convey geographical understanding</a:t>
            </a:r>
          </a:p>
          <a:p>
            <a:pPr marL="0" indent="0" fontAlgn="auto">
              <a:spcAft>
                <a:spcPts val="0"/>
              </a:spcAft>
              <a:buFont typeface="Arial" panose="020B0604020202020204" pitchFamily="34" charset="0"/>
              <a:buNone/>
              <a:defRPr/>
            </a:pPr>
            <a:r>
              <a:rPr lang="en-US" dirty="0"/>
              <a:t>• have developed their Using ICT and Communication skills (if Using ICT </a:t>
            </a:r>
            <a:r>
              <a:rPr lang="en-US" dirty="0" smtClean="0"/>
              <a:t>and Communication </a:t>
            </a:r>
            <a:r>
              <a:rPr lang="en-US" dirty="0"/>
              <a:t>tasks are being used as assessment opportunities)</a:t>
            </a:r>
            <a:endParaRPr lang="en-GB" dirty="0"/>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00400" y="6218659"/>
            <a:ext cx="1619672" cy="666725"/>
          </a:xfrm>
          <a:prstGeom prst="rect">
            <a:avLst/>
          </a:prstGeom>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923536" y="6224534"/>
            <a:ext cx="2144981" cy="606016"/>
          </a:xfrm>
          <a:prstGeom prst="rect">
            <a:avLst/>
          </a:prstGeom>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3321" y="6296542"/>
            <a:ext cx="1475656" cy="516834"/>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lum bright="70000" contrast="-70000"/>
            <a:extLst>
              <a:ext uri="{28A0092B-C50C-407E-A947-70E740481C1C}">
                <a14:useLocalDpi xmlns:a14="http://schemas.microsoft.com/office/drawing/2010/main" val="0"/>
              </a:ext>
            </a:extLst>
          </a:blip>
          <a:stretch>
            <a:fillRect/>
          </a:stretch>
        </p:blipFill>
        <p:spPr>
          <a:xfrm>
            <a:off x="-3473" y="-596"/>
            <a:ext cx="9143999" cy="6857999"/>
          </a:xfrm>
          <a:prstGeom prst="rect">
            <a:avLst/>
          </a:prstGeom>
          <a:effectLst>
            <a:glow>
              <a:schemeClr val="bg1">
                <a:alpha val="40000"/>
              </a:schemeClr>
            </a:glow>
            <a:outerShdw blurRad="50800" dist="50800" dir="5400000" algn="ctr" rotWithShape="0">
              <a:srgbClr val="000000">
                <a:alpha val="43000"/>
              </a:srgbClr>
            </a:outerShdw>
          </a:effectLst>
        </p:spPr>
      </p:pic>
      <p:sp>
        <p:nvSpPr>
          <p:cNvPr id="22529" name="Content Placeholder 2"/>
          <p:cNvSpPr>
            <a:spLocks noGrp="1"/>
          </p:cNvSpPr>
          <p:nvPr>
            <p:ph idx="1"/>
          </p:nvPr>
        </p:nvSpPr>
        <p:spPr>
          <a:xfrm>
            <a:off x="457200" y="404813"/>
            <a:ext cx="8229600" cy="5721350"/>
          </a:xfrm>
        </p:spPr>
        <p:txBody>
          <a:bodyPr/>
          <a:lstStyle/>
          <a:p>
            <a:r>
              <a:rPr lang="en-US" sz="2000" smtClean="0"/>
              <a:t>There are topical articles about renewable energy in Northern Ireland available online. Give each group a range of these and ask them to research wind power in Northern Ireland. You could ask the pupils to find other links that offer reliable information, depending on their skills levels.</a:t>
            </a:r>
          </a:p>
          <a:p>
            <a:r>
              <a:rPr lang="en-US" sz="2000" smtClean="0"/>
              <a:t>Challenge each group to speak for 30 seconds, without hesitation or repetition, on why wind power is </a:t>
            </a:r>
            <a:r>
              <a:rPr lang="en-GB" sz="2000" smtClean="0"/>
              <a:t>important for Northern Ireland.</a:t>
            </a:r>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00400" y="6218659"/>
            <a:ext cx="1619672" cy="666725"/>
          </a:xfrm>
          <a:prstGeom prst="rect">
            <a:avLst/>
          </a:prstGeom>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923536" y="6224534"/>
            <a:ext cx="2144981" cy="606016"/>
          </a:xfrm>
          <a:prstGeom prst="rect">
            <a:avLst/>
          </a:prstGeom>
        </p:spPr>
      </p:pic>
      <p:pic>
        <p:nvPicPr>
          <p:cNvPr id="11" name="Picture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3321" y="6296542"/>
            <a:ext cx="1475656" cy="516834"/>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957</TotalTime>
  <Words>1897</Words>
  <Application>Microsoft Office PowerPoint</Application>
  <PresentationFormat>On-screen Show (4:3)</PresentationFormat>
  <Paragraphs>225</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Task</vt:lpstr>
      <vt:lpstr>PowerPoint Presentation</vt:lpstr>
      <vt:lpstr>PowerPoint Presentation</vt:lpstr>
      <vt:lpstr>Links</vt:lpstr>
    </vt:vector>
  </TitlesOfParts>
  <Company>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dc:creator>
  <cp:lastModifiedBy> </cp:lastModifiedBy>
  <cp:revision>66</cp:revision>
  <cp:lastPrinted>2014-01-07T12:07:33Z</cp:lastPrinted>
  <dcterms:created xsi:type="dcterms:W3CDTF">2013-12-13T13:12:41Z</dcterms:created>
  <dcterms:modified xsi:type="dcterms:W3CDTF">2014-04-18T14:13:01Z</dcterms:modified>
</cp:coreProperties>
</file>