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3" r:id="rId2"/>
    <p:sldId id="325" r:id="rId3"/>
    <p:sldId id="327" r:id="rId4"/>
    <p:sldId id="329" r:id="rId5"/>
    <p:sldId id="326" r:id="rId6"/>
    <p:sldId id="318" r:id="rId7"/>
    <p:sldId id="366" r:id="rId8"/>
    <p:sldId id="368" r:id="rId9"/>
    <p:sldId id="391" r:id="rId10"/>
    <p:sldId id="372" r:id="rId11"/>
    <p:sldId id="387" r:id="rId12"/>
    <p:sldId id="370" r:id="rId13"/>
    <p:sldId id="324" r:id="rId14"/>
    <p:sldId id="298" r:id="rId15"/>
    <p:sldId id="330" r:id="rId16"/>
    <p:sldId id="337" r:id="rId17"/>
    <p:sldId id="393" r:id="rId18"/>
    <p:sldId id="374" r:id="rId19"/>
    <p:sldId id="380" r:id="rId20"/>
    <p:sldId id="347" r:id="rId21"/>
    <p:sldId id="345" r:id="rId22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89250" autoAdjust="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863" cy="501151"/>
          </a:xfrm>
          <a:prstGeom prst="rect">
            <a:avLst/>
          </a:prstGeom>
        </p:spPr>
        <p:txBody>
          <a:bodyPr vert="horz" lIns="89044" tIns="44522" rIns="89044" bIns="4452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413" y="0"/>
            <a:ext cx="2981862" cy="501151"/>
          </a:xfrm>
          <a:prstGeom prst="rect">
            <a:avLst/>
          </a:prstGeom>
        </p:spPr>
        <p:txBody>
          <a:bodyPr vert="horz" lIns="89044" tIns="44522" rIns="89044" bIns="44522" rtlCol="0"/>
          <a:lstStyle>
            <a:lvl1pPr algn="r">
              <a:defRPr sz="1200"/>
            </a:lvl1pPr>
          </a:lstStyle>
          <a:p>
            <a:fld id="{A73ED991-DB72-47A6-9EEA-D11A09D39118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1688"/>
            <a:ext cx="2981863" cy="501151"/>
          </a:xfrm>
          <a:prstGeom prst="rect">
            <a:avLst/>
          </a:prstGeom>
        </p:spPr>
        <p:txBody>
          <a:bodyPr vert="horz" lIns="89044" tIns="44522" rIns="89044" bIns="4452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413" y="9501688"/>
            <a:ext cx="2981862" cy="501151"/>
          </a:xfrm>
          <a:prstGeom prst="rect">
            <a:avLst/>
          </a:prstGeom>
        </p:spPr>
        <p:txBody>
          <a:bodyPr vert="horz" lIns="89044" tIns="44522" rIns="89044" bIns="44522" rtlCol="0" anchor="b"/>
          <a:lstStyle>
            <a:lvl1pPr algn="r">
              <a:defRPr sz="1200"/>
            </a:lvl1pPr>
          </a:lstStyle>
          <a:p>
            <a:fld id="{12E29F45-2C0D-4462-AAB0-CA8EB4F3D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60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9" tIns="48240" rIns="96479" bIns="4824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9" tIns="48240" rIns="96479" bIns="48240" rtlCol="0"/>
          <a:lstStyle>
            <a:lvl1pPr algn="r">
              <a:defRPr sz="1300"/>
            </a:lvl1pPr>
          </a:lstStyle>
          <a:p>
            <a:fld id="{484A88BD-6A7F-4E55-AB7A-06A248FFB563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0950"/>
            <a:ext cx="5999163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9" tIns="48240" rIns="96479" bIns="4824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8"/>
          </a:xfrm>
          <a:prstGeom prst="rect">
            <a:avLst/>
          </a:prstGeom>
        </p:spPr>
        <p:txBody>
          <a:bodyPr vert="horz" lIns="96479" tIns="48240" rIns="96479" bIns="4824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9" tIns="48240" rIns="96479" bIns="4824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9" tIns="48240" rIns="96479" bIns="48240" rtlCol="0" anchor="b"/>
          <a:lstStyle>
            <a:lvl1pPr algn="r">
              <a:defRPr sz="1300"/>
            </a:lvl1pPr>
          </a:lstStyle>
          <a:p>
            <a:fld id="{879C0CE5-88DF-4283-B39C-DAEAF1091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83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44BF-3DA1-4D2C-B95A-4D1133E5D542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956C-C874-4D18-B496-92FE391F6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81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44BF-3DA1-4D2C-B95A-4D1133E5D542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956C-C874-4D18-B496-92FE391F6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88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44BF-3DA1-4D2C-B95A-4D1133E5D542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956C-C874-4D18-B496-92FE391F6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79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44BF-3DA1-4D2C-B95A-4D1133E5D542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956C-C874-4D18-B496-92FE391F6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05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44BF-3DA1-4D2C-B95A-4D1133E5D542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956C-C874-4D18-B496-92FE391F6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7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44BF-3DA1-4D2C-B95A-4D1133E5D542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956C-C874-4D18-B496-92FE391F6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64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44BF-3DA1-4D2C-B95A-4D1133E5D542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956C-C874-4D18-B496-92FE391F6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84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44BF-3DA1-4D2C-B95A-4D1133E5D542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956C-C874-4D18-B496-92FE391F6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0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44BF-3DA1-4D2C-B95A-4D1133E5D542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956C-C874-4D18-B496-92FE391F6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25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44BF-3DA1-4D2C-B95A-4D1133E5D542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956C-C874-4D18-B496-92FE391F6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16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44BF-3DA1-4D2C-B95A-4D1133E5D542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956C-C874-4D18-B496-92FE391F6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76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344BF-3DA1-4D2C-B95A-4D1133E5D542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D956C-C874-4D18-B496-92FE391F6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36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8529" y="437030"/>
            <a:ext cx="6066204" cy="1673558"/>
          </a:xfrm>
        </p:spPr>
        <p:txBody>
          <a:bodyPr>
            <a:normAutofit/>
          </a:bodyPr>
          <a:lstStyle/>
          <a:p>
            <a:r>
              <a:rPr lang="en-GB" sz="8000" b="1" dirty="0" smtClean="0"/>
              <a:t>Deforestation</a:t>
            </a:r>
            <a:br>
              <a:rPr lang="en-GB" sz="8000" b="1" dirty="0" smtClean="0"/>
            </a:br>
            <a:endParaRPr lang="en-GB" sz="2000" b="1" dirty="0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88114" y="3055254"/>
            <a:ext cx="1550078" cy="1045231"/>
            <a:chOff x="184" y="1285"/>
            <a:chExt cx="1224" cy="1093"/>
          </a:xfrm>
        </p:grpSpPr>
        <p:pic>
          <p:nvPicPr>
            <p:cNvPr id="6" name="Picture 16" descr="bio-diversity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" y="1285"/>
              <a:ext cx="1029" cy="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22"/>
            <p:cNvSpPr txBox="1">
              <a:spLocks noChangeArrowheads="1"/>
            </p:cNvSpPr>
            <p:nvPr/>
          </p:nvSpPr>
          <p:spPr bwMode="auto">
            <a:xfrm>
              <a:off x="184" y="2194"/>
              <a:ext cx="122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300"/>
                </a:lnSpc>
                <a:spcBef>
                  <a:spcPts val="800"/>
                </a:spcBef>
                <a:buClr>
                  <a:srgbClr val="00A957"/>
                </a:buClr>
                <a:buFont typeface="Zapf Dingbats" pitchFamily="84" charset="2"/>
                <a:buNone/>
              </a:pPr>
              <a:r>
                <a:rPr lang="en-GB" altLang="en-US" sz="1800" b="1">
                  <a:solidFill>
                    <a:srgbClr val="29256A"/>
                  </a:solidFill>
                  <a:latin typeface="Verdana" panose="020B0604030504040204" pitchFamily="34" charset="0"/>
                </a:rPr>
                <a:t>Biodiversity</a:t>
              </a:r>
              <a:endParaRPr lang="en-US" altLang="en-US" sz="1800" b="1" dirty="0">
                <a:solidFill>
                  <a:srgbClr val="29256A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428624" y="472280"/>
            <a:ext cx="1681163" cy="2030413"/>
            <a:chOff x="3480" y="1285"/>
            <a:chExt cx="1059" cy="1279"/>
          </a:xfrm>
        </p:grpSpPr>
        <p:pic>
          <p:nvPicPr>
            <p:cNvPr id="9" name="Picture 20" descr="global_perspecti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" y="1285"/>
              <a:ext cx="1029" cy="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3480" y="2160"/>
              <a:ext cx="105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29256A"/>
                  </a:solidFill>
                  <a:latin typeface="Verdana" panose="020B0604030504040204" pitchFamily="34" charset="0"/>
                </a:rPr>
                <a:t>Global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29256A"/>
                  </a:solidFill>
                  <a:latin typeface="Verdana" panose="020B0604030504040204" pitchFamily="34" charset="0"/>
                </a:rPr>
                <a:t>Perspective</a:t>
              </a:r>
              <a:endParaRPr lang="en-US" altLang="en-US" sz="1800" b="1" dirty="0">
                <a:solidFill>
                  <a:srgbClr val="29256A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489392" y="4697376"/>
            <a:ext cx="1382597" cy="1371166"/>
            <a:chOff x="4464" y="1285"/>
            <a:chExt cx="1029" cy="1279"/>
          </a:xfrm>
        </p:grpSpPr>
        <p:pic>
          <p:nvPicPr>
            <p:cNvPr id="12" name="Picture 21" descr="healthy-livi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1285"/>
              <a:ext cx="1029" cy="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31"/>
            <p:cNvSpPr>
              <a:spLocks noChangeArrowheads="1"/>
            </p:cNvSpPr>
            <p:nvPr/>
          </p:nvSpPr>
          <p:spPr bwMode="auto">
            <a:xfrm>
              <a:off x="4608" y="2160"/>
              <a:ext cx="7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29256A"/>
                  </a:solidFill>
                  <a:latin typeface="Verdana" panose="020B0604030504040204" pitchFamily="34" charset="0"/>
                </a:rPr>
                <a:t>Healthy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29256A"/>
                  </a:solidFill>
                  <a:latin typeface="Verdana" panose="020B0604030504040204" pitchFamily="34" charset="0"/>
                </a:rPr>
                <a:t>Living</a:t>
              </a:r>
              <a:endParaRPr lang="en-US" altLang="en-US" sz="1800" b="1" dirty="0">
                <a:solidFill>
                  <a:srgbClr val="29256A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14" name="Group 29"/>
          <p:cNvGrpSpPr>
            <a:grpSpLocks/>
          </p:cNvGrpSpPr>
          <p:nvPr/>
        </p:nvGrpSpPr>
        <p:grpSpPr bwMode="auto">
          <a:xfrm>
            <a:off x="1734609" y="4697376"/>
            <a:ext cx="1733549" cy="1541028"/>
            <a:chOff x="2520" y="1285"/>
            <a:chExt cx="1224" cy="1059"/>
          </a:xfrm>
        </p:grpSpPr>
        <p:pic>
          <p:nvPicPr>
            <p:cNvPr id="15" name="Picture 18" descr="energy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" y="1285"/>
              <a:ext cx="1029" cy="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2520" y="2160"/>
              <a:ext cx="122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300"/>
                </a:lnSpc>
                <a:spcBef>
                  <a:spcPts val="800"/>
                </a:spcBef>
                <a:buClr>
                  <a:srgbClr val="00A957"/>
                </a:buClr>
                <a:buFont typeface="Zapf Dingbats" pitchFamily="84" charset="2"/>
                <a:buNone/>
              </a:pPr>
              <a:r>
                <a:rPr lang="en-GB" altLang="en-US" sz="1800" b="1" dirty="0">
                  <a:solidFill>
                    <a:srgbClr val="29256A"/>
                  </a:solidFill>
                  <a:latin typeface="Verdana" panose="020B0604030504040204" pitchFamily="34" charset="0"/>
                </a:rPr>
                <a:t>Energy</a:t>
              </a:r>
              <a:endParaRPr lang="en-US" altLang="en-US" sz="1800" b="1" dirty="0">
                <a:solidFill>
                  <a:srgbClr val="29256A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2013113" y="2892229"/>
            <a:ext cx="1283660" cy="1242361"/>
            <a:chOff x="4608" y="1237"/>
            <a:chExt cx="1029" cy="1106"/>
          </a:xfrm>
        </p:grpSpPr>
        <p:pic>
          <p:nvPicPr>
            <p:cNvPr id="18" name="Picture 39" descr="water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237"/>
              <a:ext cx="1029" cy="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45"/>
            <p:cNvSpPr>
              <a:spLocks noChangeArrowheads="1"/>
            </p:cNvSpPr>
            <p:nvPr/>
          </p:nvSpPr>
          <p:spPr bwMode="auto">
            <a:xfrm>
              <a:off x="4819" y="2112"/>
              <a:ext cx="6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29256A"/>
                  </a:solidFill>
                  <a:latin typeface="Verdana" panose="020B0604030504040204" pitchFamily="34" charset="0"/>
                </a:rPr>
                <a:t>Water</a:t>
              </a:r>
              <a:endParaRPr lang="en-US" altLang="en-US" sz="1800" b="1">
                <a:solidFill>
                  <a:srgbClr val="29256A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20" name="Group 28"/>
          <p:cNvGrpSpPr>
            <a:grpSpLocks/>
          </p:cNvGrpSpPr>
          <p:nvPr/>
        </p:nvGrpSpPr>
        <p:grpSpPr bwMode="auto">
          <a:xfrm>
            <a:off x="3343532" y="4697375"/>
            <a:ext cx="1332949" cy="1435284"/>
            <a:chOff x="1344" y="1285"/>
            <a:chExt cx="1224" cy="1291"/>
          </a:xfrm>
        </p:grpSpPr>
        <p:pic>
          <p:nvPicPr>
            <p:cNvPr id="21" name="Picture 17" descr="climate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" y="1285"/>
              <a:ext cx="1029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1344" y="2208"/>
              <a:ext cx="12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300"/>
                </a:lnSpc>
                <a:spcBef>
                  <a:spcPts val="800"/>
                </a:spcBef>
                <a:buClr>
                  <a:srgbClr val="00A957"/>
                </a:buClr>
                <a:buFont typeface="Zapf Dingbats" pitchFamily="84" charset="2"/>
                <a:buNone/>
              </a:pPr>
              <a:r>
                <a:rPr lang="en-GB" altLang="en-US" sz="1800" b="1" dirty="0">
                  <a:solidFill>
                    <a:srgbClr val="29256A"/>
                  </a:solidFill>
                  <a:latin typeface="Verdana" panose="020B0604030504040204" pitchFamily="34" charset="0"/>
                </a:rPr>
                <a:t>Climate Change</a:t>
              </a:r>
              <a:endParaRPr lang="en-US" altLang="en-US" sz="1800" b="1" dirty="0">
                <a:solidFill>
                  <a:srgbClr val="29256A"/>
                </a:solidFill>
                <a:latin typeface="Verdana" panose="020B0604030504040204" pitchFamily="34" charset="0"/>
              </a:endParaRPr>
            </a:p>
          </p:txBody>
        </p:sp>
      </p:grpSp>
      <p:pic>
        <p:nvPicPr>
          <p:cNvPr id="23" name="Picture 22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1263" y="518793"/>
            <a:ext cx="1581785" cy="151003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4" name="Picture 23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8463" y="2178199"/>
            <a:ext cx="1124585" cy="112458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5" name="Picture 24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3543" y="3577870"/>
            <a:ext cx="1119505" cy="11195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" name="Picture 25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9413" y="4958214"/>
            <a:ext cx="1143635" cy="108176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7" name="Picture 26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3475" y="2166125"/>
            <a:ext cx="1108710" cy="11087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8" name="Picture 27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6650" y="3476330"/>
            <a:ext cx="1105535" cy="11233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9" name="Picture 28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7920" y="4935717"/>
            <a:ext cx="1104265" cy="11042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" name="Picture 29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4896" y="4935716"/>
            <a:ext cx="1104265" cy="11042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1" name="Picture 30"/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8231" y="3476330"/>
            <a:ext cx="1090930" cy="109093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629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8763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4"/>
          <a:stretch/>
        </p:blipFill>
        <p:spPr>
          <a:xfrm>
            <a:off x="7732295" y="-1"/>
            <a:ext cx="4459706" cy="6858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1692" y="2703095"/>
            <a:ext cx="3256548" cy="33848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3178" y="225733"/>
            <a:ext cx="1122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Indri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02440" y="810508"/>
            <a:ext cx="18448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 pair with infant in </a:t>
            </a:r>
            <a:r>
              <a:rPr lang="en-GB" sz="2800" dirty="0" err="1" smtClean="0"/>
              <a:t>Mantadia</a:t>
            </a:r>
            <a:r>
              <a:rPr lang="en-GB" sz="2800" dirty="0" smtClean="0"/>
              <a:t> Park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73583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889" y="-28818"/>
            <a:ext cx="5165112" cy="688681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6979479" cy="52346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499652"/>
            <a:ext cx="6785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Baobabs, iconic trees of Madagascar, are forest dwellers, left behind after deforestation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15057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9"/>
            <a:ext cx="3326732" cy="4435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732" y="1412523"/>
            <a:ext cx="4470402" cy="3352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958" y="3088924"/>
            <a:ext cx="4588042" cy="3769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032" y="4138863"/>
            <a:ext cx="2939606" cy="27191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946" y="4973462"/>
            <a:ext cx="2518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What Rainforests do for People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817813" y="265074"/>
            <a:ext cx="30640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Providing goods</a:t>
            </a:r>
          </a:p>
          <a:p>
            <a:pPr algn="ctr"/>
            <a:r>
              <a:rPr lang="en-GB" sz="2800" dirty="0" smtClean="0"/>
              <a:t>Regulating water, soil and air</a:t>
            </a:r>
          </a:p>
          <a:p>
            <a:pPr algn="ctr"/>
            <a:r>
              <a:rPr lang="en-GB" sz="2800" dirty="0" smtClean="0"/>
              <a:t>Promoting culture and tourism</a:t>
            </a:r>
          </a:p>
          <a:p>
            <a:pPr algn="ctr"/>
            <a:r>
              <a:rPr lang="en-GB" sz="2800" dirty="0" smtClean="0"/>
              <a:t>Supporting all life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20823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Decrease in Forest Cover in the past 60 years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815" y="1690689"/>
            <a:ext cx="3093870" cy="516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9685" y="1690687"/>
            <a:ext cx="2967789" cy="5167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3410" y="1687354"/>
            <a:ext cx="2666365" cy="5173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0517" y="1687354"/>
            <a:ext cx="2678395" cy="51706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7618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using &amp; paddies Ta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5352" y="3553406"/>
            <a:ext cx="3959213" cy="336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1743" y="6057565"/>
            <a:ext cx="2592957" cy="59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Urbanisation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rice harvesting &amp; baobab AB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3853861" cy="355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0965" y="237226"/>
            <a:ext cx="281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Rice Production</a:t>
            </a:r>
            <a:endParaRPr lang="en-GB" sz="2800" b="1" dirty="0"/>
          </a:p>
        </p:txBody>
      </p:sp>
      <p:pic>
        <p:nvPicPr>
          <p:cNvPr id="8" name="Picture 2" descr="paddy terraces &amp; village Tan2R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1" y="0"/>
            <a:ext cx="4141658" cy="310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47423" y="8979"/>
            <a:ext cx="364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Subsistence Agriculture</a:t>
            </a:r>
            <a:endParaRPr lang="en-GB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7508" y="4857750"/>
            <a:ext cx="4514491" cy="20002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10699" y="4857750"/>
            <a:ext cx="278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Sisal Farming</a:t>
            </a:r>
            <a:endParaRPr lang="en-GB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439" y="4005562"/>
            <a:ext cx="3899070" cy="29243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73868" y="5528198"/>
            <a:ext cx="3196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Wood and Firewood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9471" y="8979"/>
            <a:ext cx="4394011" cy="27687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54283" y="251963"/>
            <a:ext cx="1287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Mining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53983" y="2890301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After the Forest…</a:t>
            </a:r>
            <a:endParaRPr lang="en-GB" sz="4000" b="1" dirty="0"/>
          </a:p>
        </p:txBody>
      </p:sp>
      <p:pic>
        <p:nvPicPr>
          <p:cNvPr id="18" name="Picture 2" descr="zebu &amp; cliffs Isa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3512" y="3103690"/>
            <a:ext cx="4528487" cy="175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193482" y="4140521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Cattle Grazing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05750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715" y="0"/>
            <a:ext cx="3953774" cy="2965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755" y="2772229"/>
            <a:ext cx="5447695" cy="4085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1184"/>
            <a:ext cx="6915754" cy="51868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450" y="438150"/>
            <a:ext cx="611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Slash and Burn in Madagascar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620196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08947"/>
            <a:ext cx="4620127" cy="3465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811" y="0"/>
            <a:ext cx="4673600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73" y="-16041"/>
            <a:ext cx="3614821" cy="2711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400" y="1529014"/>
            <a:ext cx="4061326" cy="3045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8653" y="3615490"/>
            <a:ext cx="4323347" cy="32425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41068" y="296241"/>
            <a:ext cx="2863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Eucalyptus </a:t>
            </a:r>
            <a:r>
              <a:rPr lang="en-GB" sz="3200" b="1" dirty="0" smtClean="0"/>
              <a:t>Plantations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90370" y="4893529"/>
            <a:ext cx="30288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Firewood,</a:t>
            </a:r>
          </a:p>
          <a:p>
            <a:r>
              <a:rPr lang="en-GB" sz="2800" dirty="0" smtClean="0"/>
              <a:t>     Building Timber,</a:t>
            </a:r>
          </a:p>
          <a:p>
            <a:r>
              <a:rPr lang="en-GB" sz="2800" dirty="0" smtClean="0"/>
              <a:t>          Charcoal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299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72162" y="544116"/>
            <a:ext cx="4352925" cy="326469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680" y="3472258"/>
            <a:ext cx="4464050" cy="3385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509" y="3082132"/>
            <a:ext cx="5034491" cy="3775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1738" y="4185641"/>
            <a:ext cx="3538010" cy="26535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108" y="-30499"/>
            <a:ext cx="4410259" cy="3307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434777" y="395022"/>
            <a:ext cx="3160180" cy="2370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8164" y="0"/>
            <a:ext cx="4103953" cy="37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89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072539" cy="5303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768" y="2217420"/>
            <a:ext cx="6187440" cy="4640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792" y="5687568"/>
            <a:ext cx="5102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Deforestation  leading to soil erosion and water pollution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2002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060" y="0"/>
            <a:ext cx="4435062" cy="3326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309" y="3562456"/>
            <a:ext cx="4417813" cy="3313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99310" y="1464435"/>
            <a:ext cx="6029742" cy="3831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5309" y="523361"/>
            <a:ext cx="3716691" cy="560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5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lobal deforestation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39" y="0"/>
            <a:ext cx="114101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829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72" y="724971"/>
            <a:ext cx="10058400" cy="55918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54817" y="1640820"/>
            <a:ext cx="2637183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Benefits of Agroforestry and reforestation</a:t>
            </a:r>
            <a:endParaRPr lang="en-GB" sz="2800" b="1" dirty="0"/>
          </a:p>
          <a:p>
            <a:endParaRPr lang="en-GB" sz="2000" b="1" dirty="0" smtClean="0"/>
          </a:p>
          <a:p>
            <a:endParaRPr lang="en-GB" sz="2000" b="1" dirty="0"/>
          </a:p>
          <a:p>
            <a:r>
              <a:rPr lang="en-GB" dirty="0" smtClean="0"/>
              <a:t>http</a:t>
            </a:r>
            <a:r>
              <a:rPr lang="en-GB" dirty="0"/>
              <a:t>://www.purprojet.com/agroforestry-and-reforestation/</a:t>
            </a:r>
          </a:p>
        </p:txBody>
      </p:sp>
    </p:spTree>
    <p:extLst>
      <p:ext uri="{BB962C8B-B14F-4D97-AF65-F5344CB8AC3E}">
        <p14:creationId xmlns:p14="http://schemas.microsoft.com/office/powerpoint/2010/main" val="3828467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11" y="0"/>
            <a:ext cx="1028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9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lobal forest cover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6975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15663" y="609600"/>
            <a:ext cx="30640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Original forest cover compared to forest cover in 2005</a:t>
            </a:r>
          </a:p>
          <a:p>
            <a:endParaRPr lang="en-GB" sz="3200" dirty="0"/>
          </a:p>
          <a:p>
            <a:r>
              <a:rPr lang="en-GB" sz="3200" dirty="0" smtClean="0"/>
              <a:t>Note Madagascar, which was almost fully forested</a:t>
            </a:r>
            <a:endParaRPr lang="en-GB" sz="3200" dirty="0"/>
          </a:p>
        </p:txBody>
      </p:sp>
      <p:sp>
        <p:nvSpPr>
          <p:cNvPr id="2" name="Down Arrow 1"/>
          <p:cNvSpPr/>
          <p:nvPr/>
        </p:nvSpPr>
        <p:spPr>
          <a:xfrm rot="2643641">
            <a:off x="5452050" y="1921048"/>
            <a:ext cx="424069" cy="5189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 rot="2643641">
            <a:off x="5461379" y="5366904"/>
            <a:ext cx="424069" cy="5189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41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164" y="0"/>
            <a:ext cx="5398008" cy="349629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5799"/>
            <a:ext cx="6160168" cy="4619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160" y="0"/>
            <a:ext cx="4475747" cy="33568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8939" y="2986471"/>
            <a:ext cx="2943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Wildfires in Australia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423" y="1826281"/>
            <a:ext cx="4102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Urban development in China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9394" y="100081"/>
            <a:ext cx="418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Uranium mining in Australia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168" y="2638926"/>
            <a:ext cx="6031832" cy="42190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45631" y="2787927"/>
            <a:ext cx="507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Illegal timber harvesting in Madagascar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074" y="-1"/>
            <a:ext cx="5539389" cy="3951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315" y="336884"/>
            <a:ext cx="6737685" cy="5935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41" y="3951004"/>
            <a:ext cx="4138863" cy="29357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54315" y="486147"/>
            <a:ext cx="565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Subsistence agriculture in Madagascar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304674"/>
            <a:ext cx="448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Palm oil plantations in Costa Rica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8870" y="6039393"/>
            <a:ext cx="4035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Irrigated </a:t>
            </a:r>
            <a:r>
              <a:rPr lang="en-GB" sz="2400" dirty="0">
                <a:solidFill>
                  <a:schemeClr val="bg1"/>
                </a:solidFill>
              </a:rPr>
              <a:t>sugarcane plantations in Madagascar</a:t>
            </a:r>
          </a:p>
        </p:txBody>
      </p:sp>
    </p:spTree>
    <p:extLst>
      <p:ext uri="{BB962C8B-B14F-4D97-AF65-F5344CB8AC3E}">
        <p14:creationId xmlns:p14="http://schemas.microsoft.com/office/powerpoint/2010/main" val="63267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5092125" y="1644764"/>
            <a:ext cx="6605340" cy="507067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94795" y="21587"/>
            <a:ext cx="3520440" cy="3028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4491"/>
            <a:ext cx="5092125" cy="3693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1" y="-16513"/>
            <a:ext cx="5095166" cy="3809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2755" y="3949270"/>
            <a:ext cx="360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Erosion in Madagascar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7594" y="3438277"/>
            <a:ext cx="300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Forest Loss 1700 - 2010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334088" y="810884"/>
            <a:ext cx="2755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Effects of Deforestation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16365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148" y="0"/>
            <a:ext cx="5550569" cy="41629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90933" y="210980"/>
            <a:ext cx="2556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Madagascar’s Rainforests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63913" y="1510602"/>
            <a:ext cx="1997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Biodiversity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55809" y="588764"/>
            <a:ext cx="4727075" cy="35453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5620" y="2411144"/>
            <a:ext cx="4700337" cy="45399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3207" y="3302667"/>
            <a:ext cx="4740444" cy="35553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556" y="3302667"/>
            <a:ext cx="3357815" cy="35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11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4030" y="5396181"/>
            <a:ext cx="3031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Water</a:t>
            </a:r>
          </a:p>
          <a:p>
            <a:pPr algn="ctr"/>
            <a:r>
              <a:rPr lang="en-GB" sz="2800" dirty="0" smtClean="0"/>
              <a:t>Soil</a:t>
            </a:r>
          </a:p>
          <a:p>
            <a:pPr algn="ctr"/>
            <a:r>
              <a:rPr lang="en-GB" sz="2800" dirty="0" smtClean="0"/>
              <a:t>Climate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782241" y="1022684"/>
            <a:ext cx="2556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Madagascar’s Rainforests</a:t>
            </a:r>
            <a:endParaRPr lang="en-GB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875"/>
            <a:ext cx="4024563" cy="5366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372" y="399589"/>
            <a:ext cx="4464813" cy="59530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444" y="2983833"/>
            <a:ext cx="5165556" cy="38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20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5022574" cy="37669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574" y="3935895"/>
            <a:ext cx="31275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Reduction in size of forests in Madagascar leading to fragmentation and loss of biodiversity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154" y="1"/>
            <a:ext cx="4501846" cy="3376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254" y="1842052"/>
            <a:ext cx="4888824" cy="366422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154" y="3525078"/>
            <a:ext cx="4501846" cy="3332922"/>
          </a:xfrm>
        </p:spPr>
      </p:pic>
    </p:spTree>
    <p:extLst>
      <p:ext uri="{BB962C8B-B14F-4D97-AF65-F5344CB8AC3E}">
        <p14:creationId xmlns:p14="http://schemas.microsoft.com/office/powerpoint/2010/main" val="1976506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192</Words>
  <Application>Microsoft Office PowerPoint</Application>
  <PresentationFormat>Widescreen</PresentationFormat>
  <Paragraphs>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Verdana</vt:lpstr>
      <vt:lpstr>Zapf Dingbats</vt:lpstr>
      <vt:lpstr>Office Theme</vt:lpstr>
      <vt:lpstr>Deforestation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Decrease in Forest Cover in the past 60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Christie</dc:creator>
  <cp:lastModifiedBy>Cathy Gorman</cp:lastModifiedBy>
  <cp:revision>149</cp:revision>
  <cp:lastPrinted>2018-02-08T17:08:58Z</cp:lastPrinted>
  <dcterms:created xsi:type="dcterms:W3CDTF">2016-10-11T11:53:50Z</dcterms:created>
  <dcterms:modified xsi:type="dcterms:W3CDTF">2018-02-26T15:57:12Z</dcterms:modified>
</cp:coreProperties>
</file>