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18"/>
  </p:notesMasterIdLst>
  <p:sldIdLst>
    <p:sldId id="256" r:id="rId2"/>
    <p:sldId id="257" r:id="rId3"/>
    <p:sldId id="258" r:id="rId4"/>
    <p:sldId id="265" r:id="rId5"/>
    <p:sldId id="260" r:id="rId6"/>
    <p:sldId id="261" r:id="rId7"/>
    <p:sldId id="266" r:id="rId8"/>
    <p:sldId id="264" r:id="rId9"/>
    <p:sldId id="259" r:id="rId10"/>
    <p:sldId id="271" r:id="rId11"/>
    <p:sldId id="274" r:id="rId12"/>
    <p:sldId id="279" r:id="rId13"/>
    <p:sldId id="277" r:id="rId14"/>
    <p:sldId id="280" r:id="rId15"/>
    <p:sldId id="263"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llan" initials="CC" lastIdx="2" clrIdx="0">
    <p:extLst>
      <p:ext uri="{19B8F6BF-5375-455C-9EA6-DF929625EA0E}">
        <p15:presenceInfo xmlns:p15="http://schemas.microsoft.com/office/powerpoint/2012/main" userId="S-1-5-21-3521000540-358490853-4123432725-2117" providerId="AD"/>
      </p:ext>
    </p:extLst>
  </p:cmAuthor>
  <p:cmAuthor id="2" name="Cathy Gorman" initials="CG" lastIdx="5" clrIdx="1">
    <p:extLst>
      <p:ext uri="{19B8F6BF-5375-455C-9EA6-DF929625EA0E}">
        <p15:presenceInfo xmlns:p15="http://schemas.microsoft.com/office/powerpoint/2012/main" userId="S-1-5-21-3521000540-358490853-4123432725-1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3" autoAdjust="0"/>
    <p:restoredTop sz="73303" autoAdjust="0"/>
  </p:normalViewPr>
  <p:slideViewPr>
    <p:cSldViewPr snapToGrid="0">
      <p:cViewPr varScale="1">
        <p:scale>
          <a:sx n="54" d="100"/>
          <a:sy n="54" d="100"/>
        </p:scale>
        <p:origin x="2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DF2B06-B1DD-43DD-B461-2DD7C90ECC84}" type="datetimeFigureOut">
              <a:rPr lang="en-GB" smtClean="0"/>
              <a:t>01/10/2018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1E46A9-9FEE-4A4E-8FCF-FB1B2A7CAD73}" type="slidenum">
              <a:rPr lang="en-GB" smtClean="0"/>
              <a:t>‹#›</a:t>
            </a:fld>
            <a:endParaRPr lang="en-GB"/>
          </a:p>
        </p:txBody>
      </p:sp>
    </p:spTree>
    <p:extLst>
      <p:ext uri="{BB962C8B-B14F-4D97-AF65-F5344CB8AC3E}">
        <p14:creationId xmlns:p14="http://schemas.microsoft.com/office/powerpoint/2010/main" val="164350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challenge is run by Keep Northern Ireland Beautiful, Eco-Schools NI with support from the Department of Agriculture, Environment and Rural Affairs, (DAERA)</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Primary schools that register to take part in the Food Waste Challenge will receive a Resource Pack which will include Family food waste pledges and internal household bin stickers to prompt family members to use the food caddy.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challenge will allow schools to focus on Food Waste and the benefits of creating compost from food which then can be used to grow more food etc.  They</a:t>
            </a:r>
            <a:r>
              <a:rPr lang="en-GB" sz="1200" kern="1200" baseline="0" dirty="0" smtClean="0">
                <a:solidFill>
                  <a:schemeClr val="tx1"/>
                </a:solidFill>
                <a:effectLst/>
                <a:latin typeface="+mn-lt"/>
                <a:ea typeface="+mn-ea"/>
                <a:cs typeface="+mn-cs"/>
              </a:rPr>
              <a:t> will learn how composting can be good for the environment, a</a:t>
            </a:r>
            <a:r>
              <a:rPr lang="en-GB" sz="1200" kern="1200" dirty="0" smtClean="0">
                <a:solidFill>
                  <a:schemeClr val="tx1"/>
                </a:solidFill>
                <a:effectLst/>
                <a:latin typeface="+mn-lt"/>
                <a:ea typeface="+mn-ea"/>
                <a:cs typeface="+mn-cs"/>
              </a:rPr>
              <a:t>nd the benefits that</a:t>
            </a:r>
            <a:r>
              <a:rPr lang="en-GB" sz="1200" kern="1200" baseline="0" dirty="0" smtClean="0">
                <a:solidFill>
                  <a:schemeClr val="tx1"/>
                </a:solidFill>
                <a:effectLst/>
                <a:latin typeface="+mn-lt"/>
                <a:ea typeface="+mn-ea"/>
                <a:cs typeface="+mn-cs"/>
              </a:rPr>
              <a:t> can be gained in terms of saving the school money. </a:t>
            </a:r>
            <a:r>
              <a:rPr lang="en-GB" sz="1200" kern="1200" dirty="0" smtClean="0">
                <a:solidFill>
                  <a:schemeClr val="tx1"/>
                </a:solidFill>
                <a:effectLst/>
                <a:latin typeface="+mn-lt"/>
                <a:ea typeface="+mn-ea"/>
                <a:cs typeface="+mn-cs"/>
              </a:rPr>
              <a:t>The resource will focus on</a:t>
            </a:r>
            <a:r>
              <a:rPr lang="en-GB" sz="1200" kern="1200" baseline="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actions that pupils can take in school and at home to address food waste issues based on the 3Rs principles. Reduce, Reuse</a:t>
            </a:r>
            <a:r>
              <a:rPr lang="en-GB" sz="1200" kern="1200" baseline="0" dirty="0" smtClean="0">
                <a:solidFill>
                  <a:schemeClr val="tx1"/>
                </a:solidFill>
                <a:effectLst/>
                <a:latin typeface="+mn-lt"/>
                <a:ea typeface="+mn-ea"/>
                <a:cs typeface="+mn-cs"/>
              </a:rPr>
              <a:t> and Recycle.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will allow pupils to take that message home and allow for great family interaction on the project, through the photo competition for example.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photo competition will invite pupils to submit a photo of them being food waste heroes at home. One winning pupil photo will be chosen from each council area and</a:t>
            </a:r>
            <a:r>
              <a:rPr lang="en-GB" sz="1200" kern="1200" baseline="0" dirty="0" smtClean="0">
                <a:solidFill>
                  <a:schemeClr val="tx1"/>
                </a:solidFill>
                <a:effectLst/>
                <a:latin typeface="+mn-lt"/>
                <a:ea typeface="+mn-ea"/>
                <a:cs typeface="+mn-cs"/>
              </a:rPr>
              <a:t> the school will receive a prize.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a:t>
            </a:fld>
            <a:endParaRPr lang="en-GB"/>
          </a:p>
        </p:txBody>
      </p:sp>
    </p:spTree>
    <p:extLst>
      <p:ext uri="{BB962C8B-B14F-4D97-AF65-F5344CB8AC3E}">
        <p14:creationId xmlns:p14="http://schemas.microsoft.com/office/powerpoint/2010/main" val="421743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fewer natural resources and less energy in the first place. We can try and reduce food waste by managing portion sizes, planning our food shopping for the week and making sure we understand sell by dates on packaging properly. </a:t>
            </a:r>
          </a:p>
          <a:p>
            <a:endParaRPr lang="en-GB" baseline="0" dirty="0" smtClean="0"/>
          </a:p>
          <a:p>
            <a:r>
              <a:rPr lang="en-GB" baseline="0" dirty="0" smtClean="0"/>
              <a:t>The following links will give you more info on this: </a:t>
            </a:r>
          </a:p>
          <a:p>
            <a:endParaRPr lang="en-GB" baseline="0" dirty="0" smtClean="0"/>
          </a:p>
          <a:p>
            <a:r>
              <a:rPr lang="en-GB" baseline="0" dirty="0" smtClean="0"/>
              <a:t>https://www.lovefoodhatewaste.com</a:t>
            </a:r>
          </a:p>
          <a:p>
            <a:endParaRPr lang="en-GB" baseline="0" dirty="0" smtClean="0"/>
          </a:p>
          <a:p>
            <a:r>
              <a:rPr lang="en-GB" baseline="0" dirty="0" smtClean="0"/>
              <a:t>http://www.bbc.co.uk/guides/zpg6sg8</a:t>
            </a:r>
          </a:p>
          <a:p>
            <a:endParaRPr lang="en-GB" baseline="0" dirty="0" smtClean="0"/>
          </a:p>
          <a:p>
            <a:r>
              <a:rPr lang="en-GB" baseline="0" dirty="0" smtClean="0"/>
              <a:t>https://www.recyclenow.com/recycling-knowledge/food-recycling</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232235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campaign is focusing on how we can recycle</a:t>
            </a:r>
            <a:r>
              <a:rPr lang="en-GB" baseline="0" dirty="0" smtClean="0"/>
              <a:t> food waste. Pupils will learn about how they can recycle their food waste, where they can recycle their food waste, what are the advantages of recycling food waste – create compost etc.. And they will learn how this is linked to helping protect the environment.</a:t>
            </a:r>
          </a:p>
          <a:p>
            <a:endParaRPr lang="en-GB" baseline="0" dirty="0" smtClean="0"/>
          </a:p>
          <a:p>
            <a:r>
              <a:rPr lang="en-GB" baseline="0" dirty="0" smtClean="0"/>
              <a:t>The challenge will also allow the pupils to carry out home based actions too and get their family involved as well.</a:t>
            </a:r>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11</a:t>
            </a:fld>
            <a:endParaRPr lang="en-GB"/>
          </a:p>
        </p:txBody>
      </p:sp>
    </p:spTree>
    <p:extLst>
      <p:ext uri="{BB962C8B-B14F-4D97-AF65-F5344CB8AC3E}">
        <p14:creationId xmlns:p14="http://schemas.microsoft.com/office/powerpoint/2010/main" val="100182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challenge will allow schools to focus on food waste and the local circular economy benefit of creating compost from food which then can be used to grow more food etc.  This</a:t>
            </a:r>
            <a:r>
              <a:rPr lang="en-GB" sz="1200" kern="1200" baseline="0" dirty="0" smtClean="0">
                <a:solidFill>
                  <a:schemeClr val="tx1"/>
                </a:solidFill>
                <a:effectLst/>
                <a:latin typeface="+mn-lt"/>
                <a:ea typeface="+mn-ea"/>
                <a:cs typeface="+mn-cs"/>
              </a:rPr>
              <a:t> will allow pupils to take that message home and allow for great family interaction on the project, through the photo competition for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baseline="0" dirty="0" smtClean="0"/>
              <a:t>The next slide gives you some info. on the benefits of composting.</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12</a:t>
            </a:fld>
            <a:endParaRPr lang="en-GB"/>
          </a:p>
        </p:txBody>
      </p:sp>
    </p:spTree>
    <p:extLst>
      <p:ext uri="{BB962C8B-B14F-4D97-AF65-F5344CB8AC3E}">
        <p14:creationId xmlns:p14="http://schemas.microsoft.com/office/powerpoint/2010/main" val="311263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Compost</a:t>
            </a:r>
          </a:p>
          <a:p>
            <a:r>
              <a:rPr lang="en-GB" sz="1200" b="0" i="0" u="none" strike="noStrike" kern="1200" baseline="0" dirty="0" smtClean="0">
                <a:solidFill>
                  <a:schemeClr val="tx1"/>
                </a:solidFill>
                <a:latin typeface="+mn-lt"/>
                <a:ea typeface="+mn-ea"/>
                <a:cs typeface="+mn-cs"/>
              </a:rPr>
              <a:t>Composting is a form of recycling: the nutrients in organic waste are processed and returned to the soil to</a:t>
            </a:r>
          </a:p>
          <a:p>
            <a:r>
              <a:rPr lang="en-GB" sz="1200" b="0" i="0" u="none" strike="noStrike" kern="1200" baseline="0" dirty="0" smtClean="0">
                <a:solidFill>
                  <a:schemeClr val="tx1"/>
                </a:solidFill>
                <a:latin typeface="+mn-lt"/>
                <a:ea typeface="+mn-ea"/>
                <a:cs typeface="+mn-cs"/>
              </a:rPr>
              <a:t>help more plants to grow.</a:t>
            </a:r>
          </a:p>
          <a:p>
            <a:r>
              <a:rPr lang="en-GB" sz="1200" b="1" i="0" u="none" strike="noStrike" kern="1200" baseline="0" dirty="0" smtClean="0">
                <a:solidFill>
                  <a:schemeClr val="tx1"/>
                </a:solidFill>
                <a:latin typeface="+mn-lt"/>
                <a:ea typeface="+mn-ea"/>
                <a:cs typeface="+mn-cs"/>
              </a:rPr>
              <a:t>Example: </a:t>
            </a:r>
            <a:r>
              <a:rPr lang="en-GB" sz="1200" b="0" i="0" u="none" strike="noStrike" kern="1200" baseline="0" dirty="0" smtClean="0">
                <a:solidFill>
                  <a:schemeClr val="tx1"/>
                </a:solidFill>
                <a:latin typeface="+mn-lt"/>
                <a:ea typeface="+mn-ea"/>
                <a:cs typeface="+mn-cs"/>
              </a:rPr>
              <a:t>A compost bin biodegrades your fruit, vegetable and garden waste into fertiliser. Some bins also</a:t>
            </a:r>
          </a:p>
          <a:p>
            <a:r>
              <a:rPr lang="en-GB" sz="1200" b="0" i="0" u="none" strike="noStrike" kern="1200" baseline="0" dirty="0" smtClean="0">
                <a:solidFill>
                  <a:schemeClr val="tx1"/>
                </a:solidFill>
                <a:latin typeface="+mn-lt"/>
                <a:ea typeface="+mn-ea"/>
                <a:cs typeface="+mn-cs"/>
              </a:rPr>
              <a:t>use worms to produce compost from cooked and uncooked kitchen waste.</a:t>
            </a:r>
          </a:p>
          <a:p>
            <a:r>
              <a:rPr lang="en-GB" sz="1200" b="1" i="0" u="none" strike="noStrike" kern="1200" baseline="0" dirty="0" smtClean="0">
                <a:solidFill>
                  <a:schemeClr val="tx1"/>
                </a:solidFill>
                <a:latin typeface="+mn-lt"/>
                <a:ea typeface="+mn-ea"/>
                <a:cs typeface="+mn-cs"/>
              </a:rPr>
              <a:t>Action: </a:t>
            </a:r>
            <a:r>
              <a:rPr lang="en-GB" sz="1200" b="0" i="0" u="none" strike="noStrike" kern="1200" baseline="0" dirty="0" smtClean="0">
                <a:solidFill>
                  <a:schemeClr val="tx1"/>
                </a:solidFill>
                <a:latin typeface="+mn-lt"/>
                <a:ea typeface="+mn-ea"/>
                <a:cs typeface="+mn-cs"/>
              </a:rPr>
              <a:t>You can either compost in your kitchen and garden or, if your council has the facility, send your waste</a:t>
            </a:r>
          </a:p>
          <a:p>
            <a:r>
              <a:rPr lang="en-GB" sz="1200" b="0" i="0" u="none" strike="noStrike" kern="1200" baseline="0" dirty="0" smtClean="0">
                <a:solidFill>
                  <a:schemeClr val="tx1"/>
                </a:solidFill>
                <a:latin typeface="+mn-lt"/>
                <a:ea typeface="+mn-ea"/>
                <a:cs typeface="+mn-cs"/>
              </a:rPr>
              <a:t>to a commercial composter. Compost from these sites is often available for sale.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Note: </a:t>
            </a:r>
            <a:r>
              <a:rPr lang="en-GB" sz="1200" b="0" i="0" u="none" strike="noStrike" kern="1200" baseline="0" dirty="0" smtClean="0">
                <a:solidFill>
                  <a:schemeClr val="tx1"/>
                </a:solidFill>
                <a:latin typeface="+mn-lt"/>
                <a:ea typeface="+mn-ea"/>
                <a:cs typeface="+mn-cs"/>
              </a:rPr>
              <a:t>It can take up to 5 weeks for an orange or banana peel to decompose. It can take up to 2 months for an apple core to decompose</a:t>
            </a:r>
          </a:p>
          <a:p>
            <a:endParaRPr lang="en-GB" sz="1200" b="0" i="0" u="none" strike="noStrike" kern="1200" baseline="0" dirty="0" smtClean="0">
              <a:solidFill>
                <a:schemeClr val="tx1"/>
              </a:solidFill>
              <a:latin typeface="+mn-lt"/>
              <a:ea typeface="+mn-ea"/>
              <a:cs typeface="+mn-cs"/>
            </a:endParaRPr>
          </a:p>
          <a:p>
            <a:r>
              <a:rPr lang="en-GB" sz="1400" b="1" dirty="0" smtClean="0"/>
              <a:t>It’s great for the environment: </a:t>
            </a:r>
            <a:r>
              <a:rPr lang="en-GB" dirty="0" smtClean="0"/>
              <a:t>Putting organic waste such</a:t>
            </a:r>
            <a:r>
              <a:rPr lang="en-GB" baseline="0" dirty="0" smtClean="0"/>
              <a:t> as fruit &amp; veg scraps and garden waste in a landfill site creates Methane and toxic liquids causing pollution. Less waste going to landfill sites means less waste being transported. It also reduces the overall need for landfill sites.</a:t>
            </a:r>
          </a:p>
          <a:p>
            <a:endParaRPr lang="en-GB" baseline="0" dirty="0" smtClean="0"/>
          </a:p>
          <a:p>
            <a:r>
              <a:rPr lang="en-GB" sz="1400" b="1" baseline="0" dirty="0" smtClean="0"/>
              <a:t>It saves the school money: </a:t>
            </a:r>
            <a:r>
              <a:rPr lang="en-GB" sz="1100" b="0" baseline="0" dirty="0" smtClean="0"/>
              <a:t>Your school, as all schools, pay for their waste to be disposed of, so, produce less waste and you will reduce the cost. It’s much cheaper to dispose of food waste when it has been collected in the correct food waste recycling bins.</a:t>
            </a:r>
          </a:p>
          <a:p>
            <a:r>
              <a:rPr lang="en-GB" sz="1100" b="0" baseline="0" dirty="0" smtClean="0"/>
              <a:t>By producing compost you are making potting compost, organic fertilizer and soil conditioner, reducing the need to buy them.</a:t>
            </a:r>
          </a:p>
          <a:p>
            <a:endParaRPr lang="en-GB" sz="1100" b="0" baseline="0" dirty="0" smtClean="0"/>
          </a:p>
          <a:p>
            <a:r>
              <a:rPr lang="en-GB" sz="1400" b="1" baseline="0" dirty="0" smtClean="0"/>
              <a:t>It creates a valuable resource: </a:t>
            </a:r>
            <a:r>
              <a:rPr lang="en-GB" sz="1100" b="0" baseline="0" dirty="0" smtClean="0"/>
              <a:t>Compost helps grow healthy plants. Adding compost to soil improves the structure and texture of the soil.</a:t>
            </a:r>
          </a:p>
          <a:p>
            <a:endParaRPr lang="en-GB" sz="1100" b="0" dirty="0" smtClean="0"/>
          </a:p>
          <a:p>
            <a:r>
              <a:rPr lang="en-GB" sz="1400" b="1" dirty="0" smtClean="0"/>
              <a:t>It’s a great teaching resource</a:t>
            </a:r>
            <a:r>
              <a:rPr lang="en-GB" sz="1400" b="1" baseline="0" dirty="0" smtClean="0"/>
              <a:t>:</a:t>
            </a:r>
            <a:r>
              <a:rPr lang="en-GB" sz="1100" b="0" baseline="0" dirty="0" smtClean="0"/>
              <a:t> Compost provides lots of opportunities to deliver the National Curriculum, through topics such as recycling, ecology, food production and soil fertility.</a:t>
            </a:r>
          </a:p>
          <a:p>
            <a:r>
              <a:rPr lang="en-GB" sz="1100" b="0" baseline="0" dirty="0" smtClean="0"/>
              <a:t>It also provides a great way to make sustainable development a part of the life and ethos of your school. It will help your schools work towards Eco-Schools Awards, including the prestigious Green Flag. </a:t>
            </a:r>
          </a:p>
          <a:p>
            <a:endParaRPr lang="en-GB" sz="1100" b="0" baseline="0" dirty="0" smtClean="0"/>
          </a:p>
          <a:p>
            <a:r>
              <a:rPr lang="en-GB" sz="1100" b="0" baseline="0" dirty="0" smtClean="0"/>
              <a:t>Taking part in the Food Waste Challenge will get everyone in the school community involved in making the school environment better. And it will create a real sense of social environmental responsibility within the school and local community as well as personal pride for the pupil's, as this challenge allows for the pupil’s to carry out work at home too.</a:t>
            </a:r>
          </a:p>
          <a:p>
            <a:endParaRPr lang="en-GB" sz="1100" b="0" dirty="0"/>
          </a:p>
        </p:txBody>
      </p:sp>
      <p:sp>
        <p:nvSpPr>
          <p:cNvPr id="4" name="Slide Number Placeholder 3"/>
          <p:cNvSpPr>
            <a:spLocks noGrp="1"/>
          </p:cNvSpPr>
          <p:nvPr>
            <p:ph type="sldNum" sz="quarter" idx="10"/>
          </p:nvPr>
        </p:nvSpPr>
        <p:spPr/>
        <p:txBody>
          <a:bodyPr/>
          <a:lstStyle/>
          <a:p>
            <a:fld id="{C71E46A9-9FEE-4A4E-8FCF-FB1B2A7CAD73}" type="slidenum">
              <a:rPr lang="en-GB" smtClean="0"/>
              <a:t>13</a:t>
            </a:fld>
            <a:endParaRPr lang="en-GB"/>
          </a:p>
        </p:txBody>
      </p:sp>
    </p:spTree>
    <p:extLst>
      <p:ext uri="{BB962C8B-B14F-4D97-AF65-F5344CB8AC3E}">
        <p14:creationId xmlns:p14="http://schemas.microsoft.com/office/powerpoint/2010/main" val="202705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that the Food Waste Challenge can be part of the Waste topic within the overall Eco-Schools Green Flag process.</a:t>
            </a:r>
          </a:p>
          <a:p>
            <a:r>
              <a:rPr lang="en-GB" baseline="0" dirty="0" smtClean="0"/>
              <a:t>All of the actions that the pupils carry out at school and especially at home all count as evidence for the process.</a:t>
            </a:r>
          </a:p>
          <a:p>
            <a:r>
              <a:rPr lang="en-GB" baseline="0" dirty="0" smtClean="0"/>
              <a:t>Data collected from the waste audits should be entered into the Data Zone on the Eco-Schools website. </a:t>
            </a:r>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14</a:t>
            </a:fld>
            <a:endParaRPr lang="en-GB"/>
          </a:p>
        </p:txBody>
      </p:sp>
    </p:spTree>
    <p:extLst>
      <p:ext uri="{BB962C8B-B14F-4D97-AF65-F5344CB8AC3E}">
        <p14:creationId xmlns:p14="http://schemas.microsoft.com/office/powerpoint/2010/main" val="3780340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i="1" dirty="0" smtClean="0"/>
              <a:t>Finish on a positive upbeat note, emphasising how food is delicious and good for us, and how everybody in the school can work together to reduce food waste and look after the planet. And you can reduce, reuse and recycle your food waste at home</a:t>
            </a:r>
            <a:r>
              <a:rPr lang="en-GB" i="1" baseline="0" dirty="0" smtClean="0"/>
              <a:t> and your family can help too.</a:t>
            </a:r>
            <a:endParaRPr lang="en-GB" i="1" dirty="0" smtClean="0"/>
          </a:p>
          <a:p>
            <a:pPr eaLnBrk="1" hangingPunct="1"/>
            <a:endParaRPr lang="en-GB" dirty="0" smtClean="0"/>
          </a:p>
          <a:p>
            <a:pPr eaLnBrk="1" hangingPunct="1"/>
            <a:r>
              <a:rPr lang="en-GB" dirty="0" smtClean="0"/>
              <a:t>You might want to re-iterate:</a:t>
            </a:r>
          </a:p>
          <a:p>
            <a:pPr eaLnBrk="1" hangingPunct="1">
              <a:buFontTx/>
              <a:buChar char="•"/>
            </a:pPr>
            <a:r>
              <a:rPr lang="en-GB" dirty="0" smtClean="0"/>
              <a:t>We all need to eat the healthy food we are given to have enough energy to learn and to grow.</a:t>
            </a:r>
          </a:p>
          <a:p>
            <a:pPr eaLnBrk="1" hangingPunct="1">
              <a:buFontTx/>
              <a:buChar char="•"/>
            </a:pPr>
            <a:r>
              <a:rPr lang="en-GB" dirty="0" smtClean="0"/>
              <a:t>It takes a lot of effort to bring the food that is prepared for you every day to you (remember the farmer growing the food etc.)</a:t>
            </a:r>
          </a:p>
          <a:p>
            <a:pPr eaLnBrk="1" hangingPunct="1">
              <a:buFontTx/>
              <a:buChar char="•"/>
            </a:pPr>
            <a:r>
              <a:rPr lang="en-GB" dirty="0" smtClean="0"/>
              <a:t>The school cooks (or grown ups at home if you have a packed lunch) have put a lot of care into preparing the food for you.</a:t>
            </a:r>
          </a:p>
          <a:p>
            <a:pPr eaLnBrk="1" hangingPunct="1">
              <a:buFontTx/>
              <a:buChar char="•"/>
            </a:pPr>
            <a:r>
              <a:rPr lang="en-GB" dirty="0" smtClean="0"/>
              <a:t>Wasting food is not good for the environment.</a:t>
            </a:r>
          </a:p>
          <a:p>
            <a:pPr eaLnBrk="1" hangingPunct="1">
              <a:buFontTx/>
              <a:buChar char="•"/>
            </a:pPr>
            <a:r>
              <a:rPr lang="en-GB" dirty="0" smtClean="0"/>
              <a:t>Recycling food is good for the environment by producing compost from food waste, and it can save your school money too.</a:t>
            </a: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15</a:t>
            </a:fld>
            <a:endParaRPr lang="en-GB"/>
          </a:p>
        </p:txBody>
      </p:sp>
    </p:spTree>
    <p:extLst>
      <p:ext uri="{BB962C8B-B14F-4D97-AF65-F5344CB8AC3E}">
        <p14:creationId xmlns:p14="http://schemas.microsoft.com/office/powerpoint/2010/main" val="3997388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Your local council will also have resources and information on food waste and recycling facilities in your area. Their recycling education officer could even provide a talk to your school on the topic. The school could research what their local council are doing about Food Waste for schools and homes.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link for WRAP will give you great information</a:t>
            </a:r>
            <a:r>
              <a:rPr lang="en-GB" sz="1200" kern="1200" baseline="0" dirty="0" smtClean="0">
                <a:solidFill>
                  <a:schemeClr val="tx1"/>
                </a:solidFill>
                <a:effectLst/>
                <a:latin typeface="+mn-lt"/>
                <a:ea typeface="+mn-ea"/>
                <a:cs typeface="+mn-cs"/>
              </a:rPr>
              <a:t> and ideas on food waste in schools. The link for Recycle Now will allow you to search for food waste recycling facilities that are close to you.</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16</a:t>
            </a:fld>
            <a:endParaRPr lang="en-GB"/>
          </a:p>
        </p:txBody>
      </p:sp>
    </p:spTree>
    <p:extLst>
      <p:ext uri="{BB962C8B-B14F-4D97-AF65-F5344CB8AC3E}">
        <p14:creationId xmlns:p14="http://schemas.microsoft.com/office/powerpoint/2010/main" val="24490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What are your favourite foods?</a:t>
            </a:r>
          </a:p>
          <a:p>
            <a:pPr eaLnBrk="1" hangingPunct="1"/>
            <a:r>
              <a:rPr lang="en-GB" i="1" dirty="0" smtClean="0"/>
              <a:t>You might want to select a child to tell you their favourites.  </a:t>
            </a:r>
            <a:r>
              <a:rPr lang="en-GB" dirty="0" smtClean="0"/>
              <a:t>Not only does food taste good, it is important for lots of reasons, e.g.</a:t>
            </a:r>
          </a:p>
          <a:p>
            <a:pPr eaLnBrk="1" hangingPunct="1">
              <a:buFontTx/>
              <a:buChar char="•"/>
            </a:pPr>
            <a:r>
              <a:rPr lang="en-GB" i="1" dirty="0" smtClean="0"/>
              <a:t>It gives us energy</a:t>
            </a:r>
          </a:p>
          <a:p>
            <a:pPr eaLnBrk="1" hangingPunct="1">
              <a:buFontTx/>
              <a:buChar char="•"/>
            </a:pPr>
            <a:r>
              <a:rPr lang="en-GB" i="1" dirty="0" smtClean="0"/>
              <a:t>It helps us grow</a:t>
            </a:r>
          </a:p>
          <a:p>
            <a:pPr eaLnBrk="1" hangingPunct="1">
              <a:buFontTx/>
              <a:buChar char="•"/>
            </a:pPr>
            <a:r>
              <a:rPr lang="en-GB" i="1" dirty="0" smtClean="0"/>
              <a:t>It helps us learn</a:t>
            </a: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2</a:t>
            </a:fld>
            <a:endParaRPr lang="en-GB"/>
          </a:p>
        </p:txBody>
      </p:sp>
    </p:spTree>
    <p:extLst>
      <p:ext uri="{BB962C8B-B14F-4D97-AF65-F5344CB8AC3E}">
        <p14:creationId xmlns:p14="http://schemas.microsoft.com/office/powerpoint/2010/main" val="367090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GB" dirty="0" smtClean="0"/>
              <a:t>Points you might like to draw out include:</a:t>
            </a:r>
          </a:p>
          <a:p>
            <a:pPr eaLnBrk="1" hangingPunct="1">
              <a:buFontTx/>
              <a:buChar char="•"/>
            </a:pPr>
            <a:r>
              <a:rPr lang="en-GB" dirty="0" smtClean="0"/>
              <a:t>Farmer grows it</a:t>
            </a:r>
          </a:p>
          <a:p>
            <a:pPr eaLnBrk="1" hangingPunct="1">
              <a:buFontTx/>
              <a:buChar char="•"/>
            </a:pPr>
            <a:r>
              <a:rPr lang="en-GB" dirty="0" smtClean="0"/>
              <a:t>Driver transports it, storage at supermarket or shops</a:t>
            </a:r>
          </a:p>
          <a:p>
            <a:pPr eaLnBrk="1" hangingPunct="1">
              <a:buFontTx/>
              <a:buChar char="•"/>
            </a:pPr>
            <a:r>
              <a:rPr lang="en-GB" dirty="0" smtClean="0"/>
              <a:t>Energy</a:t>
            </a:r>
            <a:r>
              <a:rPr lang="en-GB" baseline="0" dirty="0" smtClean="0"/>
              <a:t> taken to</a:t>
            </a:r>
            <a:r>
              <a:rPr lang="en-GB" dirty="0" smtClean="0"/>
              <a:t> prepare it</a:t>
            </a:r>
          </a:p>
          <a:p>
            <a:pPr eaLnBrk="1" hangingPunct="1">
              <a:buFontTx/>
              <a:buNone/>
            </a:pPr>
            <a:endParaRPr lang="en-GB" dirty="0" smtClean="0"/>
          </a:p>
          <a:p>
            <a:pPr eaLnBrk="1" hangingPunct="1">
              <a:buFontTx/>
              <a:buChar char="•"/>
            </a:pPr>
            <a:r>
              <a:rPr lang="en-GB" sz="1200" dirty="0" smtClean="0"/>
              <a:t>Blueberries travel 3500 miles to the UK. That’s Belfast to London 25 times!</a:t>
            </a:r>
          </a:p>
          <a:p>
            <a:pPr eaLnBrk="1" hangingPunct="1">
              <a:buFontTx/>
              <a:buChar char="•"/>
            </a:pPr>
            <a:r>
              <a:rPr lang="en-GB" sz="1200" dirty="0" smtClean="0"/>
              <a:t>Bananas travel almost 5000 miles to the UK!</a:t>
            </a:r>
            <a:r>
              <a:rPr lang="en-GB" sz="1200" baseline="0" dirty="0" smtClean="0"/>
              <a:t> </a:t>
            </a:r>
            <a:r>
              <a:rPr lang="en-GB" sz="1200" dirty="0" smtClean="0"/>
              <a:t>That’s from Belfast to Dublin and back 25 times!</a:t>
            </a:r>
          </a:p>
          <a:p>
            <a:pPr eaLnBrk="1" hangingPunct="1">
              <a:buFontTx/>
              <a:buChar char="•"/>
            </a:pPr>
            <a:r>
              <a:rPr lang="en-GB" sz="1200" dirty="0" smtClean="0"/>
              <a:t>Rice has to travel a massive 7000 miles to reach us!</a:t>
            </a:r>
            <a:r>
              <a:rPr lang="en-GB" sz="1200" baseline="0" dirty="0" smtClean="0"/>
              <a:t> </a:t>
            </a:r>
            <a:r>
              <a:rPr lang="en-GB" sz="1200" dirty="0" smtClean="0"/>
              <a:t>That’s the same as going from Belfast to Paris 14 times!</a:t>
            </a:r>
          </a:p>
          <a:p>
            <a:pPr eaLnBrk="1" hangingPunct="1">
              <a:buFontTx/>
              <a:buNone/>
            </a:pPr>
            <a:endParaRPr lang="en-GB" dirty="0" smtClean="0"/>
          </a:p>
          <a:p>
            <a:pPr eaLnBrk="1" hangingPunct="1"/>
            <a:r>
              <a:rPr lang="en-GB" dirty="0" smtClean="0"/>
              <a:t>So a lot of energy goes into our food before it gets on our plates.</a:t>
            </a:r>
          </a:p>
          <a:p>
            <a:pPr eaLnBrk="1" hangingPunct="1"/>
            <a:r>
              <a:rPr lang="en-GB" dirty="0" smtClean="0"/>
              <a:t>The water and nutrients that go into growing the food and the energy that goes into transporting and cooking food are all very valuable; so if we just waste the food when it reaches us, all this effort is wasted too.</a:t>
            </a: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3</a:t>
            </a:fld>
            <a:endParaRPr lang="en-GB"/>
          </a:p>
        </p:txBody>
      </p:sp>
    </p:spTree>
    <p:extLst>
      <p:ext uri="{BB962C8B-B14F-4D97-AF65-F5344CB8AC3E}">
        <p14:creationId xmlns:p14="http://schemas.microsoft.com/office/powerpoint/2010/main" val="182575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food, including these ‘ugly’ veg. have used</a:t>
            </a:r>
            <a:r>
              <a:rPr lang="en-GB" baseline="0" dirty="0" smtClean="0"/>
              <a:t> energy to grow them. Unfortunately, they are thought to be of no use and are dumped by farmers/producers as we do not want them </a:t>
            </a:r>
            <a:r>
              <a:rPr lang="en-GB" dirty="0" smtClean="0"/>
              <a:t>The following links provide info. on ugly food waste:</a:t>
            </a:r>
          </a:p>
          <a:p>
            <a:endParaRPr lang="en-GB" dirty="0" smtClean="0"/>
          </a:p>
          <a:p>
            <a:r>
              <a:rPr lang="en-GB" dirty="0" smtClean="0"/>
              <a:t>https://www.nationalgeographic.com/magazine/2016/03/global-food-waste-statistics/</a:t>
            </a:r>
          </a:p>
          <a:p>
            <a:endParaRPr lang="en-GB" dirty="0" smtClean="0"/>
          </a:p>
          <a:p>
            <a:r>
              <a:rPr lang="en-GB" dirty="0" smtClean="0"/>
              <a:t>http://www.endfoodwaste.org/ugly-fruit---veg.html</a:t>
            </a:r>
          </a:p>
          <a:p>
            <a:endParaRPr lang="en-GB" dirty="0" smtClean="0"/>
          </a:p>
          <a:p>
            <a:r>
              <a:rPr lang="en-GB" dirty="0" smtClean="0"/>
              <a:t>https://foodtank.com/news/2017/08/ugly-fruit-and-veg-campaign/</a:t>
            </a:r>
          </a:p>
          <a:p>
            <a:endParaRPr lang="en-GB" dirty="0" smtClean="0"/>
          </a:p>
          <a:p>
            <a:r>
              <a:rPr lang="en-GB" dirty="0" smtClean="0"/>
              <a:t>http://www.telegraph.co.uk/foodanddrink/10393981/Tesco-food-waste-Why-half-of-your-shopping-basket-may-end-up-in-the-bin.html</a:t>
            </a:r>
          </a:p>
          <a:p>
            <a:endParaRPr lang="en-GB" dirty="0" smtClean="0"/>
          </a:p>
          <a:p>
            <a:r>
              <a:rPr lang="en-GB" dirty="0" smtClean="0"/>
              <a:t>https://www.alternet.org/food/its-time-eat-ugly-food-you-wont-believe-how-much-were-wasting</a:t>
            </a:r>
          </a:p>
          <a:p>
            <a:endParaRPr lang="en-GB" dirty="0" smtClean="0"/>
          </a:p>
          <a:p>
            <a:r>
              <a:rPr lang="en-GB" dirty="0" smtClean="0"/>
              <a:t>http://time.com/3761942/why-people-are-falling-in-love-with-ugly-food/</a:t>
            </a:r>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4</a:t>
            </a:fld>
            <a:endParaRPr lang="en-GB"/>
          </a:p>
        </p:txBody>
      </p:sp>
    </p:spTree>
    <p:extLst>
      <p:ext uri="{BB962C8B-B14F-4D97-AF65-F5344CB8AC3E}">
        <p14:creationId xmlns:p14="http://schemas.microsoft.com/office/powerpoint/2010/main" val="149243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Ask pupils to suggest any other reasons why it is a problem that so much food is getting thrown away.  Answers might include:</a:t>
            </a:r>
          </a:p>
          <a:p>
            <a:pPr eaLnBrk="1" hangingPunct="1">
              <a:buFontTx/>
              <a:buChar char="•"/>
            </a:pPr>
            <a:r>
              <a:rPr lang="en-GB" dirty="0" smtClean="0"/>
              <a:t>The ethical problem of wasting food when people in the world are hungry</a:t>
            </a:r>
          </a:p>
          <a:p>
            <a:pPr eaLnBrk="1" hangingPunct="1">
              <a:buFontTx/>
              <a:buChar char="•"/>
            </a:pPr>
            <a:r>
              <a:rPr lang="en-GB" dirty="0" smtClean="0"/>
              <a:t>The importance of food to health and to learning at school</a:t>
            </a:r>
          </a:p>
          <a:p>
            <a:pPr eaLnBrk="1" hangingPunct="1">
              <a:buFontTx/>
              <a:buChar char="•"/>
            </a:pPr>
            <a:r>
              <a:rPr lang="en-GB" dirty="0" smtClean="0"/>
              <a:t>Bad for the environment</a:t>
            </a:r>
          </a:p>
          <a:p>
            <a:pPr eaLnBrk="1" hangingPunct="1">
              <a:buFontTx/>
              <a:buChar char="•"/>
            </a:pPr>
            <a:endParaRPr lang="en-GB"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We waste more food than packaging, and food waste has a significantly greater impact on the environment.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Estimates suggest that food waste has at least 10x the environmental impact of packaging waste and that’s excluding the impact of methane from food in landfill. 	</a:t>
            </a:r>
          </a:p>
          <a:p>
            <a:pPr eaLnBrk="1" hangingPunct="1">
              <a:buFontTx/>
              <a:buChar char="•"/>
            </a:pPr>
            <a:endParaRPr lang="en-GB" dirty="0" smtClean="0"/>
          </a:p>
          <a:p>
            <a:pPr eaLnBrk="1" hangingPunct="1">
              <a:buFontTx/>
              <a:buChar char="•"/>
            </a:pPr>
            <a:r>
              <a:rPr lang="en-GB" dirty="0" smtClean="0"/>
              <a:t>Give them these facts and figures:</a:t>
            </a:r>
          </a:p>
          <a:p>
            <a:pPr marL="0" marR="0" indent="0" algn="l" defTabSz="914400" rtl="0" eaLnBrk="1" fontAlgn="auto" latinLnBrk="0" hangingPunct="1">
              <a:lnSpc>
                <a:spcPct val="100000"/>
              </a:lnSpc>
              <a:spcBef>
                <a:spcPts val="0"/>
              </a:spcBef>
              <a:spcAft>
                <a:spcPts val="0"/>
              </a:spcAft>
              <a:buClrTx/>
              <a:buSzTx/>
              <a:buFontTx/>
              <a:buChar char="•"/>
              <a:tabLst/>
              <a:defRPr/>
            </a:pPr>
            <a:r>
              <a:rPr lang="en-GB" dirty="0" smtClean="0">
                <a:solidFill>
                  <a:schemeClr val="accent4">
                    <a:lumMod val="75000"/>
                  </a:schemeClr>
                </a:solidFill>
                <a:latin typeface="+mn-lt"/>
              </a:rPr>
              <a:t>Every day we throw away </a:t>
            </a:r>
            <a:r>
              <a:rPr lang="en-GB" dirty="0" smtClean="0">
                <a:solidFill>
                  <a:schemeClr val="accent6">
                    <a:lumMod val="75000"/>
                  </a:schemeClr>
                </a:solidFill>
                <a:latin typeface="+mn-lt"/>
              </a:rPr>
              <a:t>24 million </a:t>
            </a:r>
            <a:r>
              <a:rPr lang="en-GB" dirty="0" smtClean="0">
                <a:solidFill>
                  <a:schemeClr val="accent4">
                    <a:lumMod val="75000"/>
                  </a:schemeClr>
                </a:solidFill>
                <a:latin typeface="+mn-lt"/>
              </a:rPr>
              <a:t>slices of bread in the UK.</a:t>
            </a:r>
            <a:r>
              <a:rPr lang="en-GB" baseline="0" dirty="0" smtClean="0">
                <a:solidFill>
                  <a:schemeClr val="accent4">
                    <a:lumMod val="75000"/>
                  </a:schemeClr>
                </a:solidFill>
                <a:latin typeface="+mn-lt"/>
              </a:rPr>
              <a:t> </a:t>
            </a:r>
            <a:r>
              <a:rPr lang="en-GB" sz="1200" dirty="0" smtClean="0">
                <a:solidFill>
                  <a:schemeClr val="accent4">
                    <a:lumMod val="75000"/>
                  </a:schemeClr>
                </a:solidFill>
              </a:rPr>
              <a:t>Stacked up that’s as high as 27 Mount Everest’s!</a:t>
            </a:r>
            <a:endParaRPr lang="en-GB" dirty="0" smtClean="0"/>
          </a:p>
          <a:p>
            <a:pPr lvl="0"/>
            <a:r>
              <a:rPr lang="en-GB" sz="1200" i="1" kern="1200" dirty="0" smtClean="0">
                <a:solidFill>
                  <a:schemeClr val="tx1"/>
                </a:solidFill>
                <a:effectLst/>
                <a:latin typeface="+mn-lt"/>
                <a:ea typeface="+mn-ea"/>
                <a:cs typeface="+mn-cs"/>
              </a:rPr>
              <a:t>Around 7 million tonnes of food is thrown away by households in the UK every year, and most of it could have been eaten.</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Little by little all this waste adds up, over a year the average family throws away around £700 of food shopping – equivalent to an annual electricity</a:t>
            </a:r>
            <a:r>
              <a:rPr lang="en-GB" sz="1200" i="1" kern="1200" baseline="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or telephone bill.</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Some of the waste is made up of things like peelings, cores and bones, but the majority is, or once was, perfectly good food.</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Most of it ends up in landfill sites where it rots and releases methane, a damaging greenhouse gas. Throwing away food is also a huge waste of the energy, water and packaging used in its production, transportation and storage. If we all stopped wasting the food which could have been eaten, it would have the same CO2 impact as taking 1 in 4 cars off UK roads.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eaLnBrk="1" hangingPunct="1">
              <a:buFontTx/>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5</a:t>
            </a:fld>
            <a:endParaRPr lang="en-GB"/>
          </a:p>
        </p:txBody>
      </p:sp>
    </p:spTree>
    <p:extLst>
      <p:ext uri="{BB962C8B-B14F-4D97-AF65-F5344CB8AC3E}">
        <p14:creationId xmlns:p14="http://schemas.microsoft.com/office/powerpoint/2010/main" val="267362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smtClean="0"/>
              <a:t>When we throw food away with other rubbish it is taken to a landfill site,</a:t>
            </a:r>
            <a:r>
              <a:rPr lang="en-GB" baseline="0" dirty="0" smtClean="0"/>
              <a:t> usually by our councils.</a:t>
            </a:r>
            <a:r>
              <a:rPr lang="en-GB" dirty="0" smtClean="0"/>
              <a:t>  Our landfill sites are getting filled up, so we’re running out of space to bury the things we throw away. And there’s another problem: when food rots in a landfill site it makes a gas called methane. The methane rises out of the landfill site and up into the atmosphere.</a:t>
            </a:r>
          </a:p>
          <a:p>
            <a:pPr eaLnBrk="1" hangingPunct="1"/>
            <a:endParaRPr lang="en-GB" dirty="0" smtClean="0"/>
          </a:p>
          <a:p>
            <a:pPr eaLnBrk="1" hangingPunct="1"/>
            <a:r>
              <a:rPr lang="en-GB" i="1" dirty="0" smtClean="0"/>
              <a:t>You might want to make the connection with climate change here:</a:t>
            </a:r>
          </a:p>
          <a:p>
            <a:pPr eaLnBrk="1" hangingPunct="1"/>
            <a:r>
              <a:rPr lang="en-GB" dirty="0" smtClean="0"/>
              <a:t>We’ve got a blanket of gases around the earth, and the methane from the landfill sites is making that blanket get thicker. </a:t>
            </a:r>
          </a:p>
          <a:p>
            <a:pPr eaLnBrk="1" hangingPunct="1"/>
            <a:r>
              <a:rPr lang="en-GB" i="1" dirty="0" smtClean="0"/>
              <a:t>Ask children to suggest what happens to something or somebody if you wrap them in a thick blanket.  </a:t>
            </a:r>
          </a:p>
          <a:p>
            <a:pPr eaLnBrk="1" hangingPunct="1"/>
            <a:r>
              <a:rPr lang="en-GB" dirty="0" smtClean="0"/>
              <a:t>Yes, it gets hot!  And that’s what’s happening to our planet, it’s getting hotter, and we call it Global Warming. </a:t>
            </a:r>
          </a:p>
          <a:p>
            <a:pPr eaLnBrk="1" hangingPunct="1"/>
            <a:endParaRPr lang="en-GB" dirty="0" smtClean="0"/>
          </a:p>
          <a:p>
            <a:pPr eaLnBrk="1" hangingPunct="1"/>
            <a:r>
              <a:rPr lang="en-GB" i="1" dirty="0" smtClean="0"/>
              <a:t>Depending on time available / age of pupils, ask them to volunteer some of the problems they have heard about that are associated with climate change e.g. flooding due to sea level rises, polar bears dying due to ice melting.</a:t>
            </a:r>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6</a:t>
            </a:fld>
            <a:endParaRPr lang="en-GB"/>
          </a:p>
        </p:txBody>
      </p:sp>
    </p:spTree>
    <p:extLst>
      <p:ext uri="{BB962C8B-B14F-4D97-AF65-F5344CB8AC3E}">
        <p14:creationId xmlns:p14="http://schemas.microsoft.com/office/powerpoint/2010/main" val="721390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Brown</a:t>
            </a:r>
            <a:r>
              <a:rPr lang="en-GB" baseline="0" dirty="0" smtClean="0"/>
              <a:t> bin and food waste is turned into compost. In some other parts of the UK it’s used to create energy from the Biogases produced. </a:t>
            </a:r>
          </a:p>
          <a:p>
            <a:endParaRPr lang="en-GB" baseline="0" dirty="0" smtClean="0"/>
          </a:p>
          <a:p>
            <a:r>
              <a:rPr lang="en-GB" baseline="0" dirty="0" smtClean="0"/>
              <a:t>Possible extension work on this could be to look at Anaerobic Digestion and Biogas. </a:t>
            </a:r>
          </a:p>
          <a:p>
            <a:r>
              <a:rPr lang="en-GB" baseline="0" dirty="0" smtClean="0"/>
              <a:t>Below are some links on Anaerobic Digestion and Biogas, just copy and paste these into Google:</a:t>
            </a:r>
          </a:p>
          <a:p>
            <a:endParaRPr lang="en-GB" baseline="0" dirty="0" smtClean="0"/>
          </a:p>
          <a:p>
            <a:r>
              <a:rPr lang="en-GB" baseline="0" dirty="0" smtClean="0"/>
              <a:t>Here is a link to Biogas information: http://www.bbc.co.uk/schools/gcsebitesize/science/triple_aqa/humans_and_environment/biofuels/revision/4/</a:t>
            </a:r>
          </a:p>
          <a:p>
            <a:endParaRPr lang="en-GB" baseline="0" dirty="0" smtClean="0"/>
          </a:p>
          <a:p>
            <a:r>
              <a:rPr lang="en-GB" baseline="0" dirty="0" smtClean="0"/>
              <a:t>Here is a link to Anaerobic Digestion: http://www.biogen.co.uk/Anaerobic-Digestion/What-is-Anaerobic-Digestion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7</a:t>
            </a:fld>
            <a:endParaRPr lang="en-GB"/>
          </a:p>
        </p:txBody>
      </p:sp>
    </p:spTree>
    <p:extLst>
      <p:ext uri="{BB962C8B-B14F-4D97-AF65-F5344CB8AC3E}">
        <p14:creationId xmlns:p14="http://schemas.microsoft.com/office/powerpoint/2010/main" val="421180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not just</a:t>
            </a:r>
            <a:r>
              <a:rPr lang="en-GB" baseline="0" dirty="0" smtClean="0"/>
              <a:t> the food that is wasted when it goes in the bin but also all the energy, transport and storage costs and environmental impact at each stage of the journey that is wasted. So, make sure and put the food waste in your food waste bin.</a:t>
            </a:r>
            <a:endParaRPr lang="en-GB" dirty="0" smtClean="0"/>
          </a:p>
          <a:p>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8</a:t>
            </a:fld>
            <a:endParaRPr lang="en-GB"/>
          </a:p>
        </p:txBody>
      </p:sp>
    </p:spTree>
    <p:extLst>
      <p:ext uri="{BB962C8B-B14F-4D97-AF65-F5344CB8AC3E}">
        <p14:creationId xmlns:p14="http://schemas.microsoft.com/office/powerpoint/2010/main" val="248422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ECO-UNESCO </a:t>
            </a:r>
            <a:endParaRPr lang="en-GB" dirty="0"/>
          </a:p>
        </p:txBody>
      </p:sp>
      <p:sp>
        <p:nvSpPr>
          <p:cNvPr id="4" name="Slide Number Placeholder 3"/>
          <p:cNvSpPr>
            <a:spLocks noGrp="1"/>
          </p:cNvSpPr>
          <p:nvPr>
            <p:ph type="sldNum" sz="quarter" idx="10"/>
          </p:nvPr>
        </p:nvSpPr>
        <p:spPr/>
        <p:txBody>
          <a:bodyPr/>
          <a:lstStyle/>
          <a:p>
            <a:fld id="{C71E46A9-9FEE-4A4E-8FCF-FB1B2A7CAD73}" type="slidenum">
              <a:rPr lang="en-GB" smtClean="0"/>
              <a:t>9</a:t>
            </a:fld>
            <a:endParaRPr lang="en-GB"/>
          </a:p>
        </p:txBody>
      </p:sp>
    </p:spTree>
    <p:extLst>
      <p:ext uri="{BB962C8B-B14F-4D97-AF65-F5344CB8AC3E}">
        <p14:creationId xmlns:p14="http://schemas.microsoft.com/office/powerpoint/2010/main" val="203600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10/1/2018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10/1/2018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mailto:chris.callan@keepnorthernirelandbeautiful.org" TargetMode="External"/><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hyperlink" Target="http://www.recyclenow.com/local-recycling" TargetMode="External"/><Relationship Id="rId4" Type="http://schemas.openxmlformats.org/officeDocument/2006/relationships/hyperlink" Target="http://www.wrap.org.uk/" TargetMode="External"/><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Food Waste Challenge</a:t>
            </a:r>
            <a:endParaRPr lang="en-GB" dirty="0"/>
          </a:p>
        </p:txBody>
      </p:sp>
      <p:sp>
        <p:nvSpPr>
          <p:cNvPr id="3" name="Subtitle 2"/>
          <p:cNvSpPr>
            <a:spLocks noGrp="1"/>
          </p:cNvSpPr>
          <p:nvPr>
            <p:ph type="subTitle" idx="1"/>
          </p:nvPr>
        </p:nvSpPr>
        <p:spPr/>
        <p:txBody>
          <a:bodyPr/>
          <a:lstStyle/>
          <a:p>
            <a:r>
              <a:rPr lang="en-GB" dirty="0" smtClean="0"/>
              <a:t>Making the most of food at school &amp; home</a:t>
            </a:r>
            <a:endParaRPr lang="en-GB"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90" y="4941277"/>
            <a:ext cx="5396088" cy="1452628"/>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4622" y="4941277"/>
            <a:ext cx="4777989" cy="1452628"/>
          </a:xfrm>
          <a:prstGeom prst="rect">
            <a:avLst/>
          </a:prstGeom>
        </p:spPr>
      </p:pic>
    </p:spTree>
    <p:extLst>
      <p:ext uri="{BB962C8B-B14F-4D97-AF65-F5344CB8AC3E}">
        <p14:creationId xmlns:p14="http://schemas.microsoft.com/office/powerpoint/2010/main" val="357865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752" y="404664"/>
            <a:ext cx="6984776" cy="1143000"/>
          </a:xfrm>
        </p:spPr>
        <p:txBody>
          <a:bodyPr>
            <a:normAutofit/>
          </a:bodyPr>
          <a:lstStyle/>
          <a:p>
            <a:r>
              <a:rPr lang="en-GB" sz="4800" dirty="0">
                <a:solidFill>
                  <a:schemeClr val="tx1"/>
                </a:solidFill>
              </a:rPr>
              <a:t>is the best option</a:t>
            </a:r>
          </a:p>
        </p:txBody>
      </p:sp>
      <p:sp>
        <p:nvSpPr>
          <p:cNvPr id="3" name="Content Placeholder 2"/>
          <p:cNvSpPr>
            <a:spLocks noGrp="1"/>
          </p:cNvSpPr>
          <p:nvPr>
            <p:ph idx="1"/>
          </p:nvPr>
        </p:nvSpPr>
        <p:spPr>
          <a:xfrm>
            <a:off x="1847528" y="1916833"/>
            <a:ext cx="4968552" cy="3866047"/>
          </a:xfrm>
        </p:spPr>
        <p:txBody>
          <a:bodyPr>
            <a:normAutofit fontScale="85000" lnSpcReduction="20000"/>
          </a:bodyPr>
          <a:lstStyle/>
          <a:p>
            <a:r>
              <a:rPr lang="en-GB" sz="4400" dirty="0">
                <a:solidFill>
                  <a:schemeClr val="tx1"/>
                </a:solidFill>
              </a:rPr>
              <a:t>Reduce waste</a:t>
            </a:r>
          </a:p>
          <a:p>
            <a:pPr lvl="1"/>
            <a:r>
              <a:rPr lang="en-GB" sz="3400" dirty="0">
                <a:solidFill>
                  <a:schemeClr val="tx1"/>
                </a:solidFill>
              </a:rPr>
              <a:t>buy only what you need</a:t>
            </a:r>
          </a:p>
          <a:p>
            <a:pPr lvl="1"/>
            <a:r>
              <a:rPr lang="en-GB" sz="3400" dirty="0">
                <a:solidFill>
                  <a:schemeClr val="tx1"/>
                </a:solidFill>
              </a:rPr>
              <a:t>manage portion sizes</a:t>
            </a:r>
          </a:p>
          <a:p>
            <a:pPr lvl="1"/>
            <a:r>
              <a:rPr lang="en-GB" sz="3400" dirty="0">
                <a:solidFill>
                  <a:schemeClr val="tx1"/>
                </a:solidFill>
              </a:rPr>
              <a:t>check sell by dates</a:t>
            </a:r>
          </a:p>
          <a:p>
            <a:pPr lvl="1"/>
            <a:r>
              <a:rPr lang="en-GB" sz="3400" dirty="0">
                <a:solidFill>
                  <a:schemeClr val="tx1"/>
                </a:solidFill>
              </a:rPr>
              <a:t>use a shopping list</a:t>
            </a:r>
          </a:p>
          <a:p>
            <a:pPr lvl="1"/>
            <a:r>
              <a:rPr lang="en-GB" sz="3400" dirty="0">
                <a:solidFill>
                  <a:schemeClr val="tx1"/>
                </a:solidFill>
              </a:rPr>
              <a:t>store food properly</a:t>
            </a:r>
          </a:p>
          <a:p>
            <a:r>
              <a:rPr lang="en-GB" sz="4400" dirty="0">
                <a:solidFill>
                  <a:schemeClr val="tx1"/>
                </a:solidFill>
              </a:rPr>
              <a:t>Save the environment</a:t>
            </a:r>
          </a:p>
          <a:p>
            <a:r>
              <a:rPr lang="en-GB" sz="4400" dirty="0">
                <a:solidFill>
                  <a:schemeClr val="tx1"/>
                </a:solidFill>
              </a:rPr>
              <a:t>Save money</a:t>
            </a:r>
          </a:p>
        </p:txBody>
      </p:sp>
      <p:pic>
        <p:nvPicPr>
          <p:cNvPr id="4100" name="Picture 4" descr="http://www.rbwm.gov.uk/graphics/Reduc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0018" y="422885"/>
            <a:ext cx="2893734" cy="1106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2334" y="1802239"/>
            <a:ext cx="3607821" cy="3270504"/>
          </a:xfrm>
          <a:prstGeom prst="rect">
            <a:avLst/>
          </a:prstGeom>
        </p:spPr>
      </p:pic>
    </p:spTree>
    <p:extLst>
      <p:ext uri="{BB962C8B-B14F-4D97-AF65-F5344CB8AC3E}">
        <p14:creationId xmlns:p14="http://schemas.microsoft.com/office/powerpoint/2010/main" val="1136051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Food Waste Challenge</a:t>
            </a:r>
            <a:br>
              <a:rPr lang="en-GB" dirty="0" smtClean="0">
                <a:solidFill>
                  <a:schemeClr val="tx1"/>
                </a:solidFill>
              </a:rPr>
            </a:br>
            <a:r>
              <a:rPr lang="en-GB" sz="3600" dirty="0" smtClean="0">
                <a:solidFill>
                  <a:schemeClr val="tx1"/>
                </a:solidFill>
              </a:rPr>
              <a:t>Recycling Food </a:t>
            </a:r>
            <a:endParaRPr lang="en-GB" sz="3600" dirty="0">
              <a:solidFill>
                <a:schemeClr val="tx1"/>
              </a:solidFill>
            </a:endParaRPr>
          </a:p>
        </p:txBody>
      </p:sp>
      <p:sp>
        <p:nvSpPr>
          <p:cNvPr id="3" name="Content Placeholder 2"/>
          <p:cNvSpPr>
            <a:spLocks noGrp="1"/>
          </p:cNvSpPr>
          <p:nvPr>
            <p:ph idx="1"/>
          </p:nvPr>
        </p:nvSpPr>
        <p:spPr/>
        <p:txBody>
          <a:bodyPr/>
          <a:lstStyle/>
          <a:p>
            <a:endParaRPr lang="en-GB" dirty="0" smtClean="0"/>
          </a:p>
          <a:p>
            <a:pPr marL="45720" indent="0">
              <a:buNone/>
            </a:pPr>
            <a:r>
              <a:rPr lang="en-GB" dirty="0" smtClean="0">
                <a:solidFill>
                  <a:schemeClr val="tx1"/>
                </a:solidFill>
              </a:rPr>
              <a:t>Why </a:t>
            </a:r>
            <a:r>
              <a:rPr lang="en-GB" dirty="0">
                <a:solidFill>
                  <a:schemeClr val="tx1"/>
                </a:solidFill>
              </a:rPr>
              <a:t>recycle Food Waste</a:t>
            </a:r>
            <a:r>
              <a:rPr lang="en-GB" dirty="0" smtClean="0">
                <a:solidFill>
                  <a:schemeClr val="tx1"/>
                </a:solidFill>
              </a:rPr>
              <a:t>?      </a:t>
            </a:r>
          </a:p>
          <a:p>
            <a:pPr marL="45720" indent="0">
              <a:buNone/>
            </a:pPr>
            <a:r>
              <a:rPr lang="en-GB" dirty="0" smtClean="0">
                <a:solidFill>
                  <a:schemeClr val="tx1"/>
                </a:solidFill>
              </a:rPr>
              <a:t> </a:t>
            </a:r>
            <a:endParaRPr lang="en-GB" dirty="0">
              <a:solidFill>
                <a:schemeClr val="tx1"/>
              </a:solidFill>
            </a:endParaRPr>
          </a:p>
          <a:p>
            <a:pPr lvl="0"/>
            <a:r>
              <a:rPr lang="en-GB" dirty="0">
                <a:solidFill>
                  <a:schemeClr val="tx1"/>
                </a:solidFill>
              </a:rPr>
              <a:t>Recycling food waste </a:t>
            </a:r>
            <a:r>
              <a:rPr lang="en-GB" dirty="0" smtClean="0">
                <a:solidFill>
                  <a:schemeClr val="tx1"/>
                </a:solidFill>
              </a:rPr>
              <a:t>saves energy</a:t>
            </a:r>
            <a:r>
              <a:rPr lang="en-GB" dirty="0">
                <a:solidFill>
                  <a:schemeClr val="tx1"/>
                </a:solidFill>
              </a:rPr>
              <a:t>. </a:t>
            </a:r>
            <a:r>
              <a:rPr lang="en-GB" dirty="0" smtClean="0">
                <a:solidFill>
                  <a:schemeClr val="tx1"/>
                </a:solidFill>
              </a:rPr>
              <a:t>e.g</a:t>
            </a:r>
            <a:r>
              <a:rPr lang="en-GB" dirty="0">
                <a:solidFill>
                  <a:schemeClr val="tx1"/>
                </a:solidFill>
              </a:rPr>
              <a:t>. recycling just 35 used tea bags can </a:t>
            </a:r>
            <a:r>
              <a:rPr lang="en-GB" dirty="0" smtClean="0">
                <a:solidFill>
                  <a:schemeClr val="tx1"/>
                </a:solidFill>
              </a:rPr>
              <a:t>save enough </a:t>
            </a:r>
            <a:r>
              <a:rPr lang="en-GB" dirty="0">
                <a:solidFill>
                  <a:schemeClr val="tx1"/>
                </a:solidFill>
              </a:rPr>
              <a:t>energy to power a TV for an hour.</a:t>
            </a:r>
          </a:p>
          <a:p>
            <a:pPr lvl="0"/>
            <a:r>
              <a:rPr lang="en-GB" dirty="0">
                <a:solidFill>
                  <a:schemeClr val="tx1"/>
                </a:solidFill>
              </a:rPr>
              <a:t>Recycling food waste saves resources: it makes </a:t>
            </a:r>
            <a:r>
              <a:rPr lang="en-GB" dirty="0" smtClean="0">
                <a:solidFill>
                  <a:schemeClr val="tx1"/>
                </a:solidFill>
              </a:rPr>
              <a:t>compost, </a:t>
            </a:r>
            <a:r>
              <a:rPr lang="en-GB" dirty="0">
                <a:solidFill>
                  <a:schemeClr val="tx1"/>
                </a:solidFill>
              </a:rPr>
              <a:t>so there is less need to take materials from the earth.</a:t>
            </a:r>
          </a:p>
          <a:p>
            <a:pPr lvl="0"/>
            <a:r>
              <a:rPr lang="en-GB" dirty="0">
                <a:solidFill>
                  <a:schemeClr val="tx1"/>
                </a:solidFill>
              </a:rPr>
              <a:t>Recycling food waste means less pollution: </a:t>
            </a:r>
            <a:r>
              <a:rPr lang="en-GB" dirty="0" smtClean="0">
                <a:solidFill>
                  <a:schemeClr val="tx1"/>
                </a:solidFill>
              </a:rPr>
              <a:t>if </a:t>
            </a:r>
            <a:r>
              <a:rPr lang="en-GB" dirty="0">
                <a:solidFill>
                  <a:schemeClr val="tx1"/>
                </a:solidFill>
              </a:rPr>
              <a:t>food is put in the rubbish bin and not recycled, it releases a harmful greenhouse gas called M</a:t>
            </a:r>
            <a:r>
              <a:rPr lang="en-GB" dirty="0" smtClean="0">
                <a:solidFill>
                  <a:schemeClr val="tx1"/>
                </a:solidFill>
              </a:rPr>
              <a:t>ethane</a:t>
            </a:r>
            <a:r>
              <a:rPr lang="en-GB" dirty="0">
                <a:solidFill>
                  <a:schemeClr val="tx1"/>
                </a:solidFill>
              </a:rPr>
              <a:t>.</a:t>
            </a:r>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9014" y="508885"/>
            <a:ext cx="2934207" cy="2914149"/>
          </a:xfrm>
          <a:prstGeom prst="rect">
            <a:avLst/>
          </a:prstGeom>
        </p:spPr>
      </p:pic>
    </p:spTree>
    <p:extLst>
      <p:ext uri="{BB962C8B-B14F-4D97-AF65-F5344CB8AC3E}">
        <p14:creationId xmlns:p14="http://schemas.microsoft.com/office/powerpoint/2010/main" val="386349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What can you do to help in school? </a:t>
            </a:r>
            <a:endParaRPr lang="en-GB" dirty="0">
              <a:solidFill>
                <a:schemeClr val="tx1"/>
              </a:solidFill>
            </a:endParaRPr>
          </a:p>
        </p:txBody>
      </p:sp>
      <p:sp>
        <p:nvSpPr>
          <p:cNvPr id="3" name="Content Placeholder 2"/>
          <p:cNvSpPr>
            <a:spLocks noGrp="1"/>
          </p:cNvSpPr>
          <p:nvPr>
            <p:ph idx="1"/>
          </p:nvPr>
        </p:nvSpPr>
        <p:spPr>
          <a:xfrm>
            <a:off x="1143000" y="1917131"/>
            <a:ext cx="9872871" cy="4472379"/>
          </a:xfrm>
        </p:spPr>
        <p:txBody>
          <a:bodyPr>
            <a:normAutofit/>
          </a:bodyPr>
          <a:lstStyle/>
          <a:p>
            <a:pPr marL="45720" indent="0">
              <a:buNone/>
            </a:pPr>
            <a:r>
              <a:rPr lang="en-GB" sz="2400" dirty="0" smtClean="0">
                <a:solidFill>
                  <a:schemeClr val="tx1"/>
                </a:solidFill>
              </a:rPr>
              <a:t>Take part in the Eco-Schools Food Waste Challenge: </a:t>
            </a:r>
          </a:p>
          <a:p>
            <a:pPr marL="45720" indent="0">
              <a:buNone/>
            </a:pPr>
            <a:endParaRPr lang="en-GB" sz="2400" dirty="0" smtClean="0">
              <a:solidFill>
                <a:schemeClr val="tx1"/>
              </a:solidFill>
            </a:endParaRPr>
          </a:p>
          <a:p>
            <a:pPr lvl="1"/>
            <a:r>
              <a:rPr lang="en-GB" sz="2200" dirty="0" smtClean="0">
                <a:solidFill>
                  <a:schemeClr val="tx1"/>
                </a:solidFill>
              </a:rPr>
              <a:t>Complete a school waste audit – does your school recycle food? (see toolkit for info).</a:t>
            </a:r>
          </a:p>
          <a:p>
            <a:pPr lvl="1"/>
            <a:r>
              <a:rPr lang="en-GB" sz="2400" dirty="0" smtClean="0">
                <a:solidFill>
                  <a:schemeClr val="tx1"/>
                </a:solidFill>
                <a:latin typeface="Calibri" panose="020F0502020204030204" pitchFamily="34" charset="0"/>
                <a:cs typeface="Calibri" panose="020F0502020204030204" pitchFamily="34" charset="0"/>
              </a:rPr>
              <a:t>Enter </a:t>
            </a:r>
            <a:r>
              <a:rPr lang="en-GB" sz="2400" dirty="0">
                <a:solidFill>
                  <a:schemeClr val="tx1"/>
                </a:solidFill>
                <a:latin typeface="Calibri" panose="020F0502020204030204" pitchFamily="34" charset="0"/>
                <a:cs typeface="Calibri" panose="020F0502020204030204" pitchFamily="34" charset="0"/>
              </a:rPr>
              <a:t>the data into the Data Zone on the Eco-Schools website</a:t>
            </a:r>
            <a:endParaRPr lang="en-GB" sz="2200" dirty="0" smtClean="0">
              <a:solidFill>
                <a:schemeClr val="tx1"/>
              </a:solidFill>
            </a:endParaRPr>
          </a:p>
          <a:p>
            <a:pPr lvl="1"/>
            <a:r>
              <a:rPr lang="en-GB" sz="2200" dirty="0" smtClean="0">
                <a:solidFill>
                  <a:schemeClr val="tx1"/>
                </a:solidFill>
              </a:rPr>
              <a:t>Have an assembly/let everyone know about food waste</a:t>
            </a:r>
          </a:p>
          <a:p>
            <a:pPr lvl="1"/>
            <a:r>
              <a:rPr lang="en-GB" sz="2200" dirty="0" smtClean="0">
                <a:solidFill>
                  <a:schemeClr val="tx1"/>
                </a:solidFill>
              </a:rPr>
              <a:t>Create a compost heap (see toolkit for info)</a:t>
            </a:r>
          </a:p>
          <a:p>
            <a:pPr marL="45720" indent="0">
              <a:buNone/>
            </a:pPr>
            <a:endParaRPr lang="en-GB" sz="2400" dirty="0">
              <a:solidFill>
                <a:schemeClr val="tx1"/>
              </a:solidFill>
            </a:endParaRPr>
          </a:p>
          <a:p>
            <a:endParaRPr lang="en-GB" sz="2400" dirty="0">
              <a:solidFill>
                <a:schemeClr val="tx1"/>
              </a:solidFill>
            </a:endParaRPr>
          </a:p>
          <a:p>
            <a:pPr marL="548640" lvl="2" indent="0">
              <a:buNone/>
            </a:pPr>
            <a:endParaRPr lang="en-GB" sz="2200" b="1" dirty="0">
              <a:solidFill>
                <a:srgbClr val="92D050"/>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9890" y="440714"/>
            <a:ext cx="1713806" cy="1556972"/>
          </a:xfrm>
          <a:prstGeom prst="rect">
            <a:avLst/>
          </a:prstGeom>
        </p:spPr>
      </p:pic>
    </p:spTree>
    <p:extLst>
      <p:ext uri="{BB962C8B-B14F-4D97-AF65-F5344CB8AC3E}">
        <p14:creationId xmlns:p14="http://schemas.microsoft.com/office/powerpoint/2010/main" val="357831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6246"/>
            <a:ext cx="9875520" cy="1356360"/>
          </a:xfrm>
        </p:spPr>
        <p:txBody>
          <a:bodyPr>
            <a:normAutofit/>
          </a:bodyPr>
          <a:lstStyle/>
          <a:p>
            <a:pPr algn="ctr"/>
            <a:r>
              <a:rPr lang="en-GB" sz="3600" dirty="0" smtClean="0">
                <a:solidFill>
                  <a:schemeClr val="tx1"/>
                </a:solidFill>
              </a:rPr>
              <a:t>Why Compost At School?</a:t>
            </a:r>
            <a:endParaRPr lang="en-GB" sz="3600" dirty="0">
              <a:solidFill>
                <a:schemeClr val="tx1"/>
              </a:solidFill>
            </a:endParaRPr>
          </a:p>
        </p:txBody>
      </p:sp>
      <p:sp>
        <p:nvSpPr>
          <p:cNvPr id="3" name="Content Placeholder 2"/>
          <p:cNvSpPr>
            <a:spLocks noGrp="1"/>
          </p:cNvSpPr>
          <p:nvPr>
            <p:ph idx="1"/>
          </p:nvPr>
        </p:nvSpPr>
        <p:spPr>
          <a:xfrm>
            <a:off x="1143000" y="1901907"/>
            <a:ext cx="6346371" cy="4038600"/>
          </a:xfrm>
        </p:spPr>
        <p:txBody>
          <a:bodyPr/>
          <a:lstStyle/>
          <a:p>
            <a:pPr>
              <a:buFont typeface="Wingdings" panose="05000000000000000000" pitchFamily="2" charset="2"/>
              <a:buChar char="v"/>
            </a:pPr>
            <a:endParaRPr lang="en-GB" dirty="0" smtClean="0">
              <a:solidFill>
                <a:schemeClr val="tx1"/>
              </a:solidFill>
            </a:endParaRPr>
          </a:p>
          <a:p>
            <a:pPr>
              <a:buFont typeface="Wingdings" panose="05000000000000000000" pitchFamily="2" charset="2"/>
              <a:buChar char="v"/>
            </a:pPr>
            <a:r>
              <a:rPr lang="en-GB" dirty="0" smtClean="0">
                <a:solidFill>
                  <a:schemeClr val="tx1"/>
                </a:solidFill>
              </a:rPr>
              <a:t>It’s great for the environment</a:t>
            </a:r>
          </a:p>
          <a:p>
            <a:pPr>
              <a:buFont typeface="Wingdings" panose="05000000000000000000" pitchFamily="2" charset="2"/>
              <a:buChar char="v"/>
            </a:pPr>
            <a:r>
              <a:rPr lang="en-GB" dirty="0" smtClean="0">
                <a:solidFill>
                  <a:schemeClr val="tx1"/>
                </a:solidFill>
              </a:rPr>
              <a:t>It saves the school money</a:t>
            </a:r>
          </a:p>
          <a:p>
            <a:pPr>
              <a:buFont typeface="Wingdings" panose="05000000000000000000" pitchFamily="2" charset="2"/>
              <a:buChar char="v"/>
            </a:pPr>
            <a:r>
              <a:rPr lang="en-GB" dirty="0" smtClean="0">
                <a:solidFill>
                  <a:schemeClr val="tx1"/>
                </a:solidFill>
              </a:rPr>
              <a:t>It creates a valuable resource</a:t>
            </a:r>
          </a:p>
          <a:p>
            <a:pPr>
              <a:buFont typeface="Wingdings" panose="05000000000000000000" pitchFamily="2" charset="2"/>
              <a:buChar char="v"/>
            </a:pPr>
            <a:r>
              <a:rPr lang="en-GB" dirty="0" smtClean="0">
                <a:solidFill>
                  <a:schemeClr val="tx1"/>
                </a:solidFill>
              </a:rPr>
              <a:t>It’s </a:t>
            </a:r>
            <a:r>
              <a:rPr lang="en-GB" dirty="0">
                <a:solidFill>
                  <a:schemeClr val="tx1"/>
                </a:solidFill>
              </a:rPr>
              <a:t>a</a:t>
            </a:r>
            <a:r>
              <a:rPr lang="en-GB" dirty="0" smtClean="0">
                <a:solidFill>
                  <a:schemeClr val="tx1"/>
                </a:solidFill>
              </a:rPr>
              <a:t> </a:t>
            </a:r>
            <a:r>
              <a:rPr lang="en-GB" dirty="0">
                <a:solidFill>
                  <a:schemeClr val="tx1"/>
                </a:solidFill>
              </a:rPr>
              <a:t>g</a:t>
            </a:r>
            <a:r>
              <a:rPr lang="en-GB" dirty="0" smtClean="0">
                <a:solidFill>
                  <a:schemeClr val="tx1"/>
                </a:solidFill>
              </a:rPr>
              <a:t>reat teaching resource</a:t>
            </a:r>
          </a:p>
          <a:p>
            <a:pPr lvl="4">
              <a:buFont typeface="Wingdings" panose="05000000000000000000" pitchFamily="2" charset="2"/>
              <a:buChar char="v"/>
            </a:pPr>
            <a:endParaRPr lang="en-GB" dirty="0">
              <a:solidFill>
                <a:schemeClr val="tx1"/>
              </a:solidFill>
            </a:endParaRPr>
          </a:p>
          <a:p>
            <a:pPr lvl="4">
              <a:buFont typeface="Wingdings" panose="05000000000000000000" pitchFamily="2" charset="2"/>
              <a:buChar char="v"/>
            </a:pPr>
            <a:r>
              <a:rPr lang="en-GB" dirty="0" smtClean="0">
                <a:solidFill>
                  <a:schemeClr val="tx1"/>
                </a:solidFill>
              </a:rPr>
              <a:t>If composting is not practical at your school you should </a:t>
            </a:r>
          </a:p>
          <a:p>
            <a:pPr marL="1097280" lvl="4" indent="0">
              <a:buNone/>
            </a:pPr>
            <a:r>
              <a:rPr lang="en-GB" dirty="0" smtClean="0">
                <a:solidFill>
                  <a:schemeClr val="tx1"/>
                </a:solidFill>
              </a:rPr>
              <a:t>find out about getting a food waste bin collected by your</a:t>
            </a:r>
          </a:p>
          <a:p>
            <a:pPr marL="1097280" lvl="4" indent="0">
              <a:buNone/>
            </a:pPr>
            <a:r>
              <a:rPr lang="en-GB" dirty="0">
                <a:solidFill>
                  <a:schemeClr val="tx1"/>
                </a:solidFill>
              </a:rPr>
              <a:t>c</a:t>
            </a:r>
            <a:r>
              <a:rPr lang="en-GB" dirty="0" smtClean="0">
                <a:solidFill>
                  <a:schemeClr val="tx1"/>
                </a:solidFill>
              </a:rPr>
              <a:t>ouncil or waste collection company. </a:t>
            </a:r>
          </a:p>
          <a:p>
            <a:pPr>
              <a:buFont typeface="Wingdings" panose="05000000000000000000" pitchFamily="2" charset="2"/>
              <a:buChar char="v"/>
            </a:pPr>
            <a:endParaRPr lang="en-GB" dirty="0" smtClean="0">
              <a:solidFill>
                <a:schemeClr val="tx1"/>
              </a:solidFill>
            </a:endParaRPr>
          </a:p>
          <a:p>
            <a:pPr marL="45720" indent="0">
              <a:buNone/>
            </a:pPr>
            <a:endParaRPr lang="en-GB" dirty="0" smtClean="0">
              <a:solidFill>
                <a:schemeClr val="tx1"/>
              </a:solidFill>
            </a:endParaRPr>
          </a:p>
          <a:p>
            <a:endParaRPr lang="en-GB" dirty="0">
              <a:solidFill>
                <a:schemeClr val="tx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050" y="4986447"/>
            <a:ext cx="1713806" cy="155697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50" y="605123"/>
            <a:ext cx="1783481" cy="162027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4314" y="1609981"/>
            <a:ext cx="3711557" cy="4933438"/>
          </a:xfrm>
          <a:prstGeom prst="rect">
            <a:avLst/>
          </a:prstGeom>
        </p:spPr>
      </p:pic>
    </p:spTree>
    <p:extLst>
      <p:ext uri="{BB962C8B-B14F-4D97-AF65-F5344CB8AC3E}">
        <p14:creationId xmlns:p14="http://schemas.microsoft.com/office/powerpoint/2010/main" val="958625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rPr>
              <a:t>Food Waste Challenge School Actions</a:t>
            </a:r>
            <a:endParaRPr lang="en-GB" b="1" dirty="0">
              <a:solidFill>
                <a:schemeClr val="tx1"/>
              </a:solidFill>
            </a:endParaRPr>
          </a:p>
        </p:txBody>
      </p:sp>
      <p:sp>
        <p:nvSpPr>
          <p:cNvPr id="3" name="Content Placeholder 2"/>
          <p:cNvSpPr>
            <a:spLocks noGrp="1"/>
          </p:cNvSpPr>
          <p:nvPr>
            <p:ph idx="1"/>
          </p:nvPr>
        </p:nvSpPr>
        <p:spPr/>
        <p:txBody>
          <a:bodyPr>
            <a:normAutofit/>
          </a:bodyPr>
          <a:lstStyle/>
          <a:p>
            <a:r>
              <a:rPr lang="en-GB" sz="2000" dirty="0" smtClean="0">
                <a:solidFill>
                  <a:schemeClr val="tx1"/>
                </a:solidFill>
                <a:latin typeface="Calibri" panose="020F0502020204030204" pitchFamily="34" charset="0"/>
                <a:cs typeface="Calibri" panose="020F0502020204030204" pitchFamily="34" charset="0"/>
              </a:rPr>
              <a:t>All of the actions listed in this presentation , and the other suggested school and home actions, in the work sheets, support the Waste topic and count towards your Silver/Bronze certificates and your Green Flag Award.</a:t>
            </a:r>
          </a:p>
          <a:p>
            <a:endParaRPr lang="en-GB" sz="2400" dirty="0">
              <a:solidFill>
                <a:schemeClr val="tx1"/>
              </a:solidFill>
            </a:endParaRPr>
          </a:p>
          <a:p>
            <a:endParaRPr lang="en-GB" sz="24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975" y="3293438"/>
            <a:ext cx="5282425" cy="2894002"/>
          </a:xfrm>
          <a:prstGeom prst="rect">
            <a:avLst/>
          </a:prstGeom>
        </p:spPr>
      </p:pic>
    </p:spTree>
    <p:extLst>
      <p:ext uri="{BB962C8B-B14F-4D97-AF65-F5344CB8AC3E}">
        <p14:creationId xmlns:p14="http://schemas.microsoft.com/office/powerpoint/2010/main" val="2848214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902"/>
            <a:ext cx="10191206" cy="1356360"/>
          </a:xfrm>
        </p:spPr>
        <p:txBody>
          <a:bodyPr/>
          <a:lstStyle/>
          <a:p>
            <a:pPr algn="ctr"/>
            <a:r>
              <a:rPr lang="en-GB" dirty="0" smtClean="0"/>
              <a:t>                   </a:t>
            </a:r>
            <a:r>
              <a:rPr lang="en-GB" dirty="0" smtClean="0">
                <a:solidFill>
                  <a:schemeClr val="tx1"/>
                </a:solidFill>
              </a:rPr>
              <a:t>Be </a:t>
            </a:r>
            <a:r>
              <a:rPr lang="en-GB" dirty="0">
                <a:solidFill>
                  <a:schemeClr val="tx1"/>
                </a:solidFill>
              </a:rPr>
              <a:t>a</a:t>
            </a:r>
            <a:r>
              <a:rPr lang="en-GB" dirty="0" smtClean="0">
                <a:solidFill>
                  <a:schemeClr val="tx1"/>
                </a:solidFill>
              </a:rPr>
              <a:t> Food Waste </a:t>
            </a:r>
            <a:r>
              <a:rPr lang="en-GB" dirty="0">
                <a:solidFill>
                  <a:schemeClr val="tx1"/>
                </a:solidFill>
              </a:rPr>
              <a:t>H</a:t>
            </a:r>
            <a:r>
              <a:rPr lang="en-GB" dirty="0" smtClean="0">
                <a:solidFill>
                  <a:schemeClr val="tx1"/>
                </a:solidFill>
              </a:rPr>
              <a:t>ero</a:t>
            </a:r>
            <a:endParaRPr lang="en-GB" dirty="0">
              <a:solidFill>
                <a:schemeClr val="tx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2957" y="2919314"/>
            <a:ext cx="3042361" cy="2763949"/>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0682" y="1863560"/>
            <a:ext cx="3365404" cy="4401839"/>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7042" y="2121569"/>
            <a:ext cx="3107872" cy="4143830"/>
          </a:xfrm>
          <a:prstGeom prst="rect">
            <a:avLst/>
          </a:prstGeom>
        </p:spPr>
      </p:pic>
    </p:spTree>
    <p:extLst>
      <p:ext uri="{BB962C8B-B14F-4D97-AF65-F5344CB8AC3E}">
        <p14:creationId xmlns:p14="http://schemas.microsoft.com/office/powerpoint/2010/main" val="3953278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1375811"/>
            <a:ext cx="5787189" cy="765208"/>
          </a:xfrm>
        </p:spPr>
        <p:txBody>
          <a:bodyPr/>
          <a:lstStyle/>
          <a:p>
            <a:r>
              <a:rPr lang="en-GB" sz="3600" dirty="0">
                <a:solidFill>
                  <a:schemeClr val="tx1"/>
                </a:solidFill>
              </a:rPr>
              <a:t>Food Waste Challenge</a:t>
            </a:r>
          </a:p>
        </p:txBody>
      </p:sp>
      <p:sp>
        <p:nvSpPr>
          <p:cNvPr id="4" name="Text Placeholder 3"/>
          <p:cNvSpPr>
            <a:spLocks noGrp="1"/>
          </p:cNvSpPr>
          <p:nvPr>
            <p:ph type="body" sz="half" idx="2"/>
          </p:nvPr>
        </p:nvSpPr>
        <p:spPr>
          <a:xfrm>
            <a:off x="1142999" y="2834640"/>
            <a:ext cx="5466348" cy="3017520"/>
          </a:xfrm>
        </p:spPr>
        <p:txBody>
          <a:bodyPr>
            <a:normAutofit/>
          </a:bodyPr>
          <a:lstStyle/>
          <a:p>
            <a:r>
              <a:rPr lang="en-GB" sz="2000" b="1" dirty="0" smtClean="0">
                <a:solidFill>
                  <a:schemeClr val="tx1"/>
                </a:solidFill>
                <a:latin typeface="Calibri" panose="020F0502020204030204" pitchFamily="34" charset="0"/>
                <a:cs typeface="Calibri" panose="020F0502020204030204" pitchFamily="34" charset="0"/>
              </a:rPr>
              <a:t>Useful Contact Information &amp; Websites</a:t>
            </a:r>
          </a:p>
          <a:p>
            <a:r>
              <a:rPr lang="en-GB" sz="2000" b="1" dirty="0" smtClean="0">
                <a:solidFill>
                  <a:schemeClr val="tx1"/>
                </a:solidFill>
                <a:latin typeface="Calibri" panose="020F0502020204030204" pitchFamily="34" charset="0"/>
                <a:cs typeface="Calibri" panose="020F0502020204030204" pitchFamily="34" charset="0"/>
              </a:rPr>
              <a:t>Eco-Schools </a:t>
            </a:r>
            <a:r>
              <a:rPr lang="en-GB" sz="2000" b="1" dirty="0">
                <a:solidFill>
                  <a:schemeClr val="tx1"/>
                </a:solidFill>
                <a:latin typeface="Calibri" panose="020F0502020204030204" pitchFamily="34" charset="0"/>
                <a:cs typeface="Calibri" panose="020F0502020204030204" pitchFamily="34" charset="0"/>
              </a:rPr>
              <a:t>:</a:t>
            </a:r>
            <a:r>
              <a:rPr lang="en-GB" sz="2000" dirty="0">
                <a:solidFill>
                  <a:schemeClr val="tx1"/>
                </a:solidFill>
                <a:latin typeface="Calibri" panose="020F0502020204030204" pitchFamily="34" charset="0"/>
                <a:cs typeface="Calibri" panose="020F0502020204030204" pitchFamily="34" charset="0"/>
              </a:rPr>
              <a:t>028 9073 6920 </a:t>
            </a:r>
            <a:r>
              <a:rPr lang="en-GB" sz="2000" dirty="0">
                <a:latin typeface="Calibri" panose="020F0502020204030204" pitchFamily="34" charset="0"/>
                <a:cs typeface="Calibri" panose="020F0502020204030204" pitchFamily="34" charset="0"/>
              </a:rPr>
              <a:t/>
            </a:r>
            <a:br>
              <a:rPr lang="en-GB" sz="2000" dirty="0">
                <a:latin typeface="Calibri" panose="020F0502020204030204" pitchFamily="34" charset="0"/>
                <a:cs typeface="Calibri" panose="020F0502020204030204" pitchFamily="34" charset="0"/>
              </a:rPr>
            </a:br>
            <a:r>
              <a:rPr lang="en-GB" sz="2000" b="1" dirty="0" smtClean="0">
                <a:latin typeface="Calibri" panose="020F0502020204030204" pitchFamily="34" charset="0"/>
                <a:cs typeface="Calibri" panose="020F0502020204030204" pitchFamily="34" charset="0"/>
                <a:hlinkClick r:id="rId3"/>
              </a:rPr>
              <a:t>chris.callan@keepnorthernirelandbeautiful.org</a:t>
            </a:r>
            <a:r>
              <a:rPr lang="en-GB" sz="2000" b="1" dirty="0" smtClean="0">
                <a:latin typeface="Calibri" panose="020F0502020204030204" pitchFamily="34" charset="0"/>
                <a:cs typeface="Calibri" panose="020F0502020204030204" pitchFamily="34" charset="0"/>
              </a:rPr>
              <a:t> </a:t>
            </a:r>
          </a:p>
          <a:p>
            <a:endParaRPr lang="en-GB" sz="2000" b="1" dirty="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hlinkClick r:id="rId4"/>
              </a:rPr>
              <a:t>www.wrap.org.uk</a:t>
            </a:r>
            <a:r>
              <a:rPr lang="en-GB" sz="2000" b="1" dirty="0" smtClean="0">
                <a:latin typeface="Calibri" panose="020F0502020204030204" pitchFamily="34" charset="0"/>
                <a:cs typeface="Calibri" panose="020F0502020204030204" pitchFamily="34" charset="0"/>
              </a:rPr>
              <a:t> </a:t>
            </a:r>
          </a:p>
          <a:p>
            <a:endParaRPr lang="en-GB" sz="2000" b="1" dirty="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hlinkClick r:id="rId5"/>
              </a:rPr>
              <a:t>www.recyclenow.com/local-recycling</a:t>
            </a:r>
            <a:endParaRPr lang="en-GB" sz="2000" b="1" dirty="0" smtClean="0">
              <a:latin typeface="Calibri" panose="020F0502020204030204" pitchFamily="34" charset="0"/>
              <a:cs typeface="Calibri" panose="020F0502020204030204" pitchFamily="34" charset="0"/>
            </a:endParaRPr>
          </a:p>
          <a:p>
            <a:endParaRPr lang="en-GB" dirty="0"/>
          </a:p>
          <a:p>
            <a:endParaRPr lang="en-GB" dirty="0" smtClean="0"/>
          </a:p>
          <a:p>
            <a:endParaRPr lang="en-GB" dirty="0"/>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587" y="410277"/>
            <a:ext cx="3944579" cy="1037122"/>
          </a:xfrm>
          <a:prstGeom prst="rect">
            <a:avLst/>
          </a:prstGeom>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1001" y="5169147"/>
            <a:ext cx="4487210" cy="1366025"/>
          </a:xfrm>
          <a:prstGeom prst="rect">
            <a:avLst/>
          </a:prstGeom>
        </p:spPr>
      </p:pic>
      <p:pic>
        <p:nvPicPr>
          <p:cNvPr id="13" name="Content Placeholder 12"/>
          <p:cNvPicPr>
            <a:picLocks noGrp="1" noChangeAspect="1"/>
          </p:cNvPicPr>
          <p:nvPr>
            <p:ph idx="1"/>
          </p:nvPr>
        </p:nvPicPr>
        <p:blipFill>
          <a:blip r:embed="rId8">
            <a:extLst>
              <a:ext uri="{28A0092B-C50C-407E-A947-70E740481C1C}">
                <a14:useLocalDpi xmlns:a14="http://schemas.microsoft.com/office/drawing/2010/main"/>
              </a:ext>
            </a:extLst>
          </a:blip>
          <a:stretch>
            <a:fillRect/>
          </a:stretch>
        </p:blipFill>
        <p:spPr>
          <a:xfrm>
            <a:off x="8041156" y="2508631"/>
            <a:ext cx="2846900" cy="2269473"/>
          </a:xfrm>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56829" y="391842"/>
            <a:ext cx="2062455" cy="1873716"/>
          </a:xfrm>
          <a:prstGeom prst="rect">
            <a:avLst/>
          </a:prstGeom>
        </p:spPr>
      </p:pic>
    </p:spTree>
    <p:extLst>
      <p:ext uri="{BB962C8B-B14F-4D97-AF65-F5344CB8AC3E}">
        <p14:creationId xmlns:p14="http://schemas.microsoft.com/office/powerpoint/2010/main" val="128272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t>
            </a:r>
            <a:r>
              <a:rPr lang="en-GB" dirty="0" smtClean="0">
                <a:solidFill>
                  <a:schemeClr val="tx1"/>
                </a:solidFill>
              </a:rPr>
              <a:t>Food Waste Challenge</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                                </a:t>
            </a:r>
            <a:r>
              <a:rPr lang="en-GB" dirty="0" smtClean="0">
                <a:solidFill>
                  <a:schemeClr val="tx1"/>
                </a:solidFill>
                <a:latin typeface="Arial Rounded MT Bold" panose="020F0704030504030204" pitchFamily="34" charset="0"/>
              </a:rPr>
              <a:t>We love food!</a:t>
            </a:r>
            <a:endParaRPr lang="en-GB" dirty="0">
              <a:solidFill>
                <a:schemeClr val="tx1"/>
              </a:solidFill>
              <a:latin typeface="Arial Rounded MT Bold" panose="020F070403050403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2117" y="2195566"/>
            <a:ext cx="5497286" cy="4255307"/>
          </a:xfrm>
          <a:prstGeom prst="rect">
            <a:avLst/>
          </a:prstGeom>
        </p:spPr>
      </p:pic>
    </p:spTree>
    <p:extLst>
      <p:ext uri="{BB962C8B-B14F-4D97-AF65-F5344CB8AC3E}">
        <p14:creationId xmlns:p14="http://schemas.microsoft.com/office/powerpoint/2010/main" val="148808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Where does our food come from?</a:t>
            </a:r>
            <a:endParaRPr lang="en-GB" dirty="0">
              <a:solidFill>
                <a:schemeClr val="tx1"/>
              </a:solidFill>
            </a:endParaRPr>
          </a:p>
        </p:txBody>
      </p:sp>
      <p:pic>
        <p:nvPicPr>
          <p:cNvPr id="4" name="Picture 7" descr="15077_WR086-04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85274" y="1965960"/>
            <a:ext cx="3621505" cy="24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6193" y="1566860"/>
            <a:ext cx="3784432" cy="2446224"/>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1158" y="4013084"/>
            <a:ext cx="3640656" cy="2387716"/>
          </a:xfrm>
          <a:prstGeom prst="rect">
            <a:avLst/>
          </a:prstGeom>
        </p:spPr>
      </p:pic>
    </p:spTree>
    <p:extLst>
      <p:ext uri="{BB962C8B-B14F-4D97-AF65-F5344CB8AC3E}">
        <p14:creationId xmlns:p14="http://schemas.microsoft.com/office/powerpoint/2010/main" val="176098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        Even ugly veg need love!</a:t>
            </a:r>
            <a:endParaRPr lang="en-GB" dirty="0">
              <a:solidFill>
                <a:schemeClr val="tx1"/>
              </a:solidFill>
            </a:endParaRPr>
          </a:p>
        </p:txBody>
      </p:sp>
      <p:pic>
        <p:nvPicPr>
          <p:cNvPr id="4" name="Picture 10" descr="https://s3-ak.buzzfed.com/static/enhanced/webdr03/2013/3/25/23/enhanced-buzz-21417-1364267191-9.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305362" y="1613034"/>
            <a:ext cx="2659006" cy="1888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cdn4.dogonews.com/images/1cfcacbb-9a7d-4945-8411-860e85928fc9/b-wxw7jveaarhb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78199" y="991094"/>
            <a:ext cx="3347864" cy="25108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cbc.ca/radio-content/archive/asithappens/veg%20footer.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6890" y="3932454"/>
            <a:ext cx="4077568" cy="2530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lymouthherald.co.uk/images/localworld/ugc-images/276351/binaries/potatobear%20weirdopedia.org.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211652" y="3663824"/>
            <a:ext cx="2091760" cy="289285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Image result for food shaped like a heart"/>
          <p:cNvSpPr>
            <a:spLocks noChangeAspect="1" noChangeArrowheads="1"/>
          </p:cNvSpPr>
          <p:nvPr/>
        </p:nvSpPr>
        <p:spPr bwMode="auto">
          <a:xfrm>
            <a:off x="63500" y="-982663"/>
            <a:ext cx="253365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01639" y="2246543"/>
            <a:ext cx="3876560" cy="3152936"/>
          </a:xfrm>
          <a:prstGeom prst="rect">
            <a:avLst/>
          </a:prstGeom>
        </p:spPr>
      </p:pic>
    </p:spTree>
    <p:extLst>
      <p:ext uri="{BB962C8B-B14F-4D97-AF65-F5344CB8AC3E}">
        <p14:creationId xmlns:p14="http://schemas.microsoft.com/office/powerpoint/2010/main" val="178164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tx1"/>
                </a:solidFill>
              </a:rPr>
              <a:t>Why is wasting food a problem?</a:t>
            </a:r>
            <a:endParaRPr lang="en-GB" dirty="0">
              <a:solidFill>
                <a:schemeClr val="tx1"/>
              </a:solidFill>
            </a:endParaRPr>
          </a:p>
        </p:txBody>
      </p:sp>
      <p:pic>
        <p:nvPicPr>
          <p:cNvPr id="3" name="Picture 2"/>
          <p:cNvPicPr>
            <a:picLocks noChangeAspect="1"/>
          </p:cNvPicPr>
          <p:nvPr/>
        </p:nvPicPr>
        <p:blipFill>
          <a:blip r:embed="rId3"/>
          <a:stretch>
            <a:fillRect/>
          </a:stretch>
        </p:blipFill>
        <p:spPr>
          <a:xfrm>
            <a:off x="2846551" y="2318951"/>
            <a:ext cx="6468417" cy="3243353"/>
          </a:xfrm>
          <a:prstGeom prst="rect">
            <a:avLst/>
          </a:prstGeom>
        </p:spPr>
      </p:pic>
    </p:spTree>
    <p:extLst>
      <p:ext uri="{BB962C8B-B14F-4D97-AF65-F5344CB8AC3E}">
        <p14:creationId xmlns:p14="http://schemas.microsoft.com/office/powerpoint/2010/main" val="280510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solidFill>
                  <a:schemeClr val="tx1"/>
                </a:solidFill>
              </a:rPr>
              <a:t>What happens when we throw our food in the wrong bin?</a:t>
            </a:r>
            <a:endParaRPr lang="en-GB" sz="4000" dirty="0">
              <a:solidFill>
                <a:schemeClr val="tx1"/>
              </a:solidFill>
            </a:endParaRPr>
          </a:p>
        </p:txBody>
      </p:sp>
      <p:pic>
        <p:nvPicPr>
          <p:cNvPr id="4" name="Picture 6" descr="belfast%20landfill"/>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534914" y="2381084"/>
            <a:ext cx="5088835" cy="339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78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260648"/>
            <a:ext cx="8712968" cy="1143000"/>
          </a:xfrm>
        </p:spPr>
        <p:txBody>
          <a:bodyPr>
            <a:normAutofit fontScale="90000"/>
          </a:bodyPr>
          <a:lstStyle/>
          <a:p>
            <a:r>
              <a:rPr lang="en-GB" dirty="0" smtClean="0">
                <a:solidFill>
                  <a:schemeClr val="tx1"/>
                </a:solidFill>
              </a:rPr>
              <a:t>What happens to food waste after the council collect it? </a:t>
            </a:r>
            <a:endParaRPr lang="en-GB" dirty="0">
              <a:solidFill>
                <a:schemeClr val="tx1"/>
              </a:solidFill>
            </a:endParaRPr>
          </a:p>
        </p:txBody>
      </p:sp>
      <p:sp>
        <p:nvSpPr>
          <p:cNvPr id="3" name="Content Placeholder 2"/>
          <p:cNvSpPr>
            <a:spLocks noGrp="1"/>
          </p:cNvSpPr>
          <p:nvPr>
            <p:ph idx="1"/>
          </p:nvPr>
        </p:nvSpPr>
        <p:spPr>
          <a:xfrm>
            <a:off x="4583832" y="1632856"/>
            <a:ext cx="6737312" cy="4964495"/>
          </a:xfrm>
        </p:spPr>
        <p:txBody>
          <a:bodyPr>
            <a:normAutofit fontScale="62500" lnSpcReduction="20000"/>
          </a:bodyPr>
          <a:lstStyle/>
          <a:p>
            <a:pPr>
              <a:lnSpc>
                <a:spcPct val="120000"/>
              </a:lnSpc>
            </a:pPr>
            <a:r>
              <a:rPr lang="en-GB" sz="3800" dirty="0">
                <a:solidFill>
                  <a:schemeClr val="tx1"/>
                </a:solidFill>
                <a:latin typeface="Calibri" panose="020F0502020204030204" pitchFamily="34" charset="0"/>
                <a:cs typeface="Calibri" panose="020F0502020204030204" pitchFamily="34" charset="0"/>
              </a:rPr>
              <a:t>It is mixed with garden </a:t>
            </a:r>
            <a:r>
              <a:rPr lang="en-GB" sz="3800" dirty="0" smtClean="0">
                <a:solidFill>
                  <a:schemeClr val="tx1"/>
                </a:solidFill>
                <a:latin typeface="Calibri" panose="020F0502020204030204" pitchFamily="34" charset="0"/>
                <a:cs typeface="Calibri" panose="020F0502020204030204" pitchFamily="34" charset="0"/>
              </a:rPr>
              <a:t>waste, shredded </a:t>
            </a:r>
            <a:r>
              <a:rPr lang="en-GB" sz="3800" dirty="0">
                <a:solidFill>
                  <a:schemeClr val="tx1"/>
                </a:solidFill>
                <a:latin typeface="Calibri" panose="020F0502020204030204" pitchFamily="34" charset="0"/>
                <a:cs typeface="Calibri" panose="020F0502020204030204" pitchFamily="34" charset="0"/>
              </a:rPr>
              <a:t>and then composted in an enclosed system for around 2-4 weeks (temperatures of up to 70°C speed up the process and ensure any </a:t>
            </a:r>
            <a:r>
              <a:rPr lang="en-GB" sz="3800" dirty="0" smtClean="0">
                <a:solidFill>
                  <a:schemeClr val="tx1"/>
                </a:solidFill>
                <a:latin typeface="Calibri" panose="020F0502020204030204" pitchFamily="34" charset="0"/>
                <a:cs typeface="Calibri" panose="020F0502020204030204" pitchFamily="34" charset="0"/>
              </a:rPr>
              <a:t>harmful</a:t>
            </a:r>
            <a:r>
              <a:rPr lang="en-GB" sz="3800" dirty="0">
                <a:solidFill>
                  <a:schemeClr val="tx1"/>
                </a:solidFill>
                <a:latin typeface="Calibri" panose="020F0502020204030204" pitchFamily="34" charset="0"/>
                <a:cs typeface="Calibri" panose="020F0502020204030204" pitchFamily="34" charset="0"/>
              </a:rPr>
              <a:t> microbes are killed off). </a:t>
            </a:r>
          </a:p>
          <a:p>
            <a:pPr>
              <a:lnSpc>
                <a:spcPct val="120000"/>
              </a:lnSpc>
            </a:pPr>
            <a:r>
              <a:rPr lang="en-GB" sz="3800" dirty="0">
                <a:solidFill>
                  <a:schemeClr val="tx1"/>
                </a:solidFill>
                <a:latin typeface="Calibri" panose="020F0502020204030204" pitchFamily="34" charset="0"/>
                <a:cs typeface="Calibri" panose="020F0502020204030204" pitchFamily="34" charset="0"/>
              </a:rPr>
              <a:t>The material is then left outside to mature for a further 1-3 months with regular turning and checks to ensure </a:t>
            </a:r>
            <a:r>
              <a:rPr lang="en-GB" sz="3800" dirty="0" smtClean="0">
                <a:solidFill>
                  <a:schemeClr val="tx1"/>
                </a:solidFill>
                <a:latin typeface="Calibri" panose="020F0502020204030204" pitchFamily="34" charset="0"/>
                <a:cs typeface="Calibri" panose="020F0502020204030204" pitchFamily="34" charset="0"/>
              </a:rPr>
              <a:t>quality, </a:t>
            </a:r>
            <a:r>
              <a:rPr lang="en-GB" sz="3800" dirty="0">
                <a:solidFill>
                  <a:schemeClr val="tx1"/>
                </a:solidFill>
                <a:latin typeface="Calibri" panose="020F0502020204030204" pitchFamily="34" charset="0"/>
                <a:cs typeface="Calibri" panose="020F0502020204030204" pitchFamily="34" charset="0"/>
              </a:rPr>
              <a:t>before going on to be used as soil conditioner.</a:t>
            </a:r>
          </a:p>
          <a:p>
            <a:pPr>
              <a:lnSpc>
                <a:spcPct val="120000"/>
              </a:lnSpc>
            </a:pPr>
            <a:r>
              <a:rPr lang="en-GB" sz="3800" dirty="0">
                <a:solidFill>
                  <a:schemeClr val="tx1"/>
                </a:solidFill>
                <a:latin typeface="Calibri" panose="020F0502020204030204" pitchFamily="34" charset="0"/>
                <a:cs typeface="Calibri" panose="020F0502020204030204" pitchFamily="34" charset="0"/>
              </a:rPr>
              <a:t>Sometimes your council recycling amenity centre will offer free bags of this compost for you to use at home or school. </a:t>
            </a:r>
          </a:p>
          <a:p>
            <a:pPr marL="0" indent="0">
              <a:buNone/>
            </a:pPr>
            <a:endParaRPr lang="en-GB" dirty="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7067" y="2080459"/>
            <a:ext cx="3858428" cy="3261561"/>
          </a:xfrm>
          <a:prstGeom prst="rect">
            <a:avLst/>
          </a:prstGeom>
        </p:spPr>
      </p:pic>
    </p:spTree>
    <p:extLst>
      <p:ext uri="{BB962C8B-B14F-4D97-AF65-F5344CB8AC3E}">
        <p14:creationId xmlns:p14="http://schemas.microsoft.com/office/powerpoint/2010/main" val="627699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52" y="818147"/>
            <a:ext cx="9875520" cy="2165685"/>
          </a:xfrm>
        </p:spPr>
        <p:txBody>
          <a:bodyPr>
            <a:normAutofit fontScale="90000"/>
          </a:bodyPr>
          <a:lstStyle/>
          <a:p>
            <a:r>
              <a:rPr lang="en-GB" sz="2700" dirty="0">
                <a:solidFill>
                  <a:schemeClr val="tx1"/>
                </a:solidFill>
              </a:rPr>
              <a:t>I</a:t>
            </a:r>
            <a:r>
              <a:rPr lang="en-GB" sz="2700" dirty="0" smtClean="0">
                <a:solidFill>
                  <a:schemeClr val="tx1"/>
                </a:solidFill>
              </a:rPr>
              <a:t>f </a:t>
            </a:r>
            <a:r>
              <a:rPr lang="en-GB" sz="2700" dirty="0">
                <a:solidFill>
                  <a:schemeClr val="tx1"/>
                </a:solidFill>
              </a:rPr>
              <a:t>you throw that food in the </a:t>
            </a:r>
            <a:r>
              <a:rPr lang="en-GB" sz="2700" dirty="0" smtClean="0">
                <a:solidFill>
                  <a:schemeClr val="tx1"/>
                </a:solidFill>
              </a:rPr>
              <a:t>wrong bin </a:t>
            </a:r>
            <a:r>
              <a:rPr lang="en-GB" sz="2700" dirty="0">
                <a:solidFill>
                  <a:schemeClr val="tx1"/>
                </a:solidFill>
              </a:rPr>
              <a:t>you are</a:t>
            </a:r>
            <a:r>
              <a:rPr lang="en-GB" sz="2700" dirty="0" smtClean="0">
                <a:solidFill>
                  <a:schemeClr val="tx1"/>
                </a:solidFill>
              </a:rPr>
              <a:t>:</a:t>
            </a:r>
            <a:br>
              <a:rPr lang="en-GB" sz="2700" dirty="0" smtClean="0">
                <a:solidFill>
                  <a:schemeClr val="tx1"/>
                </a:solidFill>
              </a:rPr>
            </a:br>
            <a:r>
              <a:rPr lang="en-GB" sz="2700" dirty="0" smtClean="0">
                <a:solidFill>
                  <a:schemeClr val="tx1"/>
                </a:solidFill>
              </a:rPr>
              <a:t/>
            </a:r>
            <a:br>
              <a:rPr lang="en-GB" sz="2700" dirty="0" smtClean="0">
                <a:solidFill>
                  <a:schemeClr val="tx1"/>
                </a:solidFill>
              </a:rPr>
            </a:br>
            <a:r>
              <a:rPr lang="en-GB" sz="2200" dirty="0" smtClean="0">
                <a:solidFill>
                  <a:schemeClr val="tx1"/>
                </a:solidFill>
              </a:rPr>
              <a:t>Wasting </a:t>
            </a:r>
            <a:r>
              <a:rPr lang="en-GB" sz="2200" dirty="0">
                <a:solidFill>
                  <a:schemeClr val="tx1"/>
                </a:solidFill>
              </a:rPr>
              <a:t>all the energy that got that food from farm to fork</a:t>
            </a:r>
            <a:br>
              <a:rPr lang="en-GB" sz="2200" dirty="0">
                <a:solidFill>
                  <a:schemeClr val="tx1"/>
                </a:solidFill>
              </a:rPr>
            </a:br>
            <a:r>
              <a:rPr lang="en-GB" sz="2200" dirty="0">
                <a:solidFill>
                  <a:schemeClr val="tx1"/>
                </a:solidFill>
              </a:rPr>
              <a:t>Wasting money</a:t>
            </a:r>
            <a:br>
              <a:rPr lang="en-GB" sz="2200" dirty="0">
                <a:solidFill>
                  <a:schemeClr val="tx1"/>
                </a:solidFill>
              </a:rPr>
            </a:br>
            <a:r>
              <a:rPr lang="en-GB" sz="2200" dirty="0">
                <a:solidFill>
                  <a:schemeClr val="tx1"/>
                </a:solidFill>
              </a:rPr>
              <a:t>Adding to the mountain of wasted food in landfill</a:t>
            </a:r>
            <a:br>
              <a:rPr lang="en-GB" sz="2200" dirty="0">
                <a:solidFill>
                  <a:schemeClr val="tx1"/>
                </a:solidFill>
              </a:rPr>
            </a:br>
            <a:r>
              <a:rPr lang="en-GB" sz="2200" dirty="0">
                <a:solidFill>
                  <a:schemeClr val="tx1"/>
                </a:solidFill>
              </a:rPr>
              <a:t>Adding to climate </a:t>
            </a:r>
            <a:r>
              <a:rPr lang="en-GB" sz="2200" dirty="0" smtClean="0">
                <a:solidFill>
                  <a:schemeClr val="tx1"/>
                </a:solidFill>
              </a:rPr>
              <a:t>change</a:t>
            </a:r>
            <a:r>
              <a:rPr lang="en-GB" sz="2700" dirty="0" smtClean="0">
                <a:solidFill>
                  <a:schemeClr val="tx1"/>
                </a:solidFill>
              </a:rPr>
              <a:t/>
            </a:r>
            <a:br>
              <a:rPr lang="en-GB" sz="2700" dirty="0" smtClean="0">
                <a:solidFill>
                  <a:schemeClr val="tx1"/>
                </a:solidFill>
              </a:rPr>
            </a:br>
            <a:r>
              <a:rPr lang="en-GB" sz="2700" b="1" dirty="0">
                <a:solidFill>
                  <a:schemeClr val="tx1"/>
                </a:solidFill>
              </a:rPr>
              <a:t/>
            </a:r>
            <a:br>
              <a:rPr lang="en-GB" sz="2700" b="1" dirty="0">
                <a:solidFill>
                  <a:schemeClr val="tx1"/>
                </a:solidFill>
              </a:rPr>
            </a:br>
            <a:r>
              <a:rPr lang="en-GB" sz="2700" b="1" dirty="0" smtClean="0">
                <a:solidFill>
                  <a:schemeClr val="tx1"/>
                </a:solidFill>
              </a:rPr>
              <a:t>Always put food waste in the food waste bin!</a:t>
            </a:r>
            <a:r>
              <a:rPr lang="en-GB" dirty="0"/>
              <a:t/>
            </a:r>
            <a:br>
              <a:rPr lang="en-GB" dirty="0"/>
            </a:br>
            <a:endParaRPr lang="en-GB" dirty="0"/>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03047" y="2153653"/>
            <a:ext cx="3016485" cy="4038600"/>
          </a:xfr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3192379"/>
            <a:ext cx="4042611" cy="2999874"/>
          </a:xfrm>
          <a:prstGeom prst="rect">
            <a:avLst/>
          </a:prstGeom>
        </p:spPr>
      </p:pic>
    </p:spTree>
    <p:extLst>
      <p:ext uri="{BB962C8B-B14F-4D97-AF65-F5344CB8AC3E}">
        <p14:creationId xmlns:p14="http://schemas.microsoft.com/office/powerpoint/2010/main" val="397321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½ of the rubbish in schools’ bins is</a:t>
            </a:r>
            <a:endParaRPr lang="en-GB" dirty="0">
              <a:solidFill>
                <a:schemeClr val="tx1"/>
              </a:solidFill>
            </a:endParaRPr>
          </a:p>
        </p:txBody>
      </p:sp>
      <p:sp>
        <p:nvSpPr>
          <p:cNvPr id="4" name="Text Placeholder 3"/>
          <p:cNvSpPr>
            <a:spLocks noGrp="1"/>
          </p:cNvSpPr>
          <p:nvPr>
            <p:ph type="body" sz="half" idx="2"/>
          </p:nvPr>
        </p:nvSpPr>
        <p:spPr/>
        <p:txBody>
          <a:bodyPr>
            <a:normAutofit/>
          </a:bodyPr>
          <a:lstStyle/>
          <a:p>
            <a:r>
              <a:rPr lang="en-GB" sz="9600" dirty="0" smtClean="0">
                <a:solidFill>
                  <a:schemeClr val="tx1"/>
                </a:solidFill>
                <a:latin typeface="Elephant" panose="02020904090505020303" pitchFamily="18" charset="0"/>
              </a:rPr>
              <a:t>Food!</a:t>
            </a:r>
            <a:endParaRPr lang="en-GB" sz="9600" dirty="0">
              <a:solidFill>
                <a:schemeClr val="tx1"/>
              </a:solidFill>
              <a:latin typeface="Elephant" panose="02020904090505020303" pitchFamily="18" charset="0"/>
            </a:endParaRPr>
          </a:p>
        </p:txBody>
      </p:sp>
      <p:pic>
        <p:nvPicPr>
          <p:cNvPr id="12" name="Picture Placeholder 11"/>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5413248" y="1069846"/>
            <a:ext cx="6099048" cy="4913859"/>
          </a:xfrm>
        </p:spPr>
      </p:pic>
    </p:spTree>
    <p:extLst>
      <p:ext uri="{BB962C8B-B14F-4D97-AF65-F5344CB8AC3E}">
        <p14:creationId xmlns:p14="http://schemas.microsoft.com/office/powerpoint/2010/main" val="222828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2133</TotalTime>
  <Words>2261</Words>
  <Application>Microsoft Office PowerPoint</Application>
  <PresentationFormat>Widescreen</PresentationFormat>
  <Paragraphs>203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Rounded MT Bold</vt:lpstr>
      <vt:lpstr>Calibri</vt:lpstr>
      <vt:lpstr>Corbel</vt:lpstr>
      <vt:lpstr>Elephant</vt:lpstr>
      <vt:lpstr>Wingdings</vt:lpstr>
      <vt:lpstr>Basis</vt:lpstr>
      <vt:lpstr>Food Waste Challenge</vt:lpstr>
      <vt:lpstr>                         Food Waste Challenge                                  We love food!</vt:lpstr>
      <vt:lpstr>Where does our food come from?</vt:lpstr>
      <vt:lpstr>        Even ugly veg need love!</vt:lpstr>
      <vt:lpstr>Why is wasting food a problem?</vt:lpstr>
      <vt:lpstr>What happens when we throw our food in the wrong bin?</vt:lpstr>
      <vt:lpstr>What happens to food waste after the council collect it? </vt:lpstr>
      <vt:lpstr>If you throw that food in the wrong bin you are:  Wasting all the energy that got that food from farm to fork Wasting money Adding to the mountain of wasted food in landfill Adding to climate change  Always put food waste in the food waste bin! </vt:lpstr>
      <vt:lpstr>½ of the rubbish in schools’ bins is</vt:lpstr>
      <vt:lpstr>is the best option</vt:lpstr>
      <vt:lpstr>Food Waste Challenge Recycling Food </vt:lpstr>
      <vt:lpstr>What can you do to help in school? </vt:lpstr>
      <vt:lpstr>Why Compost At School?</vt:lpstr>
      <vt:lpstr>Food Waste Challenge School Actions</vt:lpstr>
      <vt:lpstr>                   Be a Food Waste Hero</vt:lpstr>
      <vt:lpstr>Food Waste Challenge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Waste Challenge</dc:title>
  <dc:creator>Chris Callan</dc:creator>
  <cp:lastModifiedBy>Ruth Van Ry</cp:lastModifiedBy>
  <cp:revision>127</cp:revision>
  <dcterms:created xsi:type="dcterms:W3CDTF">2017-10-19T08:39:57Z</dcterms:created>
  <dcterms:modified xsi:type="dcterms:W3CDTF">2018-10-01T09:14:08Z</dcterms:modified>
</cp:coreProperties>
</file>