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61" r:id="rId5"/>
    <p:sldId id="272" r:id="rId6"/>
    <p:sldId id="262" r:id="rId7"/>
    <p:sldId id="263" r:id="rId8"/>
    <p:sldId id="264" r:id="rId9"/>
    <p:sldId id="265" r:id="rId10"/>
    <p:sldId id="273" r:id="rId11"/>
    <p:sldId id="274" r:id="rId12"/>
    <p:sldId id="266" r:id="rId13"/>
    <p:sldId id="267" r:id="rId14"/>
  </p:sldIdLst>
  <p:sldSz cx="18288000" cy="10287000"/>
  <p:notesSz cx="6858000" cy="9144000"/>
  <p:embeddedFontLst>
    <p:embeddedFont>
      <p:font typeface="Amatic SC Bold" panose="020B0604020202020204" charset="-79"/>
      <p:regular r:id="rId15"/>
    </p:embeddedFont>
    <p:embeddedFont>
      <p:font typeface="Calibri" panose="020F0502020204030204" pitchFamily="34" charset="0"/>
      <p:regular r:id="rId16"/>
      <p:bold r:id="rId17"/>
      <p:italic r:id="rId18"/>
      <p:boldItalic r:id="rId19"/>
    </p:embeddedFont>
    <p:embeddedFont>
      <p:font typeface="Muli Bold" panose="020B0604020202020204" charset="0"/>
      <p:regular r:id="rId20"/>
    </p:embeddedFont>
    <p:embeddedFont>
      <p:font typeface="Muli Regular" panose="020B0604020202020204" charset="0"/>
      <p:regular r:id="rId21"/>
    </p:embeddedFont>
    <p:embeddedFont>
      <p:font typeface="Muli Regular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jp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2.jpe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a:srcRect t="748" b="748"/>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grpSp>
        <p:nvGrpSpPr>
          <p:cNvPr id="2" name="Group 2"/>
          <p:cNvGrpSpPr/>
          <p:nvPr/>
        </p:nvGrpSpPr>
        <p:grpSpPr>
          <a:xfrm>
            <a:off x="2225818" y="658399"/>
            <a:ext cx="13045086" cy="3718498"/>
            <a:chOff x="-1606631" y="-2122436"/>
            <a:chExt cx="17393448" cy="4957997"/>
          </a:xfrm>
        </p:grpSpPr>
        <p:pic>
          <p:nvPicPr>
            <p:cNvPr id="3" name="Picture 3"/>
            <p:cNvPicPr>
              <a:picLocks noChangeAspect="1"/>
            </p:cNvPicPr>
            <p:nvPr/>
          </p:nvPicPr>
          <p:blipFill>
            <a:blip r:embed="rId2"/>
            <a:srcRect/>
            <a:stretch>
              <a:fillRect/>
            </a:stretch>
          </p:blipFill>
          <p:spPr>
            <a:xfrm rot="262007">
              <a:off x="950710" y="-2122436"/>
              <a:ext cx="11415576" cy="3611473"/>
            </a:xfrm>
            <a:prstGeom prst="rect">
              <a:avLst/>
            </a:prstGeom>
          </p:spPr>
        </p:pic>
        <p:sp>
          <p:nvSpPr>
            <p:cNvPr id="4" name="TextBox 4"/>
            <p:cNvSpPr txBox="1"/>
            <p:nvPr/>
          </p:nvSpPr>
          <p:spPr>
            <a:xfrm>
              <a:off x="1450018" y="-2041359"/>
              <a:ext cx="10416959" cy="318262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ACTIVITY TIME</a:t>
              </a:r>
            </a:p>
          </p:txBody>
        </p:sp>
        <p:sp>
          <p:nvSpPr>
            <p:cNvPr id="6" name="TextBox 6"/>
            <p:cNvSpPr txBox="1"/>
            <p:nvPr/>
          </p:nvSpPr>
          <p:spPr>
            <a:xfrm>
              <a:off x="-1606631" y="1672849"/>
              <a:ext cx="17393448" cy="1162712"/>
            </a:xfrm>
            <a:prstGeom prst="rect">
              <a:avLst/>
            </a:prstGeom>
          </p:spPr>
          <p:txBody>
            <a:bodyPr wrap="square" lIns="0" tIns="0" rIns="0" bIns="0" rtlCol="0" anchor="t">
              <a:spAutoFit/>
            </a:bodyPr>
            <a:lstStyle/>
            <a:p>
              <a:pPr marL="0" lvl="0" indent="0" algn="ctr">
                <a:lnSpc>
                  <a:spcPts val="3359"/>
                </a:lnSpc>
                <a:spcBef>
                  <a:spcPct val="0"/>
                </a:spcBef>
              </a:pPr>
              <a:r>
                <a:rPr lang="en-US" sz="3500" u="none" spc="72" dirty="0">
                  <a:solidFill>
                    <a:srgbClr val="000000"/>
                  </a:solidFill>
                  <a:latin typeface="Muli Regular" panose="020B0604020202020204" charset="0"/>
                </a:rPr>
                <a:t>Did you know that a very important but sometimes forgotten waste is the WASTE OF WATER?</a:t>
              </a:r>
              <a:r>
                <a:rPr lang="en-US" sz="3500" spc="72" dirty="0">
                  <a:solidFill>
                    <a:srgbClr val="000000"/>
                  </a:solidFill>
                  <a:latin typeface="Muli Regular" panose="020B0604020202020204" charset="0"/>
                </a:rPr>
                <a:t> </a:t>
              </a:r>
              <a:endParaRPr lang="en-US" sz="3500" u="none" spc="72" dirty="0">
                <a:solidFill>
                  <a:srgbClr val="000000"/>
                </a:solidFill>
                <a:latin typeface="Muli Regular" panose="020B0604020202020204" charset="0"/>
              </a:endParaRPr>
            </a:p>
          </p:txBody>
        </p:sp>
      </p:grpSp>
      <p:pic>
        <p:nvPicPr>
          <p:cNvPr id="7" name="Picture 7"/>
          <p:cNvPicPr>
            <a:picLocks noChangeAspect="1"/>
          </p:cNvPicPr>
          <p:nvPr/>
        </p:nvPicPr>
        <p:blipFill>
          <a:blip r:embed="rId3"/>
          <a:srcRect/>
          <a:stretch>
            <a:fillRect/>
          </a:stretch>
        </p:blipFill>
        <p:spPr>
          <a:xfrm rot="-715342">
            <a:off x="14978115" y="9117452"/>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770443" y="4351857"/>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508247" y="61260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174883" y="8290147"/>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222376" y="4845669"/>
            <a:ext cx="509049" cy="488687"/>
          </a:xfrm>
          <a:prstGeom prst="rect">
            <a:avLst/>
          </a:prstGeom>
        </p:spPr>
      </p:pic>
      <p:pic>
        <p:nvPicPr>
          <p:cNvPr id="14" name="Picture 14"/>
          <p:cNvPicPr>
            <a:picLocks noChangeAspect="1"/>
          </p:cNvPicPr>
          <p:nvPr/>
        </p:nvPicPr>
        <p:blipFill>
          <a:blip r:embed="rId3"/>
          <a:srcRect/>
          <a:stretch>
            <a:fillRect/>
          </a:stretch>
        </p:blipFill>
        <p:spPr>
          <a:xfrm rot="-7948602">
            <a:off x="8798323" y="9698300"/>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3692268" y="9395658"/>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181552" y="42043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1170019" y="4419668"/>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3109029" y="9316282"/>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7392287" y="8157322"/>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ectangle 25"/>
          <p:cNvSpPr/>
          <p:nvPr/>
        </p:nvSpPr>
        <p:spPr>
          <a:xfrm>
            <a:off x="6403340" y="4629245"/>
            <a:ext cx="4578174" cy="630942"/>
          </a:xfrm>
          <a:prstGeom prst="rect">
            <a:avLst/>
          </a:prstGeom>
        </p:spPr>
        <p:txBody>
          <a:bodyPr wrap="square">
            <a:spAutoFit/>
          </a:bodyPr>
          <a:lstStyle/>
          <a:p>
            <a:pPr fontAlgn="base"/>
            <a:r>
              <a:rPr lang="en-GB" sz="3500" b="1" dirty="0">
                <a:solidFill>
                  <a:srgbClr val="121212"/>
                </a:solidFill>
                <a:latin typeface="Muli Regular" panose="020B0604020202020204" charset="0"/>
              </a:rPr>
              <a:t>Waste No Water</a:t>
            </a:r>
          </a:p>
        </p:txBody>
      </p:sp>
      <p:sp>
        <p:nvSpPr>
          <p:cNvPr id="27" name="Rectangle 26"/>
          <p:cNvSpPr/>
          <p:nvPr/>
        </p:nvSpPr>
        <p:spPr>
          <a:xfrm>
            <a:off x="2090667" y="5289035"/>
            <a:ext cx="14304126" cy="3170099"/>
          </a:xfrm>
          <a:prstGeom prst="rect">
            <a:avLst/>
          </a:prstGeom>
        </p:spPr>
        <p:txBody>
          <a:bodyPr wrap="square">
            <a:spAutoFit/>
          </a:bodyPr>
          <a:lstStyle/>
          <a:p>
            <a:pPr fontAlgn="base"/>
            <a:r>
              <a:rPr lang="en-GB" sz="2500" b="1" i="1" dirty="0">
                <a:solidFill>
                  <a:srgbClr val="333333"/>
                </a:solidFill>
                <a:latin typeface="Muli Regular" panose="020B0604020202020204" charset="0"/>
              </a:rPr>
              <a:t>How To:</a:t>
            </a:r>
            <a:endParaRPr lang="en-GB" sz="2500" dirty="0">
              <a:solidFill>
                <a:srgbClr val="333333"/>
              </a:solidFill>
              <a:latin typeface="Muli Regular" panose="020B0604020202020204" charset="0"/>
            </a:endParaRPr>
          </a:p>
          <a:p>
            <a:pPr marL="457200" indent="-457200" fontAlgn="base">
              <a:buFont typeface="+mj-lt"/>
              <a:buAutoNum type="arabicPeriod"/>
            </a:pPr>
            <a:r>
              <a:rPr lang="en-GB" sz="2500" dirty="0">
                <a:solidFill>
                  <a:srgbClr val="333333"/>
                </a:solidFill>
                <a:latin typeface="Muli Regular" panose="020B0604020202020204" charset="0"/>
              </a:rPr>
              <a:t>Divide the kids into two teams.</a:t>
            </a:r>
          </a:p>
          <a:p>
            <a:pPr marL="457200" indent="-457200" fontAlgn="base">
              <a:buFont typeface="+mj-lt"/>
              <a:buAutoNum type="arabicPeriod"/>
            </a:pPr>
            <a:r>
              <a:rPr lang="en-GB" sz="2500" dirty="0">
                <a:solidFill>
                  <a:srgbClr val="333333"/>
                </a:solidFill>
                <a:latin typeface="Muli Regular" panose="020B0604020202020204" charset="0"/>
              </a:rPr>
              <a:t>Fill a clean container with water for each team. Ensure that the containers are of the exact size and are filled to the brim with water.</a:t>
            </a:r>
          </a:p>
          <a:p>
            <a:pPr marL="457200" indent="-457200" fontAlgn="base">
              <a:buFont typeface="+mj-lt"/>
              <a:buAutoNum type="arabicPeriod"/>
            </a:pPr>
            <a:r>
              <a:rPr lang="en-GB" sz="2500" dirty="0">
                <a:solidFill>
                  <a:srgbClr val="333333"/>
                </a:solidFill>
                <a:latin typeface="Muli Regular" panose="020B0604020202020204" charset="0"/>
              </a:rPr>
              <a:t>Now set a start and finish point.</a:t>
            </a:r>
          </a:p>
          <a:p>
            <a:pPr marL="457200" indent="-457200" fontAlgn="base">
              <a:buFont typeface="+mj-lt"/>
              <a:buAutoNum type="arabicPeriod"/>
            </a:pPr>
            <a:r>
              <a:rPr lang="en-GB" sz="2500" dirty="0">
                <a:solidFill>
                  <a:srgbClr val="333333"/>
                </a:solidFill>
                <a:latin typeface="Muli Regular" panose="020B0604020202020204" charset="0"/>
              </a:rPr>
              <a:t>When you signal ‘go’, the first player from the team has the run for the finish line, turn around, go back to his team and pass the container to the next person in line.</a:t>
            </a:r>
          </a:p>
          <a:p>
            <a:pPr marL="457200" indent="-457200" fontAlgn="base">
              <a:buFont typeface="+mj-lt"/>
              <a:buAutoNum type="arabicPeriod"/>
            </a:pPr>
            <a:r>
              <a:rPr lang="en-GB" sz="2500" dirty="0">
                <a:solidFill>
                  <a:srgbClr val="333333"/>
                </a:solidFill>
                <a:latin typeface="Muli Regular" panose="020B0604020202020204" charset="0"/>
              </a:rPr>
              <a:t>The team with the most water in the bowl or container will be the winner.</a:t>
            </a:r>
            <a:endParaRPr lang="en-GB" sz="2500" b="0" i="0" dirty="0">
              <a:solidFill>
                <a:srgbClr val="333333"/>
              </a:solidFill>
              <a:effectLst/>
              <a:latin typeface="Muli Regular" panose="020B0604020202020204" charset="0"/>
            </a:endParaRPr>
          </a:p>
        </p:txBody>
      </p:sp>
    </p:spTree>
    <p:extLst>
      <p:ext uri="{BB962C8B-B14F-4D97-AF65-F5344CB8AC3E}">
        <p14:creationId xmlns:p14="http://schemas.microsoft.com/office/powerpoint/2010/main" val="758499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grpSp>
        <p:nvGrpSpPr>
          <p:cNvPr id="2" name="Group 2"/>
          <p:cNvGrpSpPr/>
          <p:nvPr/>
        </p:nvGrpSpPr>
        <p:grpSpPr>
          <a:xfrm>
            <a:off x="2225818" y="658399"/>
            <a:ext cx="13045086" cy="3282481"/>
            <a:chOff x="-1606631" y="-2122436"/>
            <a:chExt cx="17393448" cy="4376641"/>
          </a:xfrm>
        </p:grpSpPr>
        <p:pic>
          <p:nvPicPr>
            <p:cNvPr id="3" name="Picture 3"/>
            <p:cNvPicPr>
              <a:picLocks noChangeAspect="1"/>
            </p:cNvPicPr>
            <p:nvPr/>
          </p:nvPicPr>
          <p:blipFill>
            <a:blip r:embed="rId2"/>
            <a:srcRect/>
            <a:stretch>
              <a:fillRect/>
            </a:stretch>
          </p:blipFill>
          <p:spPr>
            <a:xfrm rot="262007">
              <a:off x="950710" y="-2122436"/>
              <a:ext cx="11415576" cy="3611473"/>
            </a:xfrm>
            <a:prstGeom prst="rect">
              <a:avLst/>
            </a:prstGeom>
          </p:spPr>
        </p:pic>
        <p:sp>
          <p:nvSpPr>
            <p:cNvPr id="4" name="TextBox 4"/>
            <p:cNvSpPr txBox="1"/>
            <p:nvPr/>
          </p:nvSpPr>
          <p:spPr>
            <a:xfrm>
              <a:off x="1450018" y="-2041359"/>
              <a:ext cx="10416959" cy="318262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ACTIVITY TIME</a:t>
              </a:r>
            </a:p>
          </p:txBody>
        </p:sp>
        <p:sp>
          <p:nvSpPr>
            <p:cNvPr id="6" name="TextBox 6"/>
            <p:cNvSpPr txBox="1"/>
            <p:nvPr/>
          </p:nvSpPr>
          <p:spPr>
            <a:xfrm>
              <a:off x="-1606631" y="1672849"/>
              <a:ext cx="17393448" cy="581356"/>
            </a:xfrm>
            <a:prstGeom prst="rect">
              <a:avLst/>
            </a:prstGeom>
          </p:spPr>
          <p:txBody>
            <a:bodyPr wrap="square" lIns="0" tIns="0" rIns="0" bIns="0" rtlCol="0" anchor="t">
              <a:spAutoFit/>
            </a:bodyPr>
            <a:lstStyle/>
            <a:p>
              <a:pPr lvl="0" algn="ctr">
                <a:lnSpc>
                  <a:spcPts val="3359"/>
                </a:lnSpc>
                <a:spcBef>
                  <a:spcPct val="0"/>
                </a:spcBef>
              </a:pPr>
              <a:r>
                <a:rPr lang="en-US" sz="3500" spc="72" dirty="0">
                  <a:solidFill>
                    <a:srgbClr val="000000"/>
                  </a:solidFill>
                  <a:latin typeface="Muli Regular" panose="020B0604020202020204" charset="0"/>
                </a:rPr>
                <a:t>Wrigley Litter Less Campaign</a:t>
              </a:r>
            </a:p>
          </p:txBody>
        </p:sp>
      </p:grpSp>
      <p:pic>
        <p:nvPicPr>
          <p:cNvPr id="7" name="Picture 7"/>
          <p:cNvPicPr>
            <a:picLocks noChangeAspect="1"/>
          </p:cNvPicPr>
          <p:nvPr/>
        </p:nvPicPr>
        <p:blipFill>
          <a:blip r:embed="rId3"/>
          <a:srcRect/>
          <a:stretch>
            <a:fillRect/>
          </a:stretch>
        </p:blipFill>
        <p:spPr>
          <a:xfrm rot="-715342">
            <a:off x="14978115" y="9117452"/>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770443" y="4351857"/>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508247" y="61260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174883" y="8290147"/>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222376" y="4845669"/>
            <a:ext cx="509049" cy="488687"/>
          </a:xfrm>
          <a:prstGeom prst="rect">
            <a:avLst/>
          </a:prstGeom>
        </p:spPr>
      </p:pic>
      <p:pic>
        <p:nvPicPr>
          <p:cNvPr id="14" name="Picture 14"/>
          <p:cNvPicPr>
            <a:picLocks noChangeAspect="1"/>
          </p:cNvPicPr>
          <p:nvPr/>
        </p:nvPicPr>
        <p:blipFill>
          <a:blip r:embed="rId3"/>
          <a:srcRect/>
          <a:stretch>
            <a:fillRect/>
          </a:stretch>
        </p:blipFill>
        <p:spPr>
          <a:xfrm rot="-7948602">
            <a:off x="8798323" y="9698300"/>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3692268" y="9395658"/>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181552" y="42043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1170019" y="4419668"/>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3109029" y="9316282"/>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7392287" y="8157322"/>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ectangle 25"/>
          <p:cNvSpPr/>
          <p:nvPr/>
        </p:nvSpPr>
        <p:spPr>
          <a:xfrm>
            <a:off x="4953000" y="4277206"/>
            <a:ext cx="8162114" cy="630942"/>
          </a:xfrm>
          <a:prstGeom prst="rect">
            <a:avLst/>
          </a:prstGeom>
        </p:spPr>
        <p:txBody>
          <a:bodyPr wrap="square">
            <a:spAutoFit/>
          </a:bodyPr>
          <a:lstStyle/>
          <a:p>
            <a:pPr fontAlgn="base"/>
            <a:r>
              <a:rPr lang="en-GB" sz="3500" b="1" dirty="0">
                <a:solidFill>
                  <a:srgbClr val="121212"/>
                </a:solidFill>
                <a:latin typeface="Muli Regular" panose="020B0604020202020204" charset="0"/>
              </a:rPr>
              <a:t>Run Your Campaign to tackle waste</a:t>
            </a:r>
          </a:p>
        </p:txBody>
      </p:sp>
      <p:sp>
        <p:nvSpPr>
          <p:cNvPr id="27" name="Rectangle 26"/>
          <p:cNvSpPr/>
          <p:nvPr/>
        </p:nvSpPr>
        <p:spPr>
          <a:xfrm>
            <a:off x="2022943" y="5353611"/>
            <a:ext cx="16048718" cy="3170099"/>
          </a:xfrm>
          <a:prstGeom prst="rect">
            <a:avLst/>
          </a:prstGeom>
        </p:spPr>
        <p:txBody>
          <a:bodyPr wrap="square">
            <a:spAutoFit/>
          </a:bodyPr>
          <a:lstStyle/>
          <a:p>
            <a:pPr fontAlgn="base"/>
            <a:r>
              <a:rPr lang="en-GB" sz="2500" b="1" i="1" dirty="0">
                <a:solidFill>
                  <a:srgbClr val="333333"/>
                </a:solidFill>
                <a:latin typeface="Muli Regular" panose="020B0604020202020204" charset="0"/>
              </a:rPr>
              <a:t>How To:</a:t>
            </a:r>
            <a:endParaRPr lang="en-GB" sz="2500" dirty="0">
              <a:solidFill>
                <a:srgbClr val="333333"/>
              </a:solidFill>
              <a:latin typeface="Muli Regular" panose="020B0604020202020204" charset="0"/>
            </a:endParaRPr>
          </a:p>
          <a:p>
            <a:pPr fontAlgn="base">
              <a:buFont typeface="+mj-lt"/>
              <a:buAutoNum type="arabicPeriod"/>
            </a:pPr>
            <a:r>
              <a:rPr lang="en-GB" sz="2500" dirty="0">
                <a:solidFill>
                  <a:srgbClr val="333333"/>
                </a:solidFill>
                <a:latin typeface="Muli Regular" panose="020B0604020202020204" charset="0"/>
              </a:rPr>
              <a:t> The Eco-Committee can nominate a team in charge of the campaign.</a:t>
            </a:r>
          </a:p>
          <a:p>
            <a:pPr fontAlgn="base">
              <a:buFont typeface="+mj-lt"/>
              <a:buAutoNum type="arabicPeriod"/>
            </a:pPr>
            <a:r>
              <a:rPr lang="en-GB" sz="2500" dirty="0">
                <a:solidFill>
                  <a:srgbClr val="333333"/>
                </a:solidFill>
                <a:latin typeface="Muli Regular" panose="020B0604020202020204" charset="0"/>
              </a:rPr>
              <a:t> Any pupil in the school can be part of this team</a:t>
            </a:r>
          </a:p>
          <a:p>
            <a:pPr fontAlgn="base">
              <a:buFont typeface="+mj-lt"/>
              <a:buAutoNum type="arabicPeriod"/>
            </a:pPr>
            <a:r>
              <a:rPr lang="en-GB" sz="2500" dirty="0">
                <a:solidFill>
                  <a:srgbClr val="333333"/>
                </a:solidFill>
                <a:latin typeface="Muli Regular" panose="020B0604020202020204" charset="0"/>
              </a:rPr>
              <a:t> Why not organising more teams? </a:t>
            </a:r>
          </a:p>
          <a:p>
            <a:pPr fontAlgn="base">
              <a:buFont typeface="+mj-lt"/>
              <a:buAutoNum type="arabicPeriod"/>
            </a:pPr>
            <a:r>
              <a:rPr lang="en-GB" sz="2500" dirty="0">
                <a:solidFill>
                  <a:srgbClr val="333333"/>
                </a:solidFill>
                <a:latin typeface="Muli Regular" panose="020B0604020202020204" charset="0"/>
              </a:rPr>
              <a:t> Register for the campaign. (Contact Eco-Schools NI team for more info)</a:t>
            </a:r>
          </a:p>
          <a:p>
            <a:pPr fontAlgn="base">
              <a:buFont typeface="+mj-lt"/>
              <a:buAutoNum type="arabicPeriod"/>
            </a:pPr>
            <a:r>
              <a:rPr lang="en-GB" sz="2500" dirty="0">
                <a:solidFill>
                  <a:srgbClr val="333333"/>
                </a:solidFill>
                <a:latin typeface="Muli Regular" panose="020B0604020202020204" charset="0"/>
              </a:rPr>
              <a:t> Ensure that the whole school is aware of the campaign.</a:t>
            </a:r>
          </a:p>
          <a:p>
            <a:pPr fontAlgn="base">
              <a:buFont typeface="+mj-lt"/>
              <a:buAutoNum type="arabicPeriod"/>
            </a:pPr>
            <a:r>
              <a:rPr lang="en-GB" sz="2500" dirty="0">
                <a:solidFill>
                  <a:srgbClr val="333333"/>
                </a:solidFill>
                <a:latin typeface="Muli Regular" panose="020B0604020202020204" charset="0"/>
              </a:rPr>
              <a:t> Continue to collect data about waste in school – this will contribute towards your school’s Green Flag!</a:t>
            </a:r>
          </a:p>
          <a:p>
            <a:pPr fontAlgn="base">
              <a:buFont typeface="+mj-lt"/>
              <a:buAutoNum type="arabicPeriod"/>
            </a:pPr>
            <a:r>
              <a:rPr lang="en-GB" sz="2500" dirty="0">
                <a:solidFill>
                  <a:srgbClr val="333333"/>
                </a:solidFill>
                <a:latin typeface="Muli Regular" panose="020B0604020202020204" charset="0"/>
              </a:rPr>
              <a:t> Each month one of the teams will help the Eco-Committee collect data.</a:t>
            </a:r>
          </a:p>
        </p:txBody>
      </p:sp>
    </p:spTree>
    <p:extLst>
      <p:ext uri="{BB962C8B-B14F-4D97-AF65-F5344CB8AC3E}">
        <p14:creationId xmlns:p14="http://schemas.microsoft.com/office/powerpoint/2010/main" val="81192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49539" y="1237068"/>
            <a:ext cx="8526931" cy="7999812"/>
          </a:xfrm>
          <a:prstGeom prst="rect">
            <a:avLst/>
          </a:prstGeom>
        </p:spPr>
      </p:pic>
      <p:pic>
        <p:nvPicPr>
          <p:cNvPr id="3" name="Picture 3"/>
          <p:cNvPicPr>
            <a:picLocks noChangeAspect="1"/>
          </p:cNvPicPr>
          <p:nvPr/>
        </p:nvPicPr>
        <p:blipFill>
          <a:blip r:embed="rId5"/>
          <a:srcRect/>
          <a:stretch>
            <a:fillRect/>
          </a:stretch>
        </p:blipFill>
        <p:spPr>
          <a:xfrm>
            <a:off x="1295400" y="1560257"/>
            <a:ext cx="9310687" cy="7888690"/>
          </a:xfrm>
          <a:prstGeom prst="rect">
            <a:avLst/>
          </a:prstGeom>
        </p:spPr>
      </p:pic>
      <p:grpSp>
        <p:nvGrpSpPr>
          <p:cNvPr id="4" name="Group 4"/>
          <p:cNvGrpSpPr/>
          <p:nvPr/>
        </p:nvGrpSpPr>
        <p:grpSpPr>
          <a:xfrm>
            <a:off x="10905270" y="2095500"/>
            <a:ext cx="7264691" cy="3472077"/>
            <a:chOff x="0" y="-2079875"/>
            <a:chExt cx="9686255" cy="4629437"/>
          </a:xfrm>
        </p:grpSpPr>
        <p:sp>
          <p:nvSpPr>
            <p:cNvPr id="5" name="TextBox 5"/>
            <p:cNvSpPr txBox="1"/>
            <p:nvPr/>
          </p:nvSpPr>
          <p:spPr>
            <a:xfrm>
              <a:off x="0" y="2108758"/>
              <a:ext cx="8626031" cy="440804"/>
            </a:xfrm>
            <a:prstGeom prst="rect">
              <a:avLst/>
            </a:prstGeom>
          </p:spPr>
          <p:txBody>
            <a:bodyPr lIns="0" tIns="0" rIns="0" bIns="0" rtlCol="0" anchor="t">
              <a:spAutoFit/>
            </a:bodyPr>
            <a:lstStyle/>
            <a:p>
              <a:pPr marL="0" lvl="0" indent="0">
                <a:lnSpc>
                  <a:spcPts val="2800"/>
                </a:lnSpc>
                <a:spcBef>
                  <a:spcPct val="0"/>
                </a:spcBef>
              </a:pPr>
              <a:endParaRPr lang="en-US" sz="2000" u="none" dirty="0">
                <a:solidFill>
                  <a:srgbClr val="000000"/>
                </a:solidFill>
                <a:latin typeface="Muli Regular"/>
              </a:endParaRPr>
            </a:p>
          </p:txBody>
        </p:sp>
        <p:sp>
          <p:nvSpPr>
            <p:cNvPr id="6" name="TextBox 6"/>
            <p:cNvSpPr txBox="1"/>
            <p:nvPr/>
          </p:nvSpPr>
          <p:spPr>
            <a:xfrm>
              <a:off x="1060224" y="-2079875"/>
              <a:ext cx="8626031" cy="1545167"/>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VIDEO</a:t>
              </a:r>
            </a:p>
          </p:txBody>
        </p:sp>
      </p:grpSp>
      <p:pic>
        <p:nvPicPr>
          <p:cNvPr id="7" name="Picture 7"/>
          <p:cNvPicPr>
            <a:picLocks noChangeAspect="1"/>
          </p:cNvPicPr>
          <p:nvPr/>
        </p:nvPicPr>
        <p:blipFill>
          <a:blip r:embed="rId6"/>
          <a:srcRect/>
          <a:stretch>
            <a:fillRect/>
          </a:stretch>
        </p:blipFill>
        <p:spPr>
          <a:xfrm rot="-7192640">
            <a:off x="15465724" y="7421800"/>
            <a:ext cx="1801962" cy="2266619"/>
          </a:xfrm>
          <a:prstGeom prst="rect">
            <a:avLst/>
          </a:prstGeom>
        </p:spPr>
      </p:pic>
      <p:pic>
        <p:nvPicPr>
          <p:cNvPr id="8" name="Picture 8"/>
          <p:cNvPicPr>
            <a:picLocks noChangeAspect="1"/>
          </p:cNvPicPr>
          <p:nvPr/>
        </p:nvPicPr>
        <p:blipFill>
          <a:blip r:embed="rId7"/>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cycling pre-school ex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828800" y="2809983"/>
            <a:ext cx="7721599" cy="434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520971" y="3188406"/>
            <a:ext cx="3929124" cy="3686233"/>
          </a:xfrm>
          <a:prstGeom prst="rect">
            <a:avLst/>
          </a:prstGeom>
        </p:spPr>
      </p:pic>
      <p:pic>
        <p:nvPicPr>
          <p:cNvPr id="5" name="Picture 5"/>
          <p:cNvPicPr>
            <a:picLocks noChangeAspect="1"/>
          </p:cNvPicPr>
          <p:nvPr/>
        </p:nvPicPr>
        <p:blipFill>
          <a:blip r:embed="rId3"/>
          <a:srcRect/>
          <a:stretch>
            <a:fillRect/>
          </a:stretch>
        </p:blipFill>
        <p:spPr>
          <a:xfrm>
            <a:off x="437562" y="3314700"/>
            <a:ext cx="4012533" cy="3399710"/>
          </a:xfrm>
          <a:prstGeom prst="rect">
            <a:avLst/>
          </a:prstGeom>
        </p:spPr>
      </p:pic>
      <p:grpSp>
        <p:nvGrpSpPr>
          <p:cNvPr id="26" name="Group 25"/>
          <p:cNvGrpSpPr/>
          <p:nvPr/>
        </p:nvGrpSpPr>
        <p:grpSpPr>
          <a:xfrm>
            <a:off x="4957417" y="3543512"/>
            <a:ext cx="5865798" cy="5604836"/>
            <a:chOff x="7046912" y="3595855"/>
            <a:chExt cx="4369964" cy="3901292"/>
          </a:xfrm>
        </p:grpSpPr>
        <p:pic>
          <p:nvPicPr>
            <p:cNvPr id="2" name="Picture 2"/>
            <p:cNvPicPr>
              <a:picLocks noChangeAspect="1"/>
            </p:cNvPicPr>
            <p:nvPr/>
          </p:nvPicPr>
          <p:blipFill>
            <a:blip r:embed="rId4"/>
            <a:srcRect/>
            <a:stretch>
              <a:fillRect/>
            </a:stretch>
          </p:blipFill>
          <p:spPr>
            <a:xfrm rot="-97348">
              <a:off x="7115925" y="3595855"/>
              <a:ext cx="4158354" cy="3901292"/>
            </a:xfrm>
            <a:prstGeom prst="rect">
              <a:avLst/>
            </a:prstGeom>
          </p:spPr>
        </p:pic>
        <p:pic>
          <p:nvPicPr>
            <p:cNvPr id="6" name="Picture 6"/>
            <p:cNvPicPr>
              <a:picLocks noChangeAspect="1"/>
            </p:cNvPicPr>
            <p:nvPr/>
          </p:nvPicPr>
          <p:blipFill>
            <a:blip r:embed="rId3"/>
            <a:srcRect/>
            <a:stretch>
              <a:fillRect/>
            </a:stretch>
          </p:blipFill>
          <p:spPr>
            <a:xfrm rot="98487">
              <a:off x="7046912" y="3679532"/>
              <a:ext cx="4369964" cy="3702552"/>
            </a:xfrm>
            <a:prstGeom prst="rect">
              <a:avLst/>
            </a:prstGeom>
          </p:spPr>
        </p:pic>
      </p:grpSp>
      <p:grpSp>
        <p:nvGrpSpPr>
          <p:cNvPr id="25" name="Group 24"/>
          <p:cNvGrpSpPr/>
          <p:nvPr/>
        </p:nvGrpSpPr>
        <p:grpSpPr>
          <a:xfrm>
            <a:off x="11807920" y="3596218"/>
            <a:ext cx="6099080" cy="5630027"/>
            <a:chOff x="12621412" y="3596219"/>
            <a:chExt cx="4369964" cy="4009538"/>
          </a:xfrm>
        </p:grpSpPr>
        <p:pic>
          <p:nvPicPr>
            <p:cNvPr id="7" name="Picture 7"/>
            <p:cNvPicPr>
              <a:picLocks noChangeAspect="1"/>
            </p:cNvPicPr>
            <p:nvPr/>
          </p:nvPicPr>
          <p:blipFill>
            <a:blip r:embed="rId2"/>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3"/>
            <a:srcRect/>
            <a:stretch>
              <a:fillRect/>
            </a:stretch>
          </p:blipFill>
          <p:spPr>
            <a:xfrm>
              <a:off x="12621412" y="3790184"/>
              <a:ext cx="4369964" cy="3702552"/>
            </a:xfrm>
            <a:prstGeom prst="rect">
              <a:avLst/>
            </a:prstGeom>
          </p:spPr>
        </p:pic>
      </p:grpSp>
      <p:sp>
        <p:nvSpPr>
          <p:cNvPr id="14" name="TextBox 14"/>
          <p:cNvSpPr txBox="1"/>
          <p:nvPr/>
        </p:nvSpPr>
        <p:spPr>
          <a:xfrm>
            <a:off x="3756314" y="1085850"/>
            <a:ext cx="10775373" cy="1158876"/>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pic>
        <p:nvPicPr>
          <p:cNvPr id="15" name="Picture 23"/>
          <p:cNvPicPr>
            <a:picLocks noChangeAspect="1"/>
          </p:cNvPicPr>
          <p:nvPr/>
        </p:nvPicPr>
        <p:blipFill>
          <a:blip r:embed="rId5"/>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563184" y="4441020"/>
            <a:ext cx="4343400" cy="646331"/>
          </a:xfrm>
          <a:prstGeom prst="rect">
            <a:avLst/>
          </a:prstGeom>
        </p:spPr>
        <p:txBody>
          <a:bodyPr wrap="square">
            <a:spAutoFit/>
          </a:bodyPr>
          <a:lstStyle/>
          <a:p>
            <a:r>
              <a:rPr lang="en-GB" b="1" dirty="0"/>
              <a:t>https://www.eco-schoolsni.org/eco-schoolsni/documents/006534.pdf</a:t>
            </a:r>
          </a:p>
        </p:txBody>
      </p:sp>
      <p:sp>
        <p:nvSpPr>
          <p:cNvPr id="18" name="Rectangle 17"/>
          <p:cNvSpPr/>
          <p:nvPr/>
        </p:nvSpPr>
        <p:spPr>
          <a:xfrm>
            <a:off x="1119522" y="3825869"/>
            <a:ext cx="4343400" cy="369332"/>
          </a:xfrm>
          <a:prstGeom prst="rect">
            <a:avLst/>
          </a:prstGeom>
        </p:spPr>
        <p:txBody>
          <a:bodyPr wrap="square">
            <a:spAutoFit/>
          </a:bodyPr>
          <a:lstStyle/>
          <a:p>
            <a:r>
              <a:rPr lang="en-GB" b="1" dirty="0"/>
              <a:t>Eco-Inspiration-Waste</a:t>
            </a:r>
          </a:p>
        </p:txBody>
      </p:sp>
      <p:sp>
        <p:nvSpPr>
          <p:cNvPr id="19" name="Rectangle 18"/>
          <p:cNvSpPr/>
          <p:nvPr/>
        </p:nvSpPr>
        <p:spPr>
          <a:xfrm>
            <a:off x="5871872" y="7730642"/>
            <a:ext cx="4605409" cy="646331"/>
          </a:xfrm>
          <a:prstGeom prst="rect">
            <a:avLst/>
          </a:prstGeom>
        </p:spPr>
        <p:txBody>
          <a:bodyPr wrap="square">
            <a:spAutoFit/>
          </a:bodyPr>
          <a:lstStyle/>
          <a:p>
            <a:r>
              <a:rPr lang="en-GB" b="1" dirty="0"/>
              <a:t>https://www.eco-schoolsni.org/eco-schoolsni/documents/007474.pdf</a:t>
            </a:r>
          </a:p>
        </p:txBody>
      </p:sp>
      <p:sp>
        <p:nvSpPr>
          <p:cNvPr id="20" name="Rectangle 19"/>
          <p:cNvSpPr/>
          <p:nvPr/>
        </p:nvSpPr>
        <p:spPr>
          <a:xfrm>
            <a:off x="5807376" y="3951069"/>
            <a:ext cx="4343400" cy="369332"/>
          </a:xfrm>
          <a:prstGeom prst="rect">
            <a:avLst/>
          </a:prstGeom>
        </p:spPr>
        <p:txBody>
          <a:bodyPr wrap="square">
            <a:spAutoFit/>
          </a:bodyPr>
          <a:lstStyle/>
          <a:p>
            <a:r>
              <a:rPr lang="en-GB" b="1" dirty="0"/>
              <a:t>Litter Less Eco-Schools Lesson Plans</a:t>
            </a:r>
          </a:p>
        </p:txBody>
      </p:sp>
      <p:sp>
        <p:nvSpPr>
          <p:cNvPr id="21" name="Rectangle 20"/>
          <p:cNvSpPr/>
          <p:nvPr/>
        </p:nvSpPr>
        <p:spPr>
          <a:xfrm>
            <a:off x="13024081" y="7600074"/>
            <a:ext cx="3851548" cy="646331"/>
          </a:xfrm>
          <a:prstGeom prst="rect">
            <a:avLst/>
          </a:prstGeom>
        </p:spPr>
        <p:txBody>
          <a:bodyPr wrap="square">
            <a:spAutoFit/>
          </a:bodyPr>
          <a:lstStyle/>
          <a:p>
            <a:r>
              <a:rPr lang="en-GB" b="1" dirty="0"/>
              <a:t>https://www.eco-schoolsni.org/eco-schoolsni/documents/006510.pdf</a:t>
            </a:r>
          </a:p>
        </p:txBody>
      </p:sp>
      <p:sp>
        <p:nvSpPr>
          <p:cNvPr id="22" name="Rectangle 21"/>
          <p:cNvSpPr/>
          <p:nvPr/>
        </p:nvSpPr>
        <p:spPr>
          <a:xfrm>
            <a:off x="13398550" y="4054587"/>
            <a:ext cx="4343400" cy="369332"/>
          </a:xfrm>
          <a:prstGeom prst="rect">
            <a:avLst/>
          </a:prstGeom>
        </p:spPr>
        <p:txBody>
          <a:bodyPr wrap="square">
            <a:spAutoFit/>
          </a:bodyPr>
          <a:lstStyle/>
          <a:p>
            <a:r>
              <a:rPr lang="en-GB" b="1" dirty="0"/>
              <a:t>Rubbish Monster KS1</a:t>
            </a:r>
          </a:p>
        </p:txBody>
      </p:sp>
      <p:pic>
        <p:nvPicPr>
          <p:cNvPr id="23" name="Picture 22"/>
          <p:cNvPicPr>
            <a:picLocks noChangeAspect="1"/>
          </p:cNvPicPr>
          <p:nvPr/>
        </p:nvPicPr>
        <p:blipFill>
          <a:blip r:embed="rId6"/>
          <a:stretch>
            <a:fillRect/>
          </a:stretch>
        </p:blipFill>
        <p:spPr>
          <a:xfrm>
            <a:off x="12573000" y="4567784"/>
            <a:ext cx="4134753" cy="2929705"/>
          </a:xfrm>
          <a:prstGeom prst="rect">
            <a:avLst/>
          </a:prstGeom>
        </p:spPr>
      </p:pic>
      <p:pic>
        <p:nvPicPr>
          <p:cNvPr id="24" name="Picture 23"/>
          <p:cNvPicPr>
            <a:picLocks noChangeAspect="1"/>
          </p:cNvPicPr>
          <p:nvPr/>
        </p:nvPicPr>
        <p:blipFill>
          <a:blip r:embed="rId7"/>
          <a:stretch>
            <a:fillRect/>
          </a:stretch>
        </p:blipFill>
        <p:spPr>
          <a:xfrm>
            <a:off x="6069710" y="4441020"/>
            <a:ext cx="3145821" cy="311626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a:srcRect t="748" b="748"/>
          <a:stretch>
            <a:fillRect/>
          </a:stretch>
        </p:blipFill>
        <p:spPr>
          <a:xfrm>
            <a:off x="15596638" y="9447283"/>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49333" y="7856621"/>
            <a:ext cx="1917818" cy="2294653"/>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1025" y="8687253"/>
            <a:ext cx="4741915" cy="1282725"/>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18256" y="8486966"/>
            <a:ext cx="1733554" cy="1598932"/>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76411" y="8486966"/>
            <a:ext cx="1543250" cy="15689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01474" y="2133653"/>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a:srcRect l="24681" t="19957" r="25654" b="19187"/>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3"/>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1</a:t>
            </a:r>
          </a:p>
        </p:txBody>
      </p:sp>
      <p:pic>
        <p:nvPicPr>
          <p:cNvPr id="26" name="Picture 23"/>
          <p:cNvPicPr>
            <a:picLocks noChangeAspect="1"/>
          </p:cNvPicPr>
          <p:nvPr/>
        </p:nvPicPr>
        <p:blipFill>
          <a:blip r:embed="rId12"/>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51226" y="2095501"/>
            <a:ext cx="3974328" cy="6026532"/>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p:cNvSpPr txBox="1"/>
          <p:nvPr/>
        </p:nvSpPr>
        <p:spPr>
          <a:xfrm>
            <a:off x="12446947" y="2767199"/>
            <a:ext cx="3978925" cy="5509200"/>
          </a:xfrm>
          <a:prstGeom prst="rect">
            <a:avLst/>
          </a:prstGeom>
          <a:noFill/>
        </p:spPr>
        <p:txBody>
          <a:bodyPr wrap="square" rtlCol="0">
            <a:spAutoFit/>
          </a:bodyPr>
          <a:lstStyle/>
          <a:p>
            <a:r>
              <a:rPr lang="en-GB" sz="2200" dirty="0">
                <a:latin typeface="Muli Regular" panose="020B0604020202020204" charset="0"/>
              </a:rPr>
              <a:t>A landfill is a place where we bury WASTE in the ground. We put WASTE in landfills because it's smelly and ugly. </a:t>
            </a:r>
          </a:p>
          <a:p>
            <a:endParaRPr lang="en-GB" sz="2200" dirty="0">
              <a:latin typeface="Muli Regular" panose="020B0604020202020204" charset="0"/>
            </a:endParaRPr>
          </a:p>
          <a:p>
            <a:r>
              <a:rPr lang="en-GB" sz="2200" dirty="0">
                <a:latin typeface="Muli Regular" panose="020B0604020202020204" charset="0"/>
              </a:rPr>
              <a:t>Imagine if you just threw your WASTE out into the street: gross, right? Nobody wants to look at that. So we take it somewhere people don't live, and we bury it in the ground. </a:t>
            </a:r>
          </a:p>
          <a:p>
            <a:endParaRPr lang="en-GB" sz="2200" dirty="0">
              <a:latin typeface="Muli Regular" panose="020B0604020202020204" charset="0"/>
            </a:endParaRPr>
          </a:p>
          <a:p>
            <a:r>
              <a:rPr lang="en-GB" sz="2200" dirty="0">
                <a:latin typeface="Muli Regular" panose="020B0604020202020204" charset="0"/>
              </a:rPr>
              <a:t>Then we don't have to smell it or look at it.</a:t>
            </a:r>
          </a:p>
          <a:p>
            <a:endParaRPr lang="en-GB" sz="2200" dirty="0">
              <a:latin typeface="Muli Regular" panose="020B0604020202020204" charset="0"/>
            </a:endParaRPr>
          </a:p>
        </p:txBody>
      </p:sp>
      <p:sp>
        <p:nvSpPr>
          <p:cNvPr id="22" name="TextBox 21"/>
          <p:cNvSpPr txBox="1"/>
          <p:nvPr/>
        </p:nvSpPr>
        <p:spPr>
          <a:xfrm>
            <a:off x="12926892" y="2286703"/>
            <a:ext cx="3498980" cy="446276"/>
          </a:xfrm>
          <a:prstGeom prst="rect">
            <a:avLst/>
          </a:prstGeom>
          <a:noFill/>
        </p:spPr>
        <p:txBody>
          <a:bodyPr wrap="square" rtlCol="0">
            <a:spAutoFit/>
          </a:bodyPr>
          <a:lstStyle/>
          <a:p>
            <a:r>
              <a:rPr lang="en-GB" sz="2300" dirty="0">
                <a:latin typeface="Muli Regular" panose="020B0604020202020204" charset="0"/>
              </a:rPr>
              <a:t>LANDFILL DEFINITION</a:t>
            </a:r>
          </a:p>
        </p:txBody>
      </p:sp>
      <p:sp>
        <p:nvSpPr>
          <p:cNvPr id="23" name="TextBox 8"/>
          <p:cNvSpPr txBox="1"/>
          <p:nvPr/>
        </p:nvSpPr>
        <p:spPr>
          <a:xfrm>
            <a:off x="1929809" y="5394137"/>
            <a:ext cx="9667059" cy="2308324"/>
          </a:xfrm>
          <a:prstGeom prst="rect">
            <a:avLst/>
          </a:prstGeom>
        </p:spPr>
        <p:txBody>
          <a:bodyPr wrap="square" lIns="0" tIns="0" rIns="0" bIns="0" rtlCol="0" anchor="t">
            <a:spAutoFit/>
          </a:bodyPr>
          <a:lstStyle/>
          <a:p>
            <a:r>
              <a:rPr lang="en-GB" sz="3000" b="1" dirty="0">
                <a:latin typeface="Muli Regular" panose="020B0604020202020204" charset="0"/>
              </a:rPr>
              <a:t>LANDFILL? </a:t>
            </a:r>
            <a:r>
              <a:rPr lang="en-GB" sz="2400" dirty="0">
                <a:latin typeface="Muli Regular" panose="020B0604020202020204" charset="0"/>
              </a:rPr>
              <a:t>WHAT IS THAT?</a:t>
            </a:r>
          </a:p>
          <a:p>
            <a:r>
              <a:rPr lang="en-GB" sz="2400" dirty="0">
                <a:latin typeface="Muli Regular" panose="020B0604020202020204" charset="0"/>
              </a:rPr>
              <a:t>When you take out the trash, do you know where it goes? </a:t>
            </a:r>
          </a:p>
          <a:p>
            <a:r>
              <a:rPr lang="en-GB" sz="2400" dirty="0">
                <a:latin typeface="Muli Regular" panose="020B0604020202020204" charset="0"/>
              </a:rPr>
              <a:t>On a truck!</a:t>
            </a:r>
          </a:p>
          <a:p>
            <a:r>
              <a:rPr lang="en-GB" sz="2400" dirty="0">
                <a:latin typeface="Muli Regular" panose="020B0604020202020204" charset="0"/>
              </a:rPr>
              <a:t>But where does the truck go? Where is it taking all that waste and what happens to the waste afterwards?</a:t>
            </a:r>
          </a:p>
          <a:p>
            <a:r>
              <a:rPr lang="en-GB" sz="2400" dirty="0">
                <a:latin typeface="Muli Regular" panose="020B0604020202020204" charset="0"/>
              </a:rPr>
              <a:t>That waste is probably going to a </a:t>
            </a:r>
            <a:r>
              <a:rPr lang="en-GB" sz="2400" b="1" dirty="0">
                <a:latin typeface="Muli Regular" panose="020B0604020202020204" charset="0"/>
              </a:rPr>
              <a:t>landfill</a:t>
            </a:r>
            <a:r>
              <a:rPr lang="en-GB" sz="2400" dirty="0">
                <a:latin typeface="Muli Regular" panose="020B0604020202020204" charset="0"/>
              </a:rPr>
              <a:t>.</a:t>
            </a:r>
          </a:p>
        </p:txBody>
      </p:sp>
      <p:sp>
        <p:nvSpPr>
          <p:cNvPr id="24" name="TextBox 23"/>
          <p:cNvSpPr txBox="1"/>
          <p:nvPr/>
        </p:nvSpPr>
        <p:spPr>
          <a:xfrm>
            <a:off x="491019" y="4207210"/>
            <a:ext cx="9562221" cy="1015663"/>
          </a:xfrm>
          <a:prstGeom prst="rect">
            <a:avLst/>
          </a:prstGeom>
          <a:noFill/>
        </p:spPr>
        <p:txBody>
          <a:bodyPr wrap="square" rtlCol="0">
            <a:spAutoFit/>
          </a:bodyPr>
          <a:lstStyle/>
          <a:p>
            <a:pPr algn="ctr"/>
            <a:r>
              <a:rPr lang="en-GB" sz="3000" dirty="0">
                <a:latin typeface="Muli Regular" panose="020B0604020202020204" charset="0"/>
              </a:rPr>
              <a:t>WHAT IS WASTE?</a:t>
            </a:r>
          </a:p>
          <a:p>
            <a:pPr algn="ctr"/>
            <a:r>
              <a:rPr lang="en-GB" sz="3000" dirty="0">
                <a:latin typeface="Muli Regular" panose="020B0604020202020204" charset="0"/>
              </a:rPr>
              <a:t>Waste is rubbish that goes to landfill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51226" y="2095501"/>
            <a:ext cx="3974328" cy="6026532"/>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p:cNvSpPr txBox="1"/>
          <p:nvPr/>
        </p:nvSpPr>
        <p:spPr>
          <a:xfrm>
            <a:off x="12484535" y="2767199"/>
            <a:ext cx="4040211" cy="5170646"/>
          </a:xfrm>
          <a:prstGeom prst="rect">
            <a:avLst/>
          </a:prstGeom>
          <a:noFill/>
        </p:spPr>
        <p:txBody>
          <a:bodyPr wrap="square" rtlCol="0">
            <a:spAutoFit/>
          </a:bodyPr>
          <a:lstStyle/>
          <a:p>
            <a:r>
              <a:rPr lang="en-GB" sz="2200" dirty="0">
                <a:latin typeface="Muli Regular" panose="020B0604020202020204" charset="0"/>
              </a:rPr>
              <a:t>A landfill is a place where we bury WASTE in the ground. We put WASTE in landfills because it's smelly and ugly. </a:t>
            </a:r>
          </a:p>
          <a:p>
            <a:endParaRPr lang="en-GB" sz="2200" dirty="0">
              <a:latin typeface="Muli Regular" panose="020B0604020202020204" charset="0"/>
            </a:endParaRPr>
          </a:p>
          <a:p>
            <a:r>
              <a:rPr lang="en-GB" sz="2200" dirty="0">
                <a:latin typeface="Muli Regular" panose="020B0604020202020204" charset="0"/>
              </a:rPr>
              <a:t>Imagine if you just threw your WASTE out into the street: gross, right? Nobody wants to look at that. So we take it somewhere people don't live, and we bury it in the ground. </a:t>
            </a:r>
          </a:p>
          <a:p>
            <a:endParaRPr lang="en-GB" sz="2200" dirty="0">
              <a:latin typeface="Muli Regular" panose="020B0604020202020204" charset="0"/>
            </a:endParaRPr>
          </a:p>
          <a:p>
            <a:r>
              <a:rPr lang="en-GB" sz="2200" dirty="0">
                <a:latin typeface="Muli Regular" panose="020B0604020202020204" charset="0"/>
              </a:rPr>
              <a:t>Then we don't have to smell it or look at it.</a:t>
            </a:r>
          </a:p>
          <a:p>
            <a:endParaRPr lang="en-GB" sz="2200" dirty="0">
              <a:latin typeface="Muli Regular" panose="020B0604020202020204" charset="0"/>
            </a:endParaRPr>
          </a:p>
        </p:txBody>
      </p:sp>
      <p:sp>
        <p:nvSpPr>
          <p:cNvPr id="22" name="TextBox 21"/>
          <p:cNvSpPr txBox="1"/>
          <p:nvPr/>
        </p:nvSpPr>
        <p:spPr>
          <a:xfrm>
            <a:off x="12926892" y="2286703"/>
            <a:ext cx="3498980" cy="446276"/>
          </a:xfrm>
          <a:prstGeom prst="rect">
            <a:avLst/>
          </a:prstGeom>
          <a:noFill/>
        </p:spPr>
        <p:txBody>
          <a:bodyPr wrap="square" rtlCol="0">
            <a:spAutoFit/>
          </a:bodyPr>
          <a:lstStyle/>
          <a:p>
            <a:r>
              <a:rPr lang="en-GB" sz="2300" dirty="0">
                <a:latin typeface="Muli Regular" panose="020B0604020202020204" charset="0"/>
              </a:rPr>
              <a:t>LANDFILL DEFINITION</a:t>
            </a:r>
          </a:p>
        </p:txBody>
      </p:sp>
      <p:sp>
        <p:nvSpPr>
          <p:cNvPr id="25" name="TextBox 8"/>
          <p:cNvSpPr txBox="1"/>
          <p:nvPr/>
        </p:nvSpPr>
        <p:spPr>
          <a:xfrm>
            <a:off x="1339447" y="5475171"/>
            <a:ext cx="5366152" cy="1923604"/>
          </a:xfrm>
          <a:prstGeom prst="rect">
            <a:avLst/>
          </a:prstGeom>
        </p:spPr>
        <p:txBody>
          <a:bodyPr wrap="square" lIns="0" tIns="0" rIns="0" bIns="0" rtlCol="0" anchor="t">
            <a:spAutoFit/>
          </a:bodyPr>
          <a:lstStyle/>
          <a:p>
            <a:r>
              <a:rPr lang="en-GB" sz="2500" dirty="0">
                <a:latin typeface="Muli Regular" panose="020B0604020202020204" charset="0"/>
              </a:rPr>
              <a:t>When waste is in a landfill, we don't have to look at it. </a:t>
            </a:r>
          </a:p>
          <a:p>
            <a:endParaRPr lang="en-GB" sz="2500" dirty="0">
              <a:latin typeface="Muli Regular" panose="020B0604020202020204" charset="0"/>
            </a:endParaRPr>
          </a:p>
          <a:p>
            <a:r>
              <a:rPr lang="en-GB" sz="2500" dirty="0">
                <a:latin typeface="Muli Regular" panose="020B0604020202020204" charset="0"/>
              </a:rPr>
              <a:t>But there are big problems with landfills.</a:t>
            </a:r>
          </a:p>
        </p:txBody>
      </p:sp>
      <p:sp>
        <p:nvSpPr>
          <p:cNvPr id="26" name="TextBox 25"/>
          <p:cNvSpPr txBox="1"/>
          <p:nvPr/>
        </p:nvSpPr>
        <p:spPr>
          <a:xfrm>
            <a:off x="1407509" y="4470922"/>
            <a:ext cx="9562221" cy="584775"/>
          </a:xfrm>
          <a:prstGeom prst="rect">
            <a:avLst/>
          </a:prstGeom>
          <a:noFill/>
        </p:spPr>
        <p:txBody>
          <a:bodyPr wrap="square" rtlCol="0">
            <a:spAutoFit/>
          </a:bodyPr>
          <a:lstStyle/>
          <a:p>
            <a:pPr algn="ctr"/>
            <a:r>
              <a:rPr lang="en-GB" sz="3200" b="1" dirty="0">
                <a:latin typeface="Muli Regular" panose="020B0604020202020204" charset="0"/>
              </a:rPr>
              <a:t>Problems with Landfills</a:t>
            </a:r>
          </a:p>
        </p:txBody>
      </p:sp>
      <p:pic>
        <p:nvPicPr>
          <p:cNvPr id="27" name="Picture 26"/>
          <p:cNvPicPr>
            <a:picLocks noChangeAspect="1"/>
          </p:cNvPicPr>
          <p:nvPr/>
        </p:nvPicPr>
        <p:blipFill>
          <a:blip r:embed="rId12"/>
          <a:stretch>
            <a:fillRect/>
          </a:stretch>
        </p:blipFill>
        <p:spPr>
          <a:xfrm>
            <a:off x="6767312" y="5313607"/>
            <a:ext cx="5055848" cy="3799109"/>
          </a:xfrm>
          <a:prstGeom prst="rect">
            <a:avLst/>
          </a:prstGeom>
        </p:spPr>
      </p:pic>
    </p:spTree>
    <p:extLst>
      <p:ext uri="{BB962C8B-B14F-4D97-AF65-F5344CB8AC3E}">
        <p14:creationId xmlns:p14="http://schemas.microsoft.com/office/powerpoint/2010/main" val="408591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What’s wrong with landfills?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pic>
        <p:nvPicPr>
          <p:cNvPr id="4" name="Picture 4"/>
          <p:cNvPicPr>
            <a:picLocks noChangeAspect="1"/>
          </p:cNvPicPr>
          <p:nvPr/>
        </p:nvPicPr>
        <p:blipFill>
          <a:blip r:embed="rId3"/>
          <a:srcRect/>
          <a:stretch>
            <a:fillRect/>
          </a:stretch>
        </p:blipFill>
        <p:spPr>
          <a:xfrm rot="-111462">
            <a:off x="1580140" y="2994507"/>
            <a:ext cx="4164177" cy="6058987"/>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1</a:t>
            </a:r>
          </a:p>
        </p:txBody>
      </p:sp>
      <p:pic>
        <p:nvPicPr>
          <p:cNvPr id="6" name="Picture 6"/>
          <p:cNvPicPr>
            <a:picLocks noChangeAspect="1"/>
          </p:cNvPicPr>
          <p:nvPr/>
        </p:nvPicPr>
        <p:blipFill>
          <a:blip r:embed="rId2"/>
          <a:srcRect/>
          <a:stretch>
            <a:fillRect/>
          </a:stretch>
        </p:blipFill>
        <p:spPr>
          <a:xfrm rot="5400000">
            <a:off x="5878726" y="4041684"/>
            <a:ext cx="6319789" cy="4014954"/>
          </a:xfrm>
          <a:prstGeom prst="rect">
            <a:avLst/>
          </a:prstGeom>
        </p:spPr>
      </p:pic>
      <p:pic>
        <p:nvPicPr>
          <p:cNvPr id="7" name="Picture 7"/>
          <p:cNvPicPr>
            <a:picLocks noChangeAspect="1"/>
          </p:cNvPicPr>
          <p:nvPr/>
        </p:nvPicPr>
        <p:blipFill>
          <a:blip r:embed="rId3"/>
          <a:srcRect/>
          <a:stretch>
            <a:fillRect/>
          </a:stretch>
        </p:blipFill>
        <p:spPr>
          <a:xfrm rot="-111462">
            <a:off x="6968689" y="2994507"/>
            <a:ext cx="4164177" cy="6058987"/>
          </a:xfrm>
          <a:prstGeom prst="rect">
            <a:avLst/>
          </a:prstGeom>
        </p:spPr>
      </p:pic>
      <p:sp>
        <p:nvSpPr>
          <p:cNvPr id="8" name="TextBox 8"/>
          <p:cNvSpPr txBox="1"/>
          <p:nvPr/>
        </p:nvSpPr>
        <p:spPr>
          <a:xfrm>
            <a:off x="7505214" y="3223368"/>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2</a:t>
            </a:r>
          </a:p>
        </p:txBody>
      </p:sp>
      <p:pic>
        <p:nvPicPr>
          <p:cNvPr id="9" name="Picture 9"/>
          <p:cNvPicPr>
            <a:picLocks noChangeAspect="1"/>
          </p:cNvPicPr>
          <p:nvPr/>
        </p:nvPicPr>
        <p:blipFill>
          <a:blip r:embed="rId2"/>
          <a:srcRect/>
          <a:stretch>
            <a:fillRect/>
          </a:stretch>
        </p:blipFill>
        <p:spPr>
          <a:xfrm rot="5400000">
            <a:off x="11241450" y="4042347"/>
            <a:ext cx="6319789" cy="3963308"/>
          </a:xfrm>
          <a:prstGeom prst="rect">
            <a:avLst/>
          </a:prstGeom>
        </p:spPr>
      </p:pic>
      <p:pic>
        <p:nvPicPr>
          <p:cNvPr id="10" name="Picture 10"/>
          <p:cNvPicPr>
            <a:picLocks noChangeAspect="1"/>
          </p:cNvPicPr>
          <p:nvPr/>
        </p:nvPicPr>
        <p:blipFill>
          <a:blip r:embed="rId3"/>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1</a:t>
            </a:r>
          </a:p>
        </p:txBody>
      </p:sp>
      <p:sp>
        <p:nvSpPr>
          <p:cNvPr id="18"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3</a:t>
            </a:r>
          </a:p>
        </p:txBody>
      </p:sp>
      <p:sp>
        <p:nvSpPr>
          <p:cNvPr id="19" name="Rectangle 18"/>
          <p:cNvSpPr/>
          <p:nvPr/>
        </p:nvSpPr>
        <p:spPr>
          <a:xfrm>
            <a:off x="2005456" y="4256585"/>
            <a:ext cx="2947544" cy="3477875"/>
          </a:xfrm>
          <a:prstGeom prst="rect">
            <a:avLst/>
          </a:prstGeom>
        </p:spPr>
        <p:txBody>
          <a:bodyPr wrap="square">
            <a:spAutoFit/>
          </a:bodyPr>
          <a:lstStyle/>
          <a:p>
            <a:r>
              <a:rPr lang="en-GB" sz="2200" dirty="0">
                <a:latin typeface="Muli Regular" panose="020B0604020202020204" charset="0"/>
              </a:rPr>
              <a:t>Landfills are bad for animals. They aren't built where people live, but animals do live there. </a:t>
            </a:r>
          </a:p>
          <a:p>
            <a:endParaRPr lang="en-GB" sz="2200" dirty="0">
              <a:latin typeface="Muli Regular" panose="020B0604020202020204" charset="0"/>
            </a:endParaRPr>
          </a:p>
          <a:p>
            <a:r>
              <a:rPr lang="en-GB" sz="2200" dirty="0">
                <a:latin typeface="Muli Regular" panose="020B0604020202020204" charset="0"/>
              </a:rPr>
              <a:t>We're basically dumping a bunch of waste all over those animals' homes.</a:t>
            </a:r>
          </a:p>
        </p:txBody>
      </p:sp>
      <p:sp>
        <p:nvSpPr>
          <p:cNvPr id="20" name="Rectangle 19"/>
          <p:cNvSpPr/>
          <p:nvPr/>
        </p:nvSpPr>
        <p:spPr>
          <a:xfrm>
            <a:off x="7382985" y="3849671"/>
            <a:ext cx="3234085" cy="4493538"/>
          </a:xfrm>
          <a:prstGeom prst="rect">
            <a:avLst/>
          </a:prstGeom>
        </p:spPr>
        <p:txBody>
          <a:bodyPr wrap="square">
            <a:spAutoFit/>
          </a:bodyPr>
          <a:lstStyle/>
          <a:p>
            <a:r>
              <a:rPr lang="en-GB" sz="2200" dirty="0">
                <a:latin typeface="Muli Regular" panose="020B0604020202020204" charset="0"/>
              </a:rPr>
              <a:t>Landfills pollute the environment. The waste that we throw away includes a lot of dangerous chemicals. When rain falls on a landfill, it can wash the chemicals out into nearby lakes, rivers, and streams. This is bad for fish. It's also bad for people who drink the water. </a:t>
            </a:r>
          </a:p>
        </p:txBody>
      </p:sp>
      <p:sp>
        <p:nvSpPr>
          <p:cNvPr id="21" name="Rectangle 20"/>
          <p:cNvSpPr/>
          <p:nvPr/>
        </p:nvSpPr>
        <p:spPr>
          <a:xfrm>
            <a:off x="12728674" y="3902497"/>
            <a:ext cx="3273325" cy="4493538"/>
          </a:xfrm>
          <a:prstGeom prst="rect">
            <a:avLst/>
          </a:prstGeom>
        </p:spPr>
        <p:txBody>
          <a:bodyPr wrap="square">
            <a:spAutoFit/>
          </a:bodyPr>
          <a:lstStyle/>
          <a:p>
            <a:r>
              <a:rPr lang="en-GB" sz="2200" dirty="0">
                <a:latin typeface="Muli Regular" panose="020B0604020202020204" charset="0"/>
              </a:rPr>
              <a:t>Another problem is gas from landfills. </a:t>
            </a:r>
          </a:p>
          <a:p>
            <a:r>
              <a:rPr lang="en-GB" sz="2200" dirty="0">
                <a:latin typeface="Muli Regular" panose="020B0604020202020204" charset="0"/>
              </a:rPr>
              <a:t>When waste rots in a landfill, it makes dangerous gasses. </a:t>
            </a:r>
          </a:p>
          <a:p>
            <a:endParaRPr lang="en-GB" sz="2200" dirty="0">
              <a:latin typeface="Muli Regular" panose="020B0604020202020204" charset="0"/>
            </a:endParaRPr>
          </a:p>
          <a:p>
            <a:r>
              <a:rPr lang="en-GB" sz="2200" dirty="0">
                <a:latin typeface="Muli Regular" panose="020B0604020202020204" charset="0"/>
              </a:rPr>
              <a:t>These gasses are bad for the environment. </a:t>
            </a:r>
          </a:p>
          <a:p>
            <a:endParaRPr lang="en-GB" sz="2200" dirty="0">
              <a:latin typeface="Muli Regular" panose="020B0604020202020204" charset="0"/>
            </a:endParaRPr>
          </a:p>
          <a:p>
            <a:r>
              <a:rPr lang="en-GB" sz="2200" dirty="0">
                <a:latin typeface="Muli Regular" panose="020B0604020202020204" charset="0"/>
              </a:rPr>
              <a:t>They can also cause health problems for people that live near the landfill.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490546" y="352769"/>
            <a:ext cx="4176444" cy="1321275"/>
            <a:chOff x="-1065324" y="-2531100"/>
            <a:chExt cx="5568593" cy="1761700"/>
          </a:xfrm>
        </p:grpSpPr>
        <p:pic>
          <p:nvPicPr>
            <p:cNvPr id="3" name="Picture 3"/>
            <p:cNvPicPr>
              <a:picLocks noChangeAspect="1"/>
            </p:cNvPicPr>
            <p:nvPr/>
          </p:nvPicPr>
          <p:blipFill>
            <a:blip r:embed="rId2"/>
            <a:srcRect/>
            <a:stretch>
              <a:fillRect/>
            </a:stretch>
          </p:blipFill>
          <p:spPr>
            <a:xfrm rot="244331">
              <a:off x="-1065324" y="-2531100"/>
              <a:ext cx="5568593" cy="1761700"/>
            </a:xfrm>
            <a:prstGeom prst="rect">
              <a:avLst/>
            </a:prstGeom>
          </p:spPr>
        </p:pic>
        <p:sp>
          <p:nvSpPr>
            <p:cNvPr id="4" name="TextBox 4"/>
            <p:cNvSpPr txBox="1"/>
            <p:nvPr/>
          </p:nvSpPr>
          <p:spPr>
            <a:xfrm>
              <a:off x="-596397" y="-2430305"/>
              <a:ext cx="4805720" cy="1488429"/>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grpSp>
      <p:grpSp>
        <p:nvGrpSpPr>
          <p:cNvPr id="14" name="Group 13"/>
          <p:cNvGrpSpPr/>
          <p:nvPr/>
        </p:nvGrpSpPr>
        <p:grpSpPr>
          <a:xfrm>
            <a:off x="12573000" y="571500"/>
            <a:ext cx="5579177" cy="4953000"/>
            <a:chOff x="9414910" y="1999557"/>
            <a:chExt cx="7855210" cy="6620225"/>
          </a:xfrm>
        </p:grpSpPr>
        <p:pic>
          <p:nvPicPr>
            <p:cNvPr id="7" name="Picture 7"/>
            <p:cNvPicPr>
              <a:picLocks noChangeAspect="1"/>
            </p:cNvPicPr>
            <p:nvPr/>
          </p:nvPicPr>
          <p:blipFill>
            <a:blip r:embed="rId3"/>
            <a:srcRect/>
            <a:stretch>
              <a:fillRect/>
            </a:stretch>
          </p:blipFill>
          <p:spPr>
            <a:xfrm rot="10559285">
              <a:off x="9557054"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18108" y="2335137"/>
              <a:ext cx="6945260" cy="5884529"/>
            </a:xfrm>
            <a:prstGeom prst="rect">
              <a:avLst/>
            </a:prstGeom>
          </p:spPr>
        </p:pic>
        <p:grpSp>
          <p:nvGrpSpPr>
            <p:cNvPr id="9" name="Group 9"/>
            <p:cNvGrpSpPr>
              <a:grpSpLocks noChangeAspect="1"/>
            </p:cNvGrpSpPr>
            <p:nvPr/>
          </p:nvGrpSpPr>
          <p:grpSpPr>
            <a:xfrm>
              <a:off x="10166258"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a:stretch>
                  <a:fillRect l="-3943" t="-12" r="-4997" b="-83"/>
                </a:stretch>
              </a:blipFill>
            </p:spPr>
          </p:sp>
        </p:grpSp>
        <p:pic>
          <p:nvPicPr>
            <p:cNvPr id="11" name="Picture 11"/>
            <p:cNvPicPr>
              <a:picLocks noChangeAspect="1"/>
            </p:cNvPicPr>
            <p:nvPr/>
          </p:nvPicPr>
          <p:blipFill>
            <a:blip r:embed="rId6"/>
            <a:srcRect/>
            <a:stretch>
              <a:fillRect/>
            </a:stretch>
          </p:blipFill>
          <p:spPr>
            <a:xfrm rot="5252589">
              <a:off x="16763880"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04637" y="8116410"/>
              <a:ext cx="513645" cy="493100"/>
            </a:xfrm>
            <a:prstGeom prst="rect">
              <a:avLst/>
            </a:prstGeom>
          </p:spPr>
        </p:pic>
      </p:grpSp>
      <p:pic>
        <p:nvPicPr>
          <p:cNvPr id="13" name="Picture 23"/>
          <p:cNvPicPr>
            <a:picLocks noChangeAspect="1"/>
          </p:cNvPicPr>
          <p:nvPr/>
        </p:nvPicPr>
        <p:blipFill>
          <a:blip r:embed="rId7"/>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5"/>
          <p:cNvSpPr txBox="1"/>
          <p:nvPr/>
        </p:nvSpPr>
        <p:spPr>
          <a:xfrm>
            <a:off x="532188" y="2100701"/>
            <a:ext cx="11202612" cy="2844112"/>
          </a:xfrm>
          <a:prstGeom prst="rect">
            <a:avLst/>
          </a:prstGeom>
        </p:spPr>
        <p:txBody>
          <a:bodyPr wrap="square" lIns="0" tIns="0" rIns="0" bIns="0" rtlCol="0" anchor="t">
            <a:spAutoFit/>
          </a:bodyPr>
          <a:lstStyle/>
          <a:p>
            <a:pPr marL="0" lvl="0" indent="0">
              <a:lnSpc>
                <a:spcPts val="2800"/>
              </a:lnSpc>
              <a:spcBef>
                <a:spcPct val="0"/>
              </a:spcBef>
            </a:pPr>
            <a:r>
              <a:rPr lang="en-US" sz="2000" b="1" u="none" dirty="0">
                <a:solidFill>
                  <a:srgbClr val="000000"/>
                </a:solidFill>
                <a:latin typeface="Muli Regular"/>
              </a:rPr>
              <a:t>This exercise can either be done in the classroom or at home!</a:t>
            </a:r>
          </a:p>
          <a:p>
            <a:pPr marL="0" lvl="0" indent="0">
              <a:lnSpc>
                <a:spcPts val="2800"/>
              </a:lnSpc>
              <a:spcBef>
                <a:spcPct val="0"/>
              </a:spcBef>
            </a:pPr>
            <a:r>
              <a:rPr lang="en-US" sz="2000" dirty="0">
                <a:solidFill>
                  <a:srgbClr val="000000"/>
                </a:solidFill>
                <a:latin typeface="Muli Regular"/>
              </a:rPr>
              <a:t>Do you want to know how much waste goes to landfill and how you can do to reduce that?</a:t>
            </a:r>
          </a:p>
          <a:p>
            <a:pPr marL="0" lvl="0" indent="0">
              <a:lnSpc>
                <a:spcPts val="2800"/>
              </a:lnSpc>
              <a:spcBef>
                <a:spcPct val="0"/>
              </a:spcBef>
            </a:pPr>
            <a:r>
              <a:rPr lang="en-US" sz="2000" u="none" dirty="0">
                <a:solidFill>
                  <a:srgbClr val="000000"/>
                </a:solidFill>
                <a:latin typeface="Muli Regular"/>
              </a:rPr>
              <a:t>Carry out a simple waste audit with the help of your teacher and/or your parents and count the number of bags of dry recyclable material, paper and non-recyclable material you and your friends collect.</a:t>
            </a:r>
          </a:p>
          <a:p>
            <a:pPr marL="0" lvl="0" indent="0">
              <a:lnSpc>
                <a:spcPts val="2800"/>
              </a:lnSpc>
              <a:spcBef>
                <a:spcPct val="0"/>
              </a:spcBef>
            </a:pPr>
            <a:r>
              <a:rPr lang="en-US" sz="2000" dirty="0">
                <a:solidFill>
                  <a:srgbClr val="000000"/>
                </a:solidFill>
                <a:latin typeface="Muli Regular"/>
              </a:rPr>
              <a:t>Can you weigh them? How many Kilograms? </a:t>
            </a:r>
          </a:p>
          <a:p>
            <a:pPr marL="0" lvl="0" indent="0">
              <a:lnSpc>
                <a:spcPts val="2800"/>
              </a:lnSpc>
              <a:spcBef>
                <a:spcPct val="0"/>
              </a:spcBef>
            </a:pPr>
            <a:r>
              <a:rPr lang="en-US" sz="2000" u="none" dirty="0">
                <a:solidFill>
                  <a:srgbClr val="000000"/>
                </a:solidFill>
                <a:latin typeface="Muli Regular"/>
              </a:rPr>
              <a:t>Remember to add this information to your Data Zone.</a:t>
            </a:r>
          </a:p>
          <a:p>
            <a:pPr marL="0" lvl="0" indent="0">
              <a:lnSpc>
                <a:spcPts val="2800"/>
              </a:lnSpc>
              <a:spcBef>
                <a:spcPct val="0"/>
              </a:spcBef>
            </a:pPr>
            <a:endParaRPr lang="en-US" sz="2000" u="none" dirty="0">
              <a:solidFill>
                <a:srgbClr val="000000"/>
              </a:solidFill>
              <a:latin typeface="Muli Regular"/>
            </a:endParaRPr>
          </a:p>
        </p:txBody>
      </p:sp>
      <p:grpSp>
        <p:nvGrpSpPr>
          <p:cNvPr id="16" name="Group 2"/>
          <p:cNvGrpSpPr/>
          <p:nvPr/>
        </p:nvGrpSpPr>
        <p:grpSpPr>
          <a:xfrm>
            <a:off x="532188" y="5518094"/>
            <a:ext cx="13902958" cy="3622335"/>
            <a:chOff x="-291382" y="-3571539"/>
            <a:chExt cx="18537278" cy="4829781"/>
          </a:xfrm>
        </p:grpSpPr>
        <p:pic>
          <p:nvPicPr>
            <p:cNvPr id="17" name="Picture 3"/>
            <p:cNvPicPr>
              <a:picLocks noChangeAspect="1"/>
            </p:cNvPicPr>
            <p:nvPr/>
          </p:nvPicPr>
          <p:blipFill>
            <a:blip r:embed="rId2"/>
            <a:srcRect/>
            <a:stretch>
              <a:fillRect/>
            </a:stretch>
          </p:blipFill>
          <p:spPr>
            <a:xfrm rot="244331">
              <a:off x="-291382" y="-3571539"/>
              <a:ext cx="5568594" cy="1761700"/>
            </a:xfrm>
            <a:prstGeom prst="rect">
              <a:avLst/>
            </a:prstGeom>
          </p:spPr>
        </p:pic>
        <p:sp>
          <p:nvSpPr>
            <p:cNvPr id="18" name="TextBox 4"/>
            <p:cNvSpPr txBox="1"/>
            <p:nvPr/>
          </p:nvSpPr>
          <p:spPr>
            <a:xfrm>
              <a:off x="1756750" y="-3443032"/>
              <a:ext cx="4805722" cy="1504684"/>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Tip</a:t>
              </a:r>
            </a:p>
          </p:txBody>
        </p:sp>
        <p:sp>
          <p:nvSpPr>
            <p:cNvPr id="19" name="TextBox 5"/>
            <p:cNvSpPr txBox="1"/>
            <p:nvPr/>
          </p:nvSpPr>
          <p:spPr>
            <a:xfrm>
              <a:off x="-143705" y="-1614340"/>
              <a:ext cx="18389601" cy="2872582"/>
            </a:xfrm>
            <a:prstGeom prst="rect">
              <a:avLst/>
            </a:prstGeom>
          </p:spPr>
          <p:txBody>
            <a:bodyPr wrap="square" lIns="0" tIns="0" rIns="0" bIns="0" rtlCol="0" anchor="t">
              <a:spAutoFit/>
            </a:bodyPr>
            <a:lstStyle/>
            <a:p>
              <a:pPr marL="0" lvl="0" indent="0">
                <a:lnSpc>
                  <a:spcPts val="2800"/>
                </a:lnSpc>
                <a:spcBef>
                  <a:spcPct val="0"/>
                </a:spcBef>
              </a:pPr>
              <a:r>
                <a:rPr lang="en-US" sz="2000" u="none" dirty="0">
                  <a:solidFill>
                    <a:srgbClr val="000000"/>
                  </a:solidFill>
                  <a:latin typeface="Muli Regular"/>
                </a:rPr>
                <a:t>Do you want a fun way to do that? </a:t>
              </a:r>
            </a:p>
            <a:p>
              <a:pPr lvl="0">
                <a:lnSpc>
                  <a:spcPts val="2800"/>
                </a:lnSpc>
                <a:spcBef>
                  <a:spcPct val="0"/>
                </a:spcBef>
              </a:pPr>
              <a:r>
                <a:rPr lang="en-US" sz="2000" u="none" dirty="0">
                  <a:solidFill>
                    <a:srgbClr val="000000"/>
                  </a:solidFill>
                  <a:latin typeface="Muli Regular"/>
                </a:rPr>
                <a:t>1. Register for the Litter Less </a:t>
              </a:r>
              <a:r>
                <a:rPr lang="en-US" sz="2000" dirty="0">
                  <a:solidFill>
                    <a:srgbClr val="000000"/>
                  </a:solidFill>
                  <a:latin typeface="Muli Regular"/>
                </a:rPr>
                <a:t>Campaign (LLC).</a:t>
              </a:r>
            </a:p>
            <a:p>
              <a:pPr lvl="0">
                <a:lnSpc>
                  <a:spcPts val="2800"/>
                </a:lnSpc>
                <a:spcBef>
                  <a:spcPct val="0"/>
                </a:spcBef>
              </a:pPr>
              <a:r>
                <a:rPr lang="en-US" sz="2000" dirty="0">
                  <a:solidFill>
                    <a:srgbClr val="000000"/>
                  </a:solidFill>
                  <a:latin typeface="Muli Regular"/>
                </a:rPr>
                <a:t>2. </a:t>
              </a:r>
              <a:r>
                <a:rPr lang="en-US" sz="2000" dirty="0" err="1">
                  <a:solidFill>
                    <a:srgbClr val="000000"/>
                  </a:solidFill>
                  <a:latin typeface="Muli Regular"/>
                </a:rPr>
                <a:t>Organise</a:t>
              </a:r>
              <a:r>
                <a:rPr lang="en-US" sz="2000" dirty="0">
                  <a:solidFill>
                    <a:srgbClr val="000000"/>
                  </a:solidFill>
                  <a:latin typeface="Muli Regular"/>
                </a:rPr>
                <a:t> small groups of little waste heroes and assign a role to each group.  </a:t>
              </a:r>
            </a:p>
            <a:p>
              <a:pPr lvl="0">
                <a:lnSpc>
                  <a:spcPts val="2800"/>
                </a:lnSpc>
                <a:spcBef>
                  <a:spcPct val="0"/>
                </a:spcBef>
              </a:pPr>
              <a:r>
                <a:rPr lang="en-US" sz="2000" dirty="0">
                  <a:solidFill>
                    <a:srgbClr val="000000"/>
                  </a:solidFill>
                  <a:latin typeface="Muli Regular"/>
                </a:rPr>
                <a:t>3. The LLC</a:t>
              </a:r>
              <a:r>
                <a:rPr lang="en-US" sz="2000" u="none" dirty="0">
                  <a:solidFill>
                    <a:srgbClr val="000000"/>
                  </a:solidFill>
                  <a:latin typeface="Muli Regular"/>
                </a:rPr>
                <a:t> toolkit to measure your data on dry recyclable material and paper will help you to keep track every month of what goes to landfill, what you can recycle and what you can reduce! </a:t>
              </a:r>
            </a:p>
            <a:p>
              <a:pPr lvl="0">
                <a:lnSpc>
                  <a:spcPts val="2800"/>
                </a:lnSpc>
                <a:spcBef>
                  <a:spcPct val="0"/>
                </a:spcBef>
              </a:pPr>
              <a:r>
                <a:rPr lang="en-US" sz="2000" u="none" dirty="0">
                  <a:solidFill>
                    <a:srgbClr val="000000"/>
                  </a:solidFill>
                  <a:latin typeface="Muli Regular"/>
                </a:rPr>
                <a:t>AND HOW MUCH YOUR SCHOOL CAN SAVE FROM LESS WASTE </a:t>
              </a:r>
              <a:r>
                <a:rPr lang="en-US" sz="2000" dirty="0">
                  <a:solidFill>
                    <a:srgbClr val="000000"/>
                  </a:solidFill>
                  <a:latin typeface="Muli Regular"/>
                </a:rPr>
                <a:t>BEING SENT</a:t>
              </a:r>
              <a:r>
                <a:rPr lang="en-US" sz="2000" u="none" dirty="0">
                  <a:solidFill>
                    <a:srgbClr val="000000"/>
                  </a:solidFill>
                  <a:latin typeface="Muli Regular"/>
                </a:rPr>
                <a:t> TO THE LANDFILL.</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6019800" y="136501"/>
            <a:ext cx="5299030" cy="1980315"/>
            <a:chOff x="0" y="195499"/>
            <a:chExt cx="7065373" cy="2640420"/>
          </a:xfrm>
        </p:grpSpPr>
        <p:sp>
          <p:nvSpPr>
            <p:cNvPr id="3" name="TextBox 3"/>
            <p:cNvSpPr txBox="1"/>
            <p:nvPr/>
          </p:nvSpPr>
          <p:spPr>
            <a:xfrm>
              <a:off x="0" y="2301840"/>
              <a:ext cx="7065373" cy="534079"/>
            </a:xfrm>
            <a:prstGeom prst="rect">
              <a:avLst/>
            </a:prstGeom>
          </p:spPr>
          <p:txBody>
            <a:bodyPr lIns="0" tIns="0" rIns="0" bIns="0" rtlCol="0" anchor="t">
              <a:spAutoFit/>
            </a:bodyPr>
            <a:lstStyle/>
            <a:p>
              <a:pPr marL="0" lvl="0" indent="0" algn="ctr">
                <a:lnSpc>
                  <a:spcPts val="3359"/>
                </a:lnSpc>
                <a:spcBef>
                  <a:spcPct val="0"/>
                </a:spcBef>
              </a:pPr>
              <a:endParaRPr lang="en-US" sz="2400" u="none" spc="72" dirty="0">
                <a:solidFill>
                  <a:srgbClr val="000000"/>
                </a:solidFill>
                <a:latin typeface="Muli Bold"/>
              </a:endParaRPr>
            </a:p>
          </p:txBody>
        </p:sp>
        <p:pic>
          <p:nvPicPr>
            <p:cNvPr id="4" name="Picture 4"/>
            <p:cNvPicPr>
              <a:picLocks noChangeAspect="1"/>
            </p:cNvPicPr>
            <p:nvPr/>
          </p:nvPicPr>
          <p:blipFill>
            <a:blip r:embed="rId2"/>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WORKSHEET</a:t>
              </a:r>
            </a:p>
          </p:txBody>
        </p:sp>
      </p:grpSp>
      <p:grpSp>
        <p:nvGrpSpPr>
          <p:cNvPr id="6" name="Group 6"/>
          <p:cNvGrpSpPr/>
          <p:nvPr/>
        </p:nvGrpSpPr>
        <p:grpSpPr>
          <a:xfrm>
            <a:off x="1981200" y="5829300"/>
            <a:ext cx="6892696" cy="1519984"/>
            <a:chOff x="9076" y="-30579"/>
            <a:chExt cx="9190261" cy="2026646"/>
          </a:xfrm>
        </p:grpSpPr>
        <p:pic>
          <p:nvPicPr>
            <p:cNvPr id="7" name="Picture 7"/>
            <p:cNvPicPr>
              <a:picLocks noChangeAspect="1"/>
            </p:cNvPicPr>
            <p:nvPr/>
          </p:nvPicPr>
          <p:blipFill>
            <a:blip r:embed="rId3"/>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115435"/>
            </a:xfrm>
            <a:prstGeom prst="rect">
              <a:avLst/>
            </a:prstGeom>
          </p:spPr>
          <p:txBody>
            <a:bodyPr lIns="0" tIns="0" rIns="0" bIns="0" rtlCol="0" anchor="t">
              <a:spAutoFit/>
            </a:bodyPr>
            <a:lstStyle/>
            <a:p>
              <a:pPr lvl="0">
                <a:lnSpc>
                  <a:spcPts val="3359"/>
                </a:lnSpc>
                <a:spcBef>
                  <a:spcPct val="0"/>
                </a:spcBef>
              </a:pPr>
              <a:r>
                <a:rPr lang="en-US" sz="2400" u="none" dirty="0">
                  <a:solidFill>
                    <a:srgbClr val="000000"/>
                  </a:solidFill>
                  <a:latin typeface="Muli Regular Bold"/>
                </a:rPr>
                <a:t>Question 1: </a:t>
              </a:r>
            </a:p>
            <a:p>
              <a:pPr lvl="0">
                <a:lnSpc>
                  <a:spcPts val="3359"/>
                </a:lnSpc>
                <a:spcBef>
                  <a:spcPct val="0"/>
                </a:spcBef>
              </a:pPr>
              <a:r>
                <a:rPr lang="en-US" sz="2400" dirty="0">
                  <a:solidFill>
                    <a:srgbClr val="000000"/>
                  </a:solidFill>
                  <a:latin typeface="Muli Regular"/>
                </a:rPr>
                <a:t>What is one big problem with landfills?</a:t>
              </a:r>
            </a:p>
          </p:txBody>
        </p:sp>
        <p:sp>
          <p:nvSpPr>
            <p:cNvPr id="9" name="TextBox 9"/>
            <p:cNvSpPr txBox="1"/>
            <p:nvPr/>
          </p:nvSpPr>
          <p:spPr>
            <a:xfrm>
              <a:off x="173265" y="1461988"/>
              <a:ext cx="8975272" cy="534079"/>
            </a:xfrm>
            <a:prstGeom prst="rect">
              <a:avLst/>
            </a:prstGeom>
          </p:spPr>
          <p:txBody>
            <a:bodyPr lIns="0" tIns="0" rIns="0" bIns="0" rtlCol="0" anchor="t">
              <a:spAutoFit/>
            </a:bodyPr>
            <a:lstStyle/>
            <a:p>
              <a:pPr lvl="0">
                <a:lnSpc>
                  <a:spcPts val="3359"/>
                </a:lnSpc>
                <a:spcBef>
                  <a:spcPct val="0"/>
                </a:spcBef>
              </a:pPr>
              <a:endParaRPr lang="en-US" sz="2400" dirty="0">
                <a:solidFill>
                  <a:srgbClr val="000000"/>
                </a:solidFill>
                <a:latin typeface="Muli Regular"/>
              </a:endParaRPr>
            </a:p>
          </p:txBody>
        </p:sp>
      </p:grpSp>
      <p:grpSp>
        <p:nvGrpSpPr>
          <p:cNvPr id="10" name="Group 10"/>
          <p:cNvGrpSpPr/>
          <p:nvPr/>
        </p:nvGrpSpPr>
        <p:grpSpPr>
          <a:xfrm>
            <a:off x="9601200" y="5795909"/>
            <a:ext cx="8001000" cy="3390511"/>
            <a:chOff x="5984928" y="-3084800"/>
            <a:chExt cx="10668000" cy="4520683"/>
          </a:xfrm>
        </p:grpSpPr>
        <p:pic>
          <p:nvPicPr>
            <p:cNvPr id="11" name="Picture 11"/>
            <p:cNvPicPr>
              <a:picLocks noChangeAspect="1"/>
            </p:cNvPicPr>
            <p:nvPr/>
          </p:nvPicPr>
          <p:blipFill>
            <a:blip r:embed="rId3"/>
            <a:srcRect/>
            <a:stretch>
              <a:fillRect/>
            </a:stretch>
          </p:blipFill>
          <p:spPr>
            <a:xfrm rot="141666">
              <a:off x="6120463" y="-3034417"/>
              <a:ext cx="2456025" cy="491206"/>
            </a:xfrm>
            <a:prstGeom prst="rect">
              <a:avLst/>
            </a:prstGeom>
          </p:spPr>
        </p:pic>
        <p:sp>
          <p:nvSpPr>
            <p:cNvPr id="12" name="TextBox 12"/>
            <p:cNvSpPr txBox="1"/>
            <p:nvPr/>
          </p:nvSpPr>
          <p:spPr>
            <a:xfrm>
              <a:off x="6289730" y="-3084800"/>
              <a:ext cx="9034527" cy="1115435"/>
            </a:xfrm>
            <a:prstGeom prst="rect">
              <a:avLst/>
            </a:prstGeom>
          </p:spPr>
          <p:txBody>
            <a:bodyPr lIns="0" tIns="0" rIns="0" bIns="0" rtlCol="0" anchor="t">
              <a:spAutoFit/>
            </a:bodyPr>
            <a:lstStyle/>
            <a:p>
              <a:pPr lvl="0">
                <a:lnSpc>
                  <a:spcPts val="3359"/>
                </a:lnSpc>
                <a:spcBef>
                  <a:spcPct val="0"/>
                </a:spcBef>
              </a:pPr>
              <a:r>
                <a:rPr lang="en-US" sz="2400" u="none" dirty="0">
                  <a:solidFill>
                    <a:srgbClr val="000000"/>
                  </a:solidFill>
                  <a:latin typeface="Muli Regular Bold"/>
                </a:rPr>
                <a:t>Question 2: </a:t>
              </a:r>
            </a:p>
            <a:p>
              <a:pPr lvl="0">
                <a:lnSpc>
                  <a:spcPts val="3359"/>
                </a:lnSpc>
                <a:spcBef>
                  <a:spcPct val="0"/>
                </a:spcBef>
              </a:pPr>
              <a:r>
                <a:rPr lang="en-US" sz="2400" dirty="0">
                  <a:solidFill>
                    <a:srgbClr val="000000"/>
                  </a:solidFill>
                  <a:latin typeface="Muli Regular"/>
                </a:rPr>
                <a:t>Why do we put waste in landfills?</a:t>
              </a:r>
            </a:p>
          </p:txBody>
        </p:sp>
        <p:sp>
          <p:nvSpPr>
            <p:cNvPr id="13" name="TextBox 13"/>
            <p:cNvSpPr txBox="1"/>
            <p:nvPr/>
          </p:nvSpPr>
          <p:spPr>
            <a:xfrm>
              <a:off x="5984928" y="-1470897"/>
              <a:ext cx="10668000" cy="2906780"/>
            </a:xfrm>
            <a:prstGeom prst="rect">
              <a:avLst/>
            </a:prstGeom>
          </p:spPr>
          <p:txBody>
            <a:bodyPr wrap="square" lIns="0" tIns="0" rIns="0" bIns="0" rtlCol="0" anchor="t">
              <a:spAutoFit/>
            </a:bodyPr>
            <a:lstStyle/>
            <a:p>
              <a:pPr marL="342900" lvl="0" indent="-342900">
                <a:lnSpc>
                  <a:spcPts val="3359"/>
                </a:lnSpc>
                <a:spcBef>
                  <a:spcPct val="0"/>
                </a:spcBef>
                <a:buFont typeface="Courier New" panose="02070309020205020404" pitchFamily="49" charset="0"/>
                <a:buChar char="o"/>
              </a:pPr>
              <a:r>
                <a:rPr lang="en-US" sz="2400" dirty="0">
                  <a:solidFill>
                    <a:srgbClr val="000000"/>
                  </a:solidFill>
                  <a:latin typeface="Muli Regular Bold"/>
                </a:rPr>
                <a:t>It’s gross and smelly and nobody wants to look at it</a:t>
              </a:r>
            </a:p>
            <a:p>
              <a:pPr marL="342900" lvl="0" indent="-342900">
                <a:lnSpc>
                  <a:spcPts val="3359"/>
                </a:lnSpc>
                <a:spcBef>
                  <a:spcPct val="0"/>
                </a:spcBef>
                <a:buFont typeface="Courier New" panose="02070309020205020404" pitchFamily="49" charset="0"/>
                <a:buChar char="o"/>
              </a:pPr>
              <a:r>
                <a:rPr lang="en-US" sz="2400" dirty="0">
                  <a:solidFill>
                    <a:srgbClr val="000000"/>
                  </a:solidFill>
                  <a:latin typeface="Muli Regular Bold"/>
                </a:rPr>
                <a:t>It helps make the ground more stable</a:t>
              </a:r>
            </a:p>
            <a:p>
              <a:pPr marL="342900" lvl="0" indent="-342900">
                <a:lnSpc>
                  <a:spcPts val="3359"/>
                </a:lnSpc>
                <a:spcBef>
                  <a:spcPct val="0"/>
                </a:spcBef>
                <a:buFont typeface="Courier New" panose="02070309020205020404" pitchFamily="49" charset="0"/>
                <a:buChar char="o"/>
              </a:pPr>
              <a:r>
                <a:rPr lang="en-US" sz="2400" dirty="0">
                  <a:solidFill>
                    <a:srgbClr val="000000"/>
                  </a:solidFill>
                  <a:latin typeface="Muli Regular Bold"/>
                </a:rPr>
                <a:t>We do not put garbage in landfills</a:t>
              </a:r>
            </a:p>
            <a:p>
              <a:pPr marL="342900" lvl="0" indent="-342900">
                <a:lnSpc>
                  <a:spcPts val="3359"/>
                </a:lnSpc>
                <a:spcBef>
                  <a:spcPct val="0"/>
                </a:spcBef>
                <a:buFont typeface="Courier New" panose="02070309020205020404" pitchFamily="49" charset="0"/>
                <a:buChar char="o"/>
              </a:pPr>
              <a:r>
                <a:rPr lang="en-US" sz="2400" dirty="0">
                  <a:solidFill>
                    <a:srgbClr val="000000"/>
                  </a:solidFill>
                  <a:latin typeface="Muli Regular Bold"/>
                </a:rPr>
                <a:t>It reduces the formation of dangerous gases</a:t>
              </a:r>
            </a:p>
            <a:p>
              <a:pPr marL="0" lvl="0" indent="0" algn="l">
                <a:lnSpc>
                  <a:spcPts val="3359"/>
                </a:lnSpc>
                <a:spcBef>
                  <a:spcPct val="0"/>
                </a:spcBef>
              </a:pPr>
              <a:endParaRPr lang="en-US" sz="2400" u="none" dirty="0">
                <a:solidFill>
                  <a:srgbClr val="000000"/>
                </a:solidFill>
                <a:latin typeface="Muli Regular Bold"/>
              </a:endParaRPr>
            </a:p>
          </p:txBody>
        </p:sp>
      </p:grpSp>
      <p:pic>
        <p:nvPicPr>
          <p:cNvPr id="18" name="Picture 23"/>
          <p:cNvPicPr>
            <a:picLocks noChangeAspect="1"/>
          </p:cNvPicPr>
          <p:nvPr/>
        </p:nvPicPr>
        <p:blipFill>
          <a:blip r:embed="rId4"/>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3"/>
          <p:cNvSpPr txBox="1"/>
          <p:nvPr/>
        </p:nvSpPr>
        <p:spPr>
          <a:xfrm>
            <a:off x="2110357" y="1987324"/>
            <a:ext cx="12853960" cy="3052118"/>
          </a:xfrm>
          <a:prstGeom prst="rect">
            <a:avLst/>
          </a:prstGeom>
        </p:spPr>
        <p:txBody>
          <a:bodyPr wrap="square" lIns="0" tIns="0" rIns="0" bIns="0" rtlCol="0" anchor="t">
            <a:spAutoFit/>
          </a:bodyPr>
          <a:lstStyle/>
          <a:p>
            <a:pPr lvl="0" algn="ctr">
              <a:lnSpc>
                <a:spcPts val="3359"/>
              </a:lnSpc>
              <a:spcBef>
                <a:spcPct val="0"/>
              </a:spcBef>
            </a:pPr>
            <a:r>
              <a:rPr lang="en-GB" sz="2400" spc="72" dirty="0">
                <a:solidFill>
                  <a:srgbClr val="000000"/>
                </a:solidFill>
                <a:latin typeface="Muli Bold"/>
              </a:rPr>
              <a:t>Goals</a:t>
            </a:r>
          </a:p>
          <a:p>
            <a:pPr lvl="0" algn="ctr">
              <a:lnSpc>
                <a:spcPts val="3359"/>
              </a:lnSpc>
              <a:spcBef>
                <a:spcPct val="0"/>
              </a:spcBef>
            </a:pPr>
            <a:r>
              <a:rPr lang="en-GB" sz="2400" spc="72" dirty="0">
                <a:solidFill>
                  <a:srgbClr val="000000"/>
                </a:solidFill>
                <a:latin typeface="Muli Bold"/>
              </a:rPr>
              <a:t>These study assessments will help you to:</a:t>
            </a:r>
          </a:p>
          <a:p>
            <a:pPr marL="342900" lvl="0" indent="-342900" algn="ctr">
              <a:lnSpc>
                <a:spcPts val="3359"/>
              </a:lnSpc>
              <a:spcBef>
                <a:spcPct val="0"/>
              </a:spcBef>
              <a:buFont typeface="Arial" panose="020B0604020202020204" pitchFamily="34" charset="0"/>
              <a:buChar char="•"/>
            </a:pPr>
            <a:r>
              <a:rPr lang="en-GB" sz="2400" spc="72" dirty="0">
                <a:solidFill>
                  <a:srgbClr val="000000"/>
                </a:solidFill>
                <a:latin typeface="Muli Bold"/>
              </a:rPr>
              <a:t>Define landfill</a:t>
            </a:r>
          </a:p>
          <a:p>
            <a:pPr marL="342900" lvl="0" indent="-342900" algn="ctr">
              <a:lnSpc>
                <a:spcPts val="3359"/>
              </a:lnSpc>
              <a:spcBef>
                <a:spcPct val="0"/>
              </a:spcBef>
              <a:buFont typeface="Arial" panose="020B0604020202020204" pitchFamily="34" charset="0"/>
              <a:buChar char="•"/>
            </a:pPr>
            <a:r>
              <a:rPr lang="en-GB" sz="2400" spc="72" dirty="0">
                <a:solidFill>
                  <a:srgbClr val="000000"/>
                </a:solidFill>
                <a:latin typeface="Muli Bold"/>
              </a:rPr>
              <a:t>Know one of their biggest problems</a:t>
            </a:r>
          </a:p>
          <a:p>
            <a:pPr marL="342900" lvl="0" indent="-342900" algn="ctr">
              <a:lnSpc>
                <a:spcPts val="3359"/>
              </a:lnSpc>
              <a:spcBef>
                <a:spcPct val="0"/>
              </a:spcBef>
              <a:buFont typeface="Arial" panose="020B0604020202020204" pitchFamily="34" charset="0"/>
              <a:buChar char="•"/>
            </a:pPr>
            <a:r>
              <a:rPr lang="en-GB" sz="2400" spc="72" dirty="0">
                <a:solidFill>
                  <a:srgbClr val="000000"/>
                </a:solidFill>
                <a:latin typeface="Muli Bold"/>
              </a:rPr>
              <a:t>Understand why waste is placed there</a:t>
            </a:r>
          </a:p>
          <a:p>
            <a:pPr marL="342900" lvl="0" indent="-342900" algn="ctr">
              <a:lnSpc>
                <a:spcPts val="3359"/>
              </a:lnSpc>
              <a:spcBef>
                <a:spcPct val="0"/>
              </a:spcBef>
              <a:buFont typeface="Arial" panose="020B0604020202020204" pitchFamily="34" charset="0"/>
              <a:buChar char="•"/>
            </a:pPr>
            <a:r>
              <a:rPr lang="en-GB" sz="2400" spc="72" dirty="0">
                <a:solidFill>
                  <a:srgbClr val="000000"/>
                </a:solidFill>
                <a:latin typeface="Muli Bold"/>
              </a:rPr>
              <a:t>Find ways to reduce waste</a:t>
            </a:r>
          </a:p>
          <a:p>
            <a:pPr marL="342900" lvl="0" indent="-342900" algn="ctr">
              <a:lnSpc>
                <a:spcPts val="3359"/>
              </a:lnSpc>
              <a:spcBef>
                <a:spcPct val="0"/>
              </a:spcBef>
              <a:buFont typeface="Arial" panose="020B0604020202020204" pitchFamily="34" charset="0"/>
              <a:buChar char="•"/>
            </a:pPr>
            <a:r>
              <a:rPr lang="en-GB" sz="2400" spc="72" dirty="0">
                <a:solidFill>
                  <a:srgbClr val="000000"/>
                </a:solidFill>
                <a:latin typeface="Muli Bold"/>
              </a:rPr>
              <a:t>Name a positive thing happening with landfills</a:t>
            </a:r>
            <a:endParaRPr lang="en-US" sz="2400" spc="72" dirty="0">
              <a:solidFill>
                <a:srgbClr val="000000"/>
              </a:solidFill>
              <a:latin typeface="Muli Bold"/>
            </a:endParaRPr>
          </a:p>
        </p:txBody>
      </p:sp>
      <p:sp>
        <p:nvSpPr>
          <p:cNvPr id="20" name="TextBox 9"/>
          <p:cNvSpPr txBox="1"/>
          <p:nvPr/>
        </p:nvSpPr>
        <p:spPr>
          <a:xfrm>
            <a:off x="1600200" y="6951814"/>
            <a:ext cx="6731454" cy="2144626"/>
          </a:xfrm>
          <a:prstGeom prst="rect">
            <a:avLst/>
          </a:prstGeom>
        </p:spPr>
        <p:txBody>
          <a:bodyPr lIns="0" tIns="0" rIns="0" bIns="0" rtlCol="0" anchor="t">
            <a:spAutoFit/>
          </a:bodyPr>
          <a:lstStyle/>
          <a:p>
            <a:pPr marL="342900" lvl="0" indent="-342900">
              <a:lnSpc>
                <a:spcPts val="3359"/>
              </a:lnSpc>
              <a:spcBef>
                <a:spcPct val="0"/>
              </a:spcBef>
              <a:buFont typeface="Courier New" panose="02070309020205020404" pitchFamily="49" charset="0"/>
              <a:buChar char="o"/>
            </a:pPr>
            <a:r>
              <a:rPr lang="en-US" sz="2400" dirty="0">
                <a:solidFill>
                  <a:srgbClr val="000000"/>
                </a:solidFill>
                <a:latin typeface="Muli Regular Bold"/>
              </a:rPr>
              <a:t>Landfills are bad for the environment</a:t>
            </a:r>
          </a:p>
          <a:p>
            <a:pPr marL="342900" lvl="0" indent="-342900">
              <a:lnSpc>
                <a:spcPts val="3359"/>
              </a:lnSpc>
              <a:spcBef>
                <a:spcPct val="0"/>
              </a:spcBef>
              <a:buFont typeface="Courier New" panose="02070309020205020404" pitchFamily="49" charset="0"/>
              <a:buChar char="o"/>
            </a:pPr>
            <a:r>
              <a:rPr lang="en-US" sz="2400" dirty="0">
                <a:solidFill>
                  <a:srgbClr val="000000"/>
                </a:solidFill>
                <a:latin typeface="Muli Regular Bold"/>
              </a:rPr>
              <a:t>Landfills do not hold enough waste</a:t>
            </a:r>
          </a:p>
          <a:p>
            <a:pPr marL="342900" lvl="0" indent="-342900">
              <a:lnSpc>
                <a:spcPts val="3359"/>
              </a:lnSpc>
              <a:spcBef>
                <a:spcPct val="0"/>
              </a:spcBef>
              <a:buFont typeface="Courier New" panose="02070309020205020404" pitchFamily="49" charset="0"/>
              <a:buChar char="o"/>
            </a:pPr>
            <a:r>
              <a:rPr lang="en-US" sz="2400" dirty="0">
                <a:solidFill>
                  <a:srgbClr val="000000"/>
                </a:solidFill>
                <a:latin typeface="Muli Regular Bold"/>
              </a:rPr>
              <a:t>Landfills tend to catch fire in the summer</a:t>
            </a:r>
          </a:p>
          <a:p>
            <a:pPr marL="342900" lvl="0" indent="-342900">
              <a:lnSpc>
                <a:spcPts val="3359"/>
              </a:lnSpc>
              <a:spcBef>
                <a:spcPct val="0"/>
              </a:spcBef>
              <a:buFont typeface="Courier New" panose="02070309020205020404" pitchFamily="49" charset="0"/>
              <a:buChar char="o"/>
            </a:pPr>
            <a:r>
              <a:rPr lang="en-US" sz="2400" dirty="0">
                <a:solidFill>
                  <a:srgbClr val="000000"/>
                </a:solidFill>
                <a:latin typeface="Muli Regular Bold"/>
              </a:rPr>
              <a:t>We are running out of space for landfills</a:t>
            </a:r>
          </a:p>
          <a:p>
            <a:pPr marL="0" lvl="0" indent="0" algn="l">
              <a:lnSpc>
                <a:spcPts val="3359"/>
              </a:lnSpc>
              <a:spcBef>
                <a:spcPct val="0"/>
              </a:spcBef>
            </a:pPr>
            <a:endParaRPr lang="en-US" sz="2400" u="none" dirty="0">
              <a:solidFill>
                <a:srgbClr val="000000"/>
              </a:solidFill>
              <a:latin typeface="Muli Regular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grpSp>
        <p:nvGrpSpPr>
          <p:cNvPr id="2" name="Group 2"/>
          <p:cNvGrpSpPr/>
          <p:nvPr/>
        </p:nvGrpSpPr>
        <p:grpSpPr>
          <a:xfrm>
            <a:off x="2438400" y="345276"/>
            <a:ext cx="13987245" cy="7990215"/>
            <a:chOff x="-1306608" y="-2539933"/>
            <a:chExt cx="18649659" cy="10653619"/>
          </a:xfrm>
        </p:grpSpPr>
        <p:pic>
          <p:nvPicPr>
            <p:cNvPr id="3" name="Picture 3"/>
            <p:cNvPicPr>
              <a:picLocks noChangeAspect="1"/>
            </p:cNvPicPr>
            <p:nvPr/>
          </p:nvPicPr>
          <p:blipFill>
            <a:blip r:embed="rId2"/>
            <a:srcRect/>
            <a:stretch>
              <a:fillRect/>
            </a:stretch>
          </p:blipFill>
          <p:spPr>
            <a:xfrm rot="262007">
              <a:off x="907442" y="-2539933"/>
              <a:ext cx="11415576" cy="3611473"/>
            </a:xfrm>
            <a:prstGeom prst="rect">
              <a:avLst/>
            </a:prstGeom>
          </p:spPr>
        </p:pic>
        <p:sp>
          <p:nvSpPr>
            <p:cNvPr id="4" name="TextBox 4"/>
            <p:cNvSpPr txBox="1"/>
            <p:nvPr/>
          </p:nvSpPr>
          <p:spPr>
            <a:xfrm>
              <a:off x="1406750" y="-2458856"/>
              <a:ext cx="10416958" cy="318262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ACTIVITY TIME</a:t>
              </a:r>
            </a:p>
          </p:txBody>
        </p:sp>
        <p:sp>
          <p:nvSpPr>
            <p:cNvPr id="5" name="TextBox 5"/>
            <p:cNvSpPr txBox="1"/>
            <p:nvPr/>
          </p:nvSpPr>
          <p:spPr>
            <a:xfrm>
              <a:off x="-447920" y="6267026"/>
              <a:ext cx="17790971" cy="1846660"/>
            </a:xfrm>
            <a:prstGeom prst="rect">
              <a:avLst/>
            </a:prstGeom>
          </p:spPr>
          <p:txBody>
            <a:bodyPr wrap="square" lIns="0" tIns="0" rIns="0" bIns="0" rtlCol="0" anchor="t">
              <a:spAutoFit/>
            </a:bodyPr>
            <a:lstStyle/>
            <a:p>
              <a:pPr marL="457200" indent="-457200" fontAlgn="base">
                <a:buFont typeface="Arial" panose="020B0604020202020204" pitchFamily="34" charset="0"/>
                <a:buChar char="•"/>
              </a:pPr>
              <a:r>
                <a:rPr lang="en-GB" sz="3000" dirty="0">
                  <a:latin typeface="Muli Regular" panose="020B0604020202020204" charset="0"/>
                </a:rPr>
                <a:t>Non-breakable containers (soup can, milk carton, </a:t>
              </a:r>
              <a:r>
                <a:rPr lang="en-GB" sz="3000" dirty="0" err="1">
                  <a:latin typeface="Muli Regular" panose="020B0604020202020204" charset="0"/>
                </a:rPr>
                <a:t>etc</a:t>
              </a:r>
              <a:r>
                <a:rPr lang="en-GB" sz="3000" dirty="0">
                  <a:latin typeface="Muli Regular" panose="020B0604020202020204" charset="0"/>
                </a:rPr>
                <a:t> – get them from your audit and remember to keep some for this game)</a:t>
              </a:r>
            </a:p>
            <a:p>
              <a:pPr marL="457200" indent="-457200" fontAlgn="base">
                <a:buFont typeface="Arial" panose="020B0604020202020204" pitchFamily="34" charset="0"/>
                <a:buChar char="•"/>
              </a:pPr>
              <a:r>
                <a:rPr lang="en-GB" sz="3000" dirty="0">
                  <a:latin typeface="Muli Regular" panose="020B0604020202020204" charset="0"/>
                </a:rPr>
                <a:t>Water</a:t>
              </a:r>
            </a:p>
          </p:txBody>
        </p:sp>
        <p:sp>
          <p:nvSpPr>
            <p:cNvPr id="6" name="TextBox 6"/>
            <p:cNvSpPr txBox="1"/>
            <p:nvPr/>
          </p:nvSpPr>
          <p:spPr>
            <a:xfrm>
              <a:off x="-1306608" y="1657128"/>
              <a:ext cx="16519593" cy="1162712"/>
            </a:xfrm>
            <a:prstGeom prst="rect">
              <a:avLst/>
            </a:prstGeom>
          </p:spPr>
          <p:txBody>
            <a:bodyPr wrap="square" lIns="0" tIns="0" rIns="0" bIns="0" rtlCol="0" anchor="t">
              <a:spAutoFit/>
            </a:bodyPr>
            <a:lstStyle/>
            <a:p>
              <a:pPr marL="0" lvl="0" indent="0" algn="ctr">
                <a:lnSpc>
                  <a:spcPts val="3359"/>
                </a:lnSpc>
                <a:spcBef>
                  <a:spcPct val="0"/>
                </a:spcBef>
              </a:pPr>
              <a:r>
                <a:rPr lang="en-US" sz="3500" u="none" spc="72" dirty="0">
                  <a:solidFill>
                    <a:srgbClr val="000000"/>
                  </a:solidFill>
                  <a:latin typeface="Muli Regular" panose="020B0604020202020204" charset="0"/>
                </a:rPr>
                <a:t>Did you know that a very important but sometimes forgotten waste is the WASTE OF WATER?</a:t>
              </a:r>
              <a:r>
                <a:rPr lang="en-US" sz="3500" spc="72" dirty="0">
                  <a:solidFill>
                    <a:srgbClr val="000000"/>
                  </a:solidFill>
                  <a:latin typeface="Muli Regular" panose="020B0604020202020204" charset="0"/>
                </a:rPr>
                <a:t> </a:t>
              </a:r>
              <a:endParaRPr lang="en-US" sz="3500" u="none" spc="72" dirty="0">
                <a:solidFill>
                  <a:srgbClr val="000000"/>
                </a:solidFill>
                <a:latin typeface="Muli Regular" panose="020B0604020202020204" charset="0"/>
              </a:endParaRP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5412977" y="5136461"/>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3360909" y="2304638"/>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3438213" y="638449"/>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a:srcRect/>
          <a:stretch>
            <a:fillRect/>
          </a:stretch>
        </p:blipFill>
        <p:spPr>
          <a:xfrm rot="-7948602">
            <a:off x="8976819" y="9153197"/>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184569" y="9164162"/>
            <a:ext cx="516571" cy="54803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961631" y="4520793"/>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3" name="Picture 23"/>
          <p:cNvPicPr>
            <a:picLocks noChangeAspect="1"/>
          </p:cNvPicPr>
          <p:nvPr/>
        </p:nvPicPr>
        <p:blipFill>
          <a:blip r:embed="rId7"/>
          <a:srcRect/>
          <a:stretch>
            <a:fillRect/>
          </a:stretch>
        </p:blipFill>
        <p:spPr>
          <a:xfrm rot="-10106568">
            <a:off x="16676321" y="8282588"/>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ectangle 25"/>
          <p:cNvSpPr/>
          <p:nvPr/>
        </p:nvSpPr>
        <p:spPr>
          <a:xfrm>
            <a:off x="3399285" y="4848758"/>
            <a:ext cx="9144000" cy="1708160"/>
          </a:xfrm>
          <a:prstGeom prst="rect">
            <a:avLst/>
          </a:prstGeom>
        </p:spPr>
        <p:txBody>
          <a:bodyPr>
            <a:spAutoFit/>
          </a:bodyPr>
          <a:lstStyle/>
          <a:p>
            <a:pPr fontAlgn="base"/>
            <a:r>
              <a:rPr lang="en-GB" sz="3500" b="1" dirty="0">
                <a:solidFill>
                  <a:srgbClr val="121212"/>
                </a:solidFill>
                <a:latin typeface="Muli Regular" panose="020B0604020202020204" charset="0"/>
              </a:rPr>
              <a:t>Waste No Water</a:t>
            </a:r>
          </a:p>
          <a:p>
            <a:pPr fontAlgn="base"/>
            <a:endParaRPr lang="en-GB" sz="3500" b="1" i="1" dirty="0">
              <a:solidFill>
                <a:srgbClr val="333333"/>
              </a:solidFill>
              <a:latin typeface="Muli Regular" panose="020B0604020202020204" charset="0"/>
            </a:endParaRPr>
          </a:p>
          <a:p>
            <a:pPr fontAlgn="base"/>
            <a:r>
              <a:rPr lang="en-GB" sz="3500" b="1" i="1" dirty="0">
                <a:solidFill>
                  <a:srgbClr val="333333"/>
                </a:solidFill>
                <a:latin typeface="Muli Regular" panose="020B0604020202020204" charset="0"/>
              </a:rPr>
              <a:t>You Will Need</a:t>
            </a:r>
            <a:endParaRPr lang="en-GB" sz="3500" b="0" i="0" dirty="0">
              <a:solidFill>
                <a:srgbClr val="333333"/>
              </a:solidFill>
              <a:effectLst/>
              <a:latin typeface="Muli Regular" panose="020B060402020202020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1047</Words>
  <Application>Microsoft Office PowerPoint</Application>
  <PresentationFormat>Custom</PresentationFormat>
  <Paragraphs>112</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Amatic SC Bold</vt:lpstr>
      <vt:lpstr>Muli Regular</vt:lpstr>
      <vt:lpstr>Muli Regular Bold</vt:lpstr>
      <vt:lpstr>Arial</vt:lpstr>
      <vt:lpstr>Courier New</vt:lpstr>
      <vt:lpstr>Muli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21</cp:revision>
  <dcterms:created xsi:type="dcterms:W3CDTF">2006-08-16T00:00:00Z</dcterms:created>
  <dcterms:modified xsi:type="dcterms:W3CDTF">2021-03-31T09:57:15Z</dcterms:modified>
  <dc:identifier>DAEDc3676mY</dc:identifier>
</cp:coreProperties>
</file>