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60" r:id="rId4"/>
    <p:sldId id="261" r:id="rId5"/>
    <p:sldId id="272" r:id="rId6"/>
    <p:sldId id="273" r:id="rId7"/>
    <p:sldId id="274" r:id="rId8"/>
    <p:sldId id="275" r:id="rId9"/>
    <p:sldId id="276" r:id="rId10"/>
    <p:sldId id="277" r:id="rId11"/>
    <p:sldId id="262" r:id="rId12"/>
    <p:sldId id="264" r:id="rId13"/>
    <p:sldId id="265" r:id="rId14"/>
    <p:sldId id="263" r:id="rId15"/>
    <p:sldId id="278" r:id="rId16"/>
    <p:sldId id="279" r:id="rId17"/>
    <p:sldId id="280" r:id="rId18"/>
    <p:sldId id="281" r:id="rId19"/>
    <p:sldId id="266" r:id="rId20"/>
    <p:sldId id="267" r:id="rId21"/>
  </p:sldIdLst>
  <p:sldSz cx="18288000" cy="10287000"/>
  <p:notesSz cx="6858000" cy="9144000"/>
  <p:embeddedFontLst>
    <p:embeddedFont>
      <p:font typeface="Muli Bold" panose="020B0604020202020204" charset="0"/>
      <p:regular r:id="rId23"/>
    </p:embeddedFont>
    <p:embeddedFont>
      <p:font typeface="Muli Regular Bold" panose="020B0604020202020204" charset="0"/>
      <p:regular r:id="rId24"/>
    </p:embeddedFont>
    <p:embeddedFont>
      <p:font typeface="Muli Regular" panose="020B0604020202020204" charset="0"/>
      <p:regular r:id="rId25"/>
    </p:embeddedFont>
    <p:embeddedFont>
      <p:font typeface="Calibri" panose="020F0502020204030204" pitchFamily="34" charset="0"/>
      <p:regular r:id="rId26"/>
      <p:bold r:id="rId27"/>
      <p:italic r:id="rId28"/>
      <p:boldItalic r:id="rId29"/>
    </p:embeddedFont>
    <p:embeddedFont>
      <p:font typeface="Amatic SC Bold" panose="020B0604020202020204" charset="-79"/>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75"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A90BB-1F57-4C1B-A2B6-A62CEFA6317A}" type="datetimeFigureOut">
              <a:rPr lang="en-GB" smtClean="0"/>
              <a:t>31/03/2021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38FC1-B8C5-4F4B-991C-89ED40688A8D}" type="slidenum">
              <a:rPr lang="en-GB" smtClean="0"/>
              <a:t>‹#›</a:t>
            </a:fld>
            <a:endParaRPr lang="en-GB"/>
          </a:p>
        </p:txBody>
      </p:sp>
    </p:spTree>
    <p:extLst>
      <p:ext uri="{BB962C8B-B14F-4D97-AF65-F5344CB8AC3E}">
        <p14:creationId xmlns:p14="http://schemas.microsoft.com/office/powerpoint/2010/main" val="112110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F9FF5-7648-402F-BCFC-01E58623698D}" type="slidenum">
              <a:rPr lang="en-GB" smtClean="0"/>
              <a:t>16</a:t>
            </a:fld>
            <a:endParaRPr lang="en-GB"/>
          </a:p>
        </p:txBody>
      </p:sp>
    </p:spTree>
    <p:extLst>
      <p:ext uri="{BB962C8B-B14F-4D97-AF65-F5344CB8AC3E}">
        <p14:creationId xmlns:p14="http://schemas.microsoft.com/office/powerpoint/2010/main" val="270347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F9FF5-7648-402F-BCFC-01E58623698D}" type="slidenum">
              <a:rPr lang="en-GB" smtClean="0"/>
              <a:t>17</a:t>
            </a:fld>
            <a:endParaRPr lang="en-GB"/>
          </a:p>
        </p:txBody>
      </p:sp>
    </p:spTree>
    <p:extLst>
      <p:ext uri="{BB962C8B-B14F-4D97-AF65-F5344CB8AC3E}">
        <p14:creationId xmlns:p14="http://schemas.microsoft.com/office/powerpoint/2010/main" val="14639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F9FF5-7648-402F-BCFC-01E58623698D}" type="slidenum">
              <a:rPr lang="en-GB" smtClean="0"/>
              <a:t>18</a:t>
            </a:fld>
            <a:endParaRPr lang="en-GB"/>
          </a:p>
        </p:txBody>
      </p:sp>
    </p:spTree>
    <p:extLst>
      <p:ext uri="{BB962C8B-B14F-4D97-AF65-F5344CB8AC3E}">
        <p14:creationId xmlns:p14="http://schemas.microsoft.com/office/powerpoint/2010/main" val="13720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8.png"/><Relationship Id="rId5" Type="http://schemas.openxmlformats.org/officeDocument/2006/relationships/image" Target="../media/image43.png"/><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hyperlink" Target="https://www.liveherelovehere.org/cgi-bin/PlasticPromise" TargetMode="External"/><Relationship Id="rId3" Type="http://schemas.openxmlformats.org/officeDocument/2006/relationships/image" Target="../media/image39.png"/><Relationship Id="rId7" Type="http://schemas.openxmlformats.org/officeDocument/2006/relationships/hyperlink" Target="https://www.translink.co.uk/ecoschools" TargetMode="Externa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hyperlink" Target="https://www.gff.globa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8.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5.jpe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8.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5.jpe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7.jpeg"/><Relationship Id="rId2" Type="http://schemas.openxmlformats.org/officeDocument/2006/relationships/slideLayout" Target="../slideLayouts/slideLayout7.xml"/><Relationship Id="rId1" Type="http://schemas.openxmlformats.org/officeDocument/2006/relationships/video" Target="https://www.youtube.com/embed/5rtij3ygSk0" TargetMode="External"/><Relationship Id="rId6" Type="http://schemas.openxmlformats.org/officeDocument/2006/relationships/image" Target="../media/image8.png"/><Relationship Id="rId5" Type="http://schemas.openxmlformats.org/officeDocument/2006/relationships/image" Target="../media/image51.png"/><Relationship Id="rId4" Type="http://schemas.openxmlformats.org/officeDocument/2006/relationships/image" Target="../media/image56.jp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1.emf"/><Relationship Id="rId5" Type="http://schemas.openxmlformats.org/officeDocument/2006/relationships/image" Target="../media/image60.JP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62.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i9q0MPGfA64" TargetMode="External"/><Relationship Id="rId6" Type="http://schemas.openxmlformats.org/officeDocument/2006/relationships/image" Target="../media/image31.png"/><Relationship Id="rId5" Type="http://schemas.openxmlformats.org/officeDocument/2006/relationships/image" Target="../media/image32.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jpe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player.vimeo.com/video/111593436?color=ffffff" TargetMode="External"/><Relationship Id="rId6" Type="http://schemas.openxmlformats.org/officeDocument/2006/relationships/image" Target="../media/image65.jpeg"/><Relationship Id="rId5" Type="http://schemas.openxmlformats.org/officeDocument/2006/relationships/image" Target="../media/image54.png"/><Relationship Id="rId4" Type="http://schemas.openxmlformats.org/officeDocument/2006/relationships/image" Target="../media/image64.png"/><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jpeg"/><Relationship Id="rId3" Type="http://schemas.openxmlformats.org/officeDocument/2006/relationships/image" Target="../media/image36.png"/><Relationship Id="rId7" Type="http://schemas.openxmlformats.org/officeDocument/2006/relationships/image" Target="../media/image19.png"/><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gTamnlXbgqc" TargetMode="Externa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8.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6.jpeg"/><Relationship Id="rId3" Type="http://schemas.openxmlformats.org/officeDocument/2006/relationships/image" Target="../media/image38.png"/><Relationship Id="rId7" Type="http://schemas.openxmlformats.org/officeDocument/2006/relationships/image" Target="../media/image45.png"/><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1kUE0BZtTRc" TargetMode="External"/><Relationship Id="rId6" Type="http://schemas.openxmlformats.org/officeDocument/2006/relationships/image" Target="../media/image43.png"/><Relationship Id="rId11"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19.png"/><Relationship Id="rId12"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ideo" Target="https://www.youtube.com/embed/-nJj5x9ixeM" TargetMode="External"/><Relationship Id="rId6" Type="http://schemas.openxmlformats.org/officeDocument/2006/relationships/image" Target="../media/image39.png"/><Relationship Id="rId11" Type="http://schemas.openxmlformats.org/officeDocument/2006/relationships/hyperlink" Target="https://www.trocaire.org/our-work/educate/youth/game-changers/" TargetMode="External"/><Relationship Id="rId5" Type="http://schemas.openxmlformats.org/officeDocument/2006/relationships/image" Target="../media/image45.png"/><Relationship Id="rId10" Type="http://schemas.openxmlformats.org/officeDocument/2006/relationships/image" Target="../media/image8.png"/><Relationship Id="rId4" Type="http://schemas.openxmlformats.org/officeDocument/2006/relationships/image" Target="../media/image38.png"/><Relationship Id="rId9" Type="http://schemas.openxmlformats.org/officeDocument/2006/relationships/image" Target="../media/image42.png"/><Relationship Id="rId1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30969">
            <a:off x="1780964" y="8411234"/>
            <a:ext cx="1404529" cy="1394707"/>
          </a:xfrm>
          <a:prstGeom prst="rect">
            <a:avLst/>
          </a:prstGeom>
        </p:spPr>
      </p:pic>
      <p:pic>
        <p:nvPicPr>
          <p:cNvPr id="3" name="Picture 3"/>
          <p:cNvPicPr>
            <a:picLocks noChangeAspect="1"/>
          </p:cNvPicPr>
          <p:nvPr/>
        </p:nvPicPr>
        <p:blipFill>
          <a:blip r:embed="rId3"/>
          <a:srcRect/>
          <a:stretch>
            <a:fillRect/>
          </a:stretch>
        </p:blipFill>
        <p:spPr>
          <a:xfrm rot="133738">
            <a:off x="6589189" y="6859035"/>
            <a:ext cx="5109623" cy="1021925"/>
          </a:xfrm>
          <a:prstGeom prst="rect">
            <a:avLst/>
          </a:prstGeom>
        </p:spPr>
      </p:pic>
      <p:pic>
        <p:nvPicPr>
          <p:cNvPr id="4" name="Picture 4"/>
          <p:cNvPicPr>
            <a:picLocks noChangeAspect="1"/>
          </p:cNvPicPr>
          <p:nvPr/>
        </p:nvPicPr>
        <p:blipFill>
          <a:blip r:embed="rId4"/>
          <a:srcRect/>
          <a:stretch>
            <a:fillRect/>
          </a:stretch>
        </p:blipFill>
        <p:spPr>
          <a:xfrm rot="297725">
            <a:off x="4019514" y="3326278"/>
            <a:ext cx="10254876" cy="3244270"/>
          </a:xfrm>
          <a:prstGeom prst="rect">
            <a:avLst/>
          </a:prstGeom>
        </p:spPr>
      </p:pic>
      <p:pic>
        <p:nvPicPr>
          <p:cNvPr id="5" name="Picture 5"/>
          <p:cNvPicPr>
            <a:picLocks noChangeAspect="1"/>
          </p:cNvPicPr>
          <p:nvPr/>
        </p:nvPicPr>
        <p:blipFill>
          <a:blip r:embed="rId5"/>
          <a:srcRect/>
          <a:stretch>
            <a:fillRect/>
          </a:stretch>
        </p:blipFill>
        <p:spPr>
          <a:xfrm rot="-1159206">
            <a:off x="745946" y="7455877"/>
            <a:ext cx="662036" cy="1122094"/>
          </a:xfrm>
          <a:prstGeom prst="rect">
            <a:avLst/>
          </a:prstGeom>
        </p:spPr>
      </p:pic>
      <p:pic>
        <p:nvPicPr>
          <p:cNvPr id="6" name="Picture 6"/>
          <p:cNvPicPr>
            <a:picLocks noChangeAspect="1"/>
          </p:cNvPicPr>
          <p:nvPr/>
        </p:nvPicPr>
        <p:blipFill>
          <a:blip r:embed="rId6"/>
          <a:srcRect/>
          <a:stretch>
            <a:fillRect/>
          </a:stretch>
        </p:blipFill>
        <p:spPr>
          <a:xfrm>
            <a:off x="5486684" y="8801590"/>
            <a:ext cx="758759" cy="837986"/>
          </a:xfrm>
          <a:prstGeom prst="rect">
            <a:avLst/>
          </a:prstGeom>
        </p:spPr>
      </p:pic>
      <p:pic>
        <p:nvPicPr>
          <p:cNvPr id="7" name="Picture 7"/>
          <p:cNvPicPr>
            <a:picLocks noChangeAspect="1"/>
          </p:cNvPicPr>
          <p:nvPr/>
        </p:nvPicPr>
        <p:blipFill>
          <a:blip r:embed="rId7"/>
          <a:srcRect/>
          <a:stretch>
            <a:fillRect/>
          </a:stretch>
        </p:blipFill>
        <p:spPr>
          <a:xfrm rot="-7483644">
            <a:off x="13795143" y="9441671"/>
            <a:ext cx="509049" cy="488687"/>
          </a:xfrm>
          <a:prstGeom prst="rect">
            <a:avLst/>
          </a:prstGeom>
        </p:spPr>
      </p:pic>
      <p:pic>
        <p:nvPicPr>
          <p:cNvPr id="8" name="Picture 8"/>
          <p:cNvPicPr>
            <a:picLocks noChangeAspect="1"/>
          </p:cNvPicPr>
          <p:nvPr/>
        </p:nvPicPr>
        <p:blipFill>
          <a:blip r:embed="rId7"/>
          <a:srcRect/>
          <a:stretch>
            <a:fillRect/>
          </a:stretch>
        </p:blipFill>
        <p:spPr>
          <a:xfrm rot="1422455">
            <a:off x="887331" y="3945578"/>
            <a:ext cx="509049" cy="488687"/>
          </a:xfrm>
          <a:prstGeom prst="rect">
            <a:avLst/>
          </a:prstGeom>
        </p:spPr>
      </p:pic>
      <p:pic>
        <p:nvPicPr>
          <p:cNvPr id="9" name="Picture 9"/>
          <p:cNvPicPr>
            <a:picLocks noChangeAspect="1"/>
          </p:cNvPicPr>
          <p:nvPr/>
        </p:nvPicPr>
        <p:blipFill>
          <a:blip r:embed="rId7"/>
          <a:srcRect/>
          <a:stretch>
            <a:fillRect/>
          </a:stretch>
        </p:blipFill>
        <p:spPr>
          <a:xfrm rot="2851397">
            <a:off x="9127529" y="575565"/>
            <a:ext cx="319992" cy="307192"/>
          </a:xfrm>
          <a:prstGeom prst="rect">
            <a:avLst/>
          </a:prstGeom>
        </p:spPr>
      </p:pic>
      <p:pic>
        <p:nvPicPr>
          <p:cNvPr id="10" name="Picture 10"/>
          <p:cNvPicPr>
            <a:picLocks noChangeAspect="1"/>
          </p:cNvPicPr>
          <p:nvPr/>
        </p:nvPicPr>
        <p:blipFill>
          <a:blip r:embed="rId7"/>
          <a:srcRect/>
          <a:stretch>
            <a:fillRect/>
          </a:stretch>
        </p:blipFill>
        <p:spPr>
          <a:xfrm rot="-10019461">
            <a:off x="14283299" y="559211"/>
            <a:ext cx="516571" cy="495908"/>
          </a:xfrm>
          <a:prstGeom prst="rect">
            <a:avLst/>
          </a:prstGeom>
        </p:spPr>
      </p:pic>
      <p:pic>
        <p:nvPicPr>
          <p:cNvPr id="11" name="Picture 11"/>
          <p:cNvPicPr>
            <a:picLocks noChangeAspect="1"/>
          </p:cNvPicPr>
          <p:nvPr/>
        </p:nvPicPr>
        <p:blipFill>
          <a:blip r:embed="rId7"/>
          <a:srcRect/>
          <a:stretch>
            <a:fillRect/>
          </a:stretch>
        </p:blipFill>
        <p:spPr>
          <a:xfrm rot="-6383107">
            <a:off x="15400641" y="3301370"/>
            <a:ext cx="513645" cy="493100"/>
          </a:xfrm>
          <a:prstGeom prst="rect">
            <a:avLst/>
          </a:prstGeom>
        </p:spPr>
      </p:pic>
      <p:pic>
        <p:nvPicPr>
          <p:cNvPr id="12" name="Picture 12"/>
          <p:cNvPicPr>
            <a:picLocks noChangeAspect="1"/>
          </p:cNvPicPr>
          <p:nvPr/>
        </p:nvPicPr>
        <p:blipFill>
          <a:blip r:embed="rId5"/>
          <a:srcRect/>
          <a:stretch>
            <a:fillRect/>
          </a:stretch>
        </p:blipFill>
        <p:spPr>
          <a:xfrm rot="1345741">
            <a:off x="12100836" y="8176526"/>
            <a:ext cx="511678" cy="867251"/>
          </a:xfrm>
          <a:prstGeom prst="rect">
            <a:avLst/>
          </a:prstGeom>
        </p:spPr>
      </p:pic>
      <p:pic>
        <p:nvPicPr>
          <p:cNvPr id="13" name="Picture 13"/>
          <p:cNvPicPr>
            <a:picLocks noChangeAspect="1"/>
          </p:cNvPicPr>
          <p:nvPr/>
        </p:nvPicPr>
        <p:blipFill>
          <a:blip r:embed="rId6"/>
          <a:srcRect/>
          <a:stretch>
            <a:fillRect/>
          </a:stretch>
        </p:blipFill>
        <p:spPr>
          <a:xfrm rot="1800043">
            <a:off x="11671035" y="347808"/>
            <a:ext cx="567418" cy="626667"/>
          </a:xfrm>
          <a:prstGeom prst="rect">
            <a:avLst/>
          </a:prstGeom>
        </p:spPr>
      </p:pic>
      <p:pic>
        <p:nvPicPr>
          <p:cNvPr id="14" name="Picture 14"/>
          <p:cNvPicPr>
            <a:picLocks noChangeAspect="1"/>
          </p:cNvPicPr>
          <p:nvPr/>
        </p:nvPicPr>
        <p:blipFill>
          <a:blip r:embed="rId5"/>
          <a:srcRect/>
          <a:stretch>
            <a:fillRect/>
          </a:stretch>
        </p:blipFill>
        <p:spPr>
          <a:xfrm rot="-10154087">
            <a:off x="16697026" y="813008"/>
            <a:ext cx="489149" cy="829067"/>
          </a:xfrm>
          <a:prstGeom prst="rect">
            <a:avLst/>
          </a:prstGeom>
        </p:spPr>
      </p:pic>
      <p:pic>
        <p:nvPicPr>
          <p:cNvPr id="15" name="Picture 15"/>
          <p:cNvPicPr>
            <a:picLocks noChangeAspect="1"/>
          </p:cNvPicPr>
          <p:nvPr/>
        </p:nvPicPr>
        <p:blipFill>
          <a:blip r:embed="rId5"/>
          <a:srcRect/>
          <a:stretch>
            <a:fillRect/>
          </a:stretch>
        </p:blipFill>
        <p:spPr>
          <a:xfrm rot="-1669974">
            <a:off x="6306072" y="579248"/>
            <a:ext cx="530353" cy="898904"/>
          </a:xfrm>
          <a:prstGeom prst="rect">
            <a:avLst/>
          </a:prstGeom>
        </p:spPr>
      </p:pic>
      <p:pic>
        <p:nvPicPr>
          <p:cNvPr id="16" name="Picture 16"/>
          <p:cNvPicPr>
            <a:picLocks noChangeAspect="1"/>
          </p:cNvPicPr>
          <p:nvPr/>
        </p:nvPicPr>
        <p:blipFill>
          <a:blip r:embed="rId8"/>
          <a:srcRect/>
          <a:stretch>
            <a:fillRect/>
          </a:stretch>
        </p:blipFill>
        <p:spPr>
          <a:xfrm rot="693431">
            <a:off x="1252195" y="916550"/>
            <a:ext cx="826577" cy="1185137"/>
          </a:xfrm>
          <a:prstGeom prst="rect">
            <a:avLst/>
          </a:prstGeom>
        </p:spPr>
      </p:pic>
      <p:pic>
        <p:nvPicPr>
          <p:cNvPr id="17" name="Picture 17"/>
          <p:cNvPicPr>
            <a:picLocks noChangeAspect="1"/>
          </p:cNvPicPr>
          <p:nvPr/>
        </p:nvPicPr>
        <p:blipFill>
          <a:blip r:embed="rId8"/>
          <a:srcRect/>
          <a:stretch>
            <a:fillRect/>
          </a:stretch>
        </p:blipFill>
        <p:spPr>
          <a:xfrm rot="-2419102">
            <a:off x="16011837" y="6705132"/>
            <a:ext cx="927423" cy="1329729"/>
          </a:xfrm>
          <a:prstGeom prst="rect">
            <a:avLst/>
          </a:prstGeom>
        </p:spPr>
      </p:pic>
      <p:pic>
        <p:nvPicPr>
          <p:cNvPr id="18" name="Picture 18"/>
          <p:cNvPicPr>
            <a:picLocks noChangeAspect="1"/>
          </p:cNvPicPr>
          <p:nvPr/>
        </p:nvPicPr>
        <p:blipFill>
          <a:blip r:embed="rId9"/>
          <a:srcRect t="748" b="748"/>
          <a:stretch>
            <a:fillRect/>
          </a:stretch>
        </p:blipFill>
        <p:spPr>
          <a:xfrm>
            <a:off x="5986130" y="4189921"/>
            <a:ext cx="6370546" cy="1717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9"/>
          <p:cNvPicPr>
            <a:picLocks noChangeAspect="1"/>
          </p:cNvPicPr>
          <p:nvPr/>
        </p:nvPicPr>
        <p:blipFill>
          <a:blip r:embed="rId10"/>
          <a:srcRect/>
          <a:stretch>
            <a:fillRect/>
          </a:stretch>
        </p:blipFill>
        <p:spPr>
          <a:xfrm rot="-1770958">
            <a:off x="818870" y="4758789"/>
            <a:ext cx="1334875" cy="1325540"/>
          </a:xfrm>
          <a:prstGeom prst="rect">
            <a:avLst/>
          </a:prstGeom>
        </p:spPr>
      </p:pic>
      <p:pic>
        <p:nvPicPr>
          <p:cNvPr id="20" name="Picture 20"/>
          <p:cNvPicPr>
            <a:picLocks noChangeAspect="1"/>
          </p:cNvPicPr>
          <p:nvPr/>
        </p:nvPicPr>
        <p:blipFill>
          <a:blip r:embed="rId11"/>
          <a:srcRect/>
          <a:stretch>
            <a:fillRect/>
          </a:stretch>
        </p:blipFill>
        <p:spPr>
          <a:xfrm rot="1472479">
            <a:off x="8878988" y="8231365"/>
            <a:ext cx="1421244" cy="1421244"/>
          </a:xfrm>
          <a:prstGeom prst="rect">
            <a:avLst/>
          </a:prstGeom>
        </p:spPr>
      </p:pic>
      <p:pic>
        <p:nvPicPr>
          <p:cNvPr id="21" name="Picture 21"/>
          <p:cNvPicPr>
            <a:picLocks noChangeAspect="1"/>
          </p:cNvPicPr>
          <p:nvPr/>
        </p:nvPicPr>
        <p:blipFill>
          <a:blip r:embed="rId12"/>
          <a:srcRect/>
          <a:stretch>
            <a:fillRect/>
          </a:stretch>
        </p:blipFill>
        <p:spPr>
          <a:xfrm rot="-925630">
            <a:off x="4176335" y="6699761"/>
            <a:ext cx="1356392" cy="1356392"/>
          </a:xfrm>
          <a:prstGeom prst="rect">
            <a:avLst/>
          </a:prstGeom>
        </p:spPr>
      </p:pic>
      <p:pic>
        <p:nvPicPr>
          <p:cNvPr id="22" name="Picture 22"/>
          <p:cNvPicPr>
            <a:picLocks noChangeAspect="1"/>
          </p:cNvPicPr>
          <p:nvPr/>
        </p:nvPicPr>
        <p:blipFill>
          <a:blip r:embed="rId13"/>
          <a:srcRect/>
          <a:stretch>
            <a:fillRect/>
          </a:stretch>
        </p:blipFill>
        <p:spPr>
          <a:xfrm rot="-879041">
            <a:off x="13567254" y="7097162"/>
            <a:ext cx="1404001" cy="1404001"/>
          </a:xfrm>
          <a:prstGeom prst="rect">
            <a:avLst/>
          </a:prstGeom>
        </p:spPr>
      </p:pic>
      <p:pic>
        <p:nvPicPr>
          <p:cNvPr id="23" name="Picture 23"/>
          <p:cNvPicPr>
            <a:picLocks noChangeAspect="1"/>
          </p:cNvPicPr>
          <p:nvPr/>
        </p:nvPicPr>
        <p:blipFill>
          <a:blip r:embed="rId14"/>
          <a:srcRect/>
          <a:stretch>
            <a:fillRect/>
          </a:stretch>
        </p:blipFill>
        <p:spPr>
          <a:xfrm rot="986035">
            <a:off x="16137163" y="8553029"/>
            <a:ext cx="1410541" cy="1410541"/>
          </a:xfrm>
          <a:prstGeom prst="rect">
            <a:avLst/>
          </a:prstGeom>
        </p:spPr>
      </p:pic>
      <p:pic>
        <p:nvPicPr>
          <p:cNvPr id="24" name="Picture 24"/>
          <p:cNvPicPr>
            <a:picLocks noChangeAspect="1"/>
          </p:cNvPicPr>
          <p:nvPr/>
        </p:nvPicPr>
        <p:blipFill>
          <a:blip r:embed="rId15"/>
          <a:srcRect/>
          <a:stretch>
            <a:fillRect/>
          </a:stretch>
        </p:blipFill>
        <p:spPr>
          <a:xfrm rot="249574">
            <a:off x="5598370" y="1863613"/>
            <a:ext cx="1369701" cy="1360123"/>
          </a:xfrm>
          <a:prstGeom prst="rect">
            <a:avLst/>
          </a:prstGeom>
        </p:spPr>
      </p:pic>
      <p:pic>
        <p:nvPicPr>
          <p:cNvPr id="25" name="Picture 25"/>
          <p:cNvPicPr>
            <a:picLocks noChangeAspect="1"/>
          </p:cNvPicPr>
          <p:nvPr/>
        </p:nvPicPr>
        <p:blipFill>
          <a:blip r:embed="rId16"/>
          <a:srcRect/>
          <a:stretch>
            <a:fillRect/>
          </a:stretch>
        </p:blipFill>
        <p:spPr>
          <a:xfrm rot="-425042">
            <a:off x="9368281" y="1793509"/>
            <a:ext cx="1406546" cy="1396710"/>
          </a:xfrm>
          <a:prstGeom prst="rect">
            <a:avLst/>
          </a:prstGeom>
        </p:spPr>
      </p:pic>
      <p:pic>
        <p:nvPicPr>
          <p:cNvPr id="26" name="Picture 26"/>
          <p:cNvPicPr>
            <a:picLocks noChangeAspect="1"/>
          </p:cNvPicPr>
          <p:nvPr/>
        </p:nvPicPr>
        <p:blipFill>
          <a:blip r:embed="rId17"/>
          <a:srcRect/>
          <a:stretch>
            <a:fillRect/>
          </a:stretch>
        </p:blipFill>
        <p:spPr>
          <a:xfrm rot="694021">
            <a:off x="12993190" y="1349300"/>
            <a:ext cx="1421326" cy="1411387"/>
          </a:xfrm>
          <a:prstGeom prst="rect">
            <a:avLst/>
          </a:prstGeom>
        </p:spPr>
      </p:pic>
      <p:pic>
        <p:nvPicPr>
          <p:cNvPr id="27" name="Picture 27"/>
          <p:cNvPicPr>
            <a:picLocks noChangeAspect="1"/>
          </p:cNvPicPr>
          <p:nvPr/>
        </p:nvPicPr>
        <p:blipFill>
          <a:blip r:embed="rId18"/>
          <a:srcRect/>
          <a:stretch>
            <a:fillRect/>
          </a:stretch>
        </p:blipFill>
        <p:spPr>
          <a:xfrm rot="1273553">
            <a:off x="16243133" y="4069021"/>
            <a:ext cx="1396935" cy="1406773"/>
          </a:xfrm>
          <a:prstGeom prst="rect">
            <a:avLst/>
          </a:prstGeom>
        </p:spPr>
      </p:pic>
      <p:pic>
        <p:nvPicPr>
          <p:cNvPr id="28" name="Picture 28"/>
          <p:cNvPicPr>
            <a:picLocks noChangeAspect="1"/>
          </p:cNvPicPr>
          <p:nvPr/>
        </p:nvPicPr>
        <p:blipFill>
          <a:blip r:embed="rId19"/>
          <a:srcRect/>
          <a:stretch>
            <a:fillRect/>
          </a:stretch>
        </p:blipFill>
        <p:spPr>
          <a:xfrm rot="-336693">
            <a:off x="2382438" y="1028700"/>
            <a:ext cx="1405678" cy="1405678"/>
          </a:xfrm>
          <a:prstGeom prst="rect">
            <a:avLst/>
          </a:prstGeom>
        </p:spPr>
      </p:pic>
      <p:pic>
        <p:nvPicPr>
          <p:cNvPr id="29" name="Picture 29"/>
          <p:cNvPicPr>
            <a:picLocks noChangeAspect="1"/>
          </p:cNvPicPr>
          <p:nvPr/>
        </p:nvPicPr>
        <p:blipFill>
          <a:blip r:embed="rId7"/>
          <a:srcRect/>
          <a:stretch>
            <a:fillRect/>
          </a:stretch>
        </p:blipFill>
        <p:spPr>
          <a:xfrm rot="2851397">
            <a:off x="2454981" y="6173541"/>
            <a:ext cx="319992" cy="3071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p:cNvPicPr>
            <a:picLocks noChangeAspect="1"/>
          </p:cNvPicPr>
          <p:nvPr/>
        </p:nvPicPr>
        <p:blipFill>
          <a:blip r:embed="rId2"/>
          <a:srcRect/>
          <a:stretch>
            <a:fillRect/>
          </a:stretch>
        </p:blipFill>
        <p:spPr>
          <a:xfrm rot="5400000">
            <a:off x="11173628" y="2143928"/>
            <a:ext cx="6608744" cy="5486400"/>
          </a:xfrm>
          <a:prstGeom prst="rect">
            <a:avLst/>
          </a:prstGeom>
        </p:spPr>
      </p:pic>
      <p:pic>
        <p:nvPicPr>
          <p:cNvPr id="23" name="Picture 3"/>
          <p:cNvPicPr>
            <a:picLocks noChangeAspect="1"/>
          </p:cNvPicPr>
          <p:nvPr/>
        </p:nvPicPr>
        <p:blipFill>
          <a:blip r:embed="rId3"/>
          <a:srcRect/>
          <a:stretch>
            <a:fillRect/>
          </a:stretch>
        </p:blipFill>
        <p:spPr>
          <a:xfrm rot="21466179">
            <a:off x="1487436" y="2472694"/>
            <a:ext cx="9585460" cy="1917092"/>
          </a:xfrm>
          <a:prstGeom prst="rect">
            <a:avLst/>
          </a:prstGeom>
        </p:spPr>
      </p:pic>
      <p:pic>
        <p:nvPicPr>
          <p:cNvPr id="24" name="Picture 14"/>
          <p:cNvPicPr>
            <a:picLocks noChangeAspect="1"/>
          </p:cNvPicPr>
          <p:nvPr/>
        </p:nvPicPr>
        <p:blipFill>
          <a:blip r:embed="rId4"/>
          <a:srcRect/>
          <a:stretch>
            <a:fillRect/>
          </a:stretch>
        </p:blipFill>
        <p:spPr>
          <a:xfrm rot="1800043">
            <a:off x="11728720" y="9049640"/>
            <a:ext cx="567418" cy="626667"/>
          </a:xfrm>
          <a:prstGeom prst="rect">
            <a:avLst/>
          </a:prstGeom>
        </p:spPr>
      </p:pic>
      <p:pic>
        <p:nvPicPr>
          <p:cNvPr id="25" name="Picture 16"/>
          <p:cNvPicPr>
            <a:picLocks noChangeAspect="1"/>
          </p:cNvPicPr>
          <p:nvPr/>
        </p:nvPicPr>
        <p:blipFill>
          <a:blip r:embed="rId5"/>
          <a:srcRect/>
          <a:stretch>
            <a:fillRect/>
          </a:stretch>
        </p:blipFill>
        <p:spPr>
          <a:xfrm rot="693431">
            <a:off x="1073307" y="763411"/>
            <a:ext cx="826577" cy="1185137"/>
          </a:xfrm>
          <a:prstGeom prst="rect">
            <a:avLst/>
          </a:prstGeom>
        </p:spPr>
      </p:pic>
      <p:pic>
        <p:nvPicPr>
          <p:cNvPr id="26" name="Picture 19"/>
          <p:cNvPicPr>
            <a:picLocks noChangeAspect="1"/>
          </p:cNvPicPr>
          <p:nvPr/>
        </p:nvPicPr>
        <p:blipFill>
          <a:blip r:embed="rId5"/>
          <a:srcRect/>
          <a:stretch>
            <a:fillRect/>
          </a:stretch>
        </p:blipFill>
        <p:spPr>
          <a:xfrm rot="19180898">
            <a:off x="17255461" y="5806780"/>
            <a:ext cx="927423" cy="1329729"/>
          </a:xfrm>
          <a:prstGeom prst="rect">
            <a:avLst/>
          </a:prstGeom>
        </p:spPr>
      </p:pic>
      <p:pic>
        <p:nvPicPr>
          <p:cNvPr id="2" name="Picture 2"/>
          <p:cNvPicPr>
            <a:picLocks noChangeAspect="1"/>
          </p:cNvPicPr>
          <p:nvPr/>
        </p:nvPicPr>
        <p:blipFill>
          <a:blip r:embed="rId6"/>
          <a:srcRect/>
          <a:stretch>
            <a:fillRect/>
          </a:stretch>
        </p:blipFill>
        <p:spPr>
          <a:xfrm rot="5400000">
            <a:off x="4441592" y="642919"/>
            <a:ext cx="3855815" cy="10323642"/>
          </a:xfrm>
          <a:prstGeom prst="rect">
            <a:avLst/>
          </a:prstGeom>
        </p:spPr>
      </p:pic>
      <p:pic>
        <p:nvPicPr>
          <p:cNvPr id="5" name="Picture 5"/>
          <p:cNvPicPr>
            <a:picLocks noChangeAspect="1"/>
          </p:cNvPicPr>
          <p:nvPr/>
        </p:nvPicPr>
        <p:blipFill>
          <a:blip r:embed="rId7"/>
          <a:srcRect/>
          <a:stretch>
            <a:fillRect/>
          </a:stretch>
        </p:blipFill>
        <p:spPr>
          <a:xfrm>
            <a:off x="11840533" y="1908237"/>
            <a:ext cx="5422693" cy="6096000"/>
          </a:xfrm>
          <a:prstGeom prst="rect">
            <a:avLst/>
          </a:prstGeom>
        </p:spPr>
      </p:pic>
      <p:grpSp>
        <p:nvGrpSpPr>
          <p:cNvPr id="6" name="Group 6"/>
          <p:cNvGrpSpPr>
            <a:grpSpLocks noChangeAspect="1"/>
          </p:cNvGrpSpPr>
          <p:nvPr/>
        </p:nvGrpSpPr>
        <p:grpSpPr>
          <a:xfrm>
            <a:off x="12191978" y="2409615"/>
            <a:ext cx="4516203" cy="5410200"/>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8"/>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9"/>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8"/>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8"/>
          <a:srcRect/>
          <a:stretch>
            <a:fillRect/>
          </a:stretch>
        </p:blipFill>
        <p:spPr>
          <a:xfrm rot="-10019461">
            <a:off x="17308486" y="743740"/>
            <a:ext cx="516571" cy="495908"/>
          </a:xfrm>
          <a:prstGeom prst="rect">
            <a:avLst/>
          </a:prstGeom>
        </p:spPr>
      </p:pic>
      <p:pic>
        <p:nvPicPr>
          <p:cNvPr id="15" name="Picture 15"/>
          <p:cNvPicPr>
            <a:picLocks noChangeAspect="1"/>
          </p:cNvPicPr>
          <p:nvPr/>
        </p:nvPicPr>
        <p:blipFill>
          <a:blip r:embed="rId10"/>
          <a:srcRect/>
          <a:stretch>
            <a:fillRect/>
          </a:stretch>
        </p:blipFill>
        <p:spPr>
          <a:xfrm rot="-1669974">
            <a:off x="7286577" y="612038"/>
            <a:ext cx="530353" cy="898904"/>
          </a:xfrm>
          <a:prstGeom prst="rect">
            <a:avLst/>
          </a:prstGeom>
        </p:spPr>
      </p:pic>
      <p:pic>
        <p:nvPicPr>
          <p:cNvPr id="20" name="Picture 23"/>
          <p:cNvPicPr>
            <a:picLocks noChangeAspect="1"/>
          </p:cNvPicPr>
          <p:nvPr/>
        </p:nvPicPr>
        <p:blipFill>
          <a:blip r:embed="rId11"/>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TextBox 9"/>
          <p:cNvSpPr txBox="1"/>
          <p:nvPr/>
        </p:nvSpPr>
        <p:spPr>
          <a:xfrm>
            <a:off x="1826698" y="4101330"/>
            <a:ext cx="8866712" cy="1128514"/>
          </a:xfrm>
          <a:prstGeom prst="rect">
            <a:avLst/>
          </a:prstGeom>
        </p:spPr>
        <p:txBody>
          <a:bodyPr lIns="0" tIns="0" rIns="0" bIns="0" rtlCol="0" anchor="t">
            <a:spAutoFit/>
          </a:bodyPr>
          <a:lstStyle/>
          <a:p>
            <a:pPr algn="ctr">
              <a:lnSpc>
                <a:spcPts val="8800"/>
              </a:lnSpc>
            </a:pPr>
            <a:r>
              <a:rPr lang="en-US" sz="4000" dirty="0">
                <a:solidFill>
                  <a:srgbClr val="000000"/>
                </a:solidFill>
                <a:latin typeface="Amatic SC Bold"/>
              </a:rPr>
              <a:t>Climate Justice and Energy</a:t>
            </a:r>
          </a:p>
        </p:txBody>
      </p:sp>
      <p:sp>
        <p:nvSpPr>
          <p:cNvPr id="39" name="TextBox 8"/>
          <p:cNvSpPr txBox="1"/>
          <p:nvPr/>
        </p:nvSpPr>
        <p:spPr>
          <a:xfrm>
            <a:off x="1334195" y="5189535"/>
            <a:ext cx="10070611" cy="1744067"/>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“Climate justice” is a term, and more than that a movement, that acknowledges climate change can have differing social, economic, public health, and other adverse impacts on underprivileged populations.</a:t>
            </a:r>
            <a:endParaRPr lang="en-US" sz="2400" dirty="0">
              <a:solidFill>
                <a:srgbClr val="000000"/>
              </a:solidFill>
              <a:latin typeface="Muli Regular"/>
            </a:endParaRPr>
          </a:p>
        </p:txBody>
      </p:sp>
      <p:sp>
        <p:nvSpPr>
          <p:cNvPr id="41" name="Rectangle 40"/>
          <p:cNvSpPr/>
          <p:nvPr/>
        </p:nvSpPr>
        <p:spPr>
          <a:xfrm>
            <a:off x="12344400" y="2934193"/>
            <a:ext cx="4267199" cy="4693593"/>
          </a:xfrm>
          <a:prstGeom prst="rect">
            <a:avLst/>
          </a:prstGeom>
        </p:spPr>
        <p:txBody>
          <a:bodyPr wrap="square">
            <a:spAutoFit/>
          </a:bodyPr>
          <a:lstStyle/>
          <a:p>
            <a:r>
              <a:rPr lang="en-GB" sz="2300" dirty="0"/>
              <a:t>Key Factors about Climate Justice</a:t>
            </a:r>
          </a:p>
          <a:p>
            <a:endParaRPr lang="en-GB" sz="2300" dirty="0"/>
          </a:p>
          <a:p>
            <a:pPr marL="342900" indent="-342900">
              <a:buFont typeface="Arial" panose="020B0604020202020204" pitchFamily="34" charset="0"/>
              <a:buChar char="•"/>
            </a:pPr>
            <a:r>
              <a:rPr lang="en-GB" sz="2300" dirty="0"/>
              <a:t>Climate justice begins with recognising key groups are differently affected by climate change.</a:t>
            </a:r>
          </a:p>
          <a:p>
            <a:endParaRPr lang="en-GB" sz="2300" dirty="0"/>
          </a:p>
          <a:p>
            <a:pPr marL="342900" indent="-342900">
              <a:buFont typeface="Arial" panose="020B0604020202020204" pitchFamily="34" charset="0"/>
              <a:buChar char="•"/>
            </a:pPr>
            <a:r>
              <a:rPr lang="en-GB" sz="2300" dirty="0"/>
              <a:t>Climate impacts can exacerbate inequitable social conditions.</a:t>
            </a:r>
          </a:p>
          <a:p>
            <a:endParaRPr lang="en-GB" sz="2300" dirty="0"/>
          </a:p>
          <a:p>
            <a:pPr marL="342900" indent="-342900">
              <a:buFont typeface="Arial" panose="020B0604020202020204" pitchFamily="34" charset="0"/>
              <a:buChar char="•"/>
            </a:pPr>
            <a:r>
              <a:rPr lang="en-GB" sz="2300" dirty="0"/>
              <a:t>Momentum is building for climate justice solutions.</a:t>
            </a:r>
          </a:p>
        </p:txBody>
      </p:sp>
      <p:pic>
        <p:nvPicPr>
          <p:cNvPr id="8" name="Picture 7"/>
          <p:cNvPicPr>
            <a:picLocks noChangeAspect="1"/>
          </p:cNvPicPr>
          <p:nvPr/>
        </p:nvPicPr>
        <p:blipFill>
          <a:blip r:embed="rId12"/>
          <a:stretch>
            <a:fillRect/>
          </a:stretch>
        </p:blipFill>
        <p:spPr>
          <a:xfrm>
            <a:off x="9341900" y="660660"/>
            <a:ext cx="4304729" cy="2107680"/>
          </a:xfrm>
          <a:prstGeom prst="rect">
            <a:avLst/>
          </a:prstGeom>
        </p:spPr>
      </p:pic>
    </p:spTree>
    <p:extLst>
      <p:ext uri="{BB962C8B-B14F-4D97-AF65-F5344CB8AC3E}">
        <p14:creationId xmlns:p14="http://schemas.microsoft.com/office/powerpoint/2010/main" val="1761063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extBox 2"/>
          <p:cNvSpPr txBox="1"/>
          <p:nvPr/>
        </p:nvSpPr>
        <p:spPr>
          <a:xfrm>
            <a:off x="1676400" y="134610"/>
            <a:ext cx="11887586" cy="1139825"/>
          </a:xfrm>
          <a:prstGeom prst="rect">
            <a:avLst/>
          </a:prstGeom>
        </p:spPr>
        <p:txBody>
          <a:bodyPr lIns="0" tIns="0" rIns="0" bIns="0" rtlCol="0" anchor="t">
            <a:spAutoFit/>
          </a:bodyPr>
          <a:lstStyle/>
          <a:p>
            <a:pPr>
              <a:lnSpc>
                <a:spcPts val="8800"/>
              </a:lnSpc>
            </a:pPr>
            <a:r>
              <a:rPr lang="en-US" sz="8000" dirty="0">
                <a:solidFill>
                  <a:srgbClr val="000000"/>
                </a:solidFill>
                <a:latin typeface="Amatic SC Bold"/>
              </a:rPr>
              <a:t>EXAMPLES AND ILLUSTRATIONS</a:t>
            </a:r>
          </a:p>
        </p:txBody>
      </p:sp>
      <p:pic>
        <p:nvPicPr>
          <p:cNvPr id="3" name="Picture 3"/>
          <p:cNvPicPr>
            <a:picLocks noChangeAspect="1"/>
          </p:cNvPicPr>
          <p:nvPr/>
        </p:nvPicPr>
        <p:blipFill>
          <a:blip r:embed="rId2"/>
          <a:srcRect/>
          <a:stretch>
            <a:fillRect/>
          </a:stretch>
        </p:blipFill>
        <p:spPr>
          <a:xfrm rot="5400000">
            <a:off x="171819" y="3551589"/>
            <a:ext cx="7231044" cy="4617316"/>
          </a:xfrm>
          <a:prstGeom prst="rect">
            <a:avLst/>
          </a:prstGeom>
        </p:spPr>
      </p:pic>
      <p:pic>
        <p:nvPicPr>
          <p:cNvPr id="4" name="Picture 4"/>
          <p:cNvPicPr>
            <a:picLocks noChangeAspect="1"/>
          </p:cNvPicPr>
          <p:nvPr/>
        </p:nvPicPr>
        <p:blipFill>
          <a:blip r:embed="rId3"/>
          <a:srcRect/>
          <a:stretch>
            <a:fillRect/>
          </a:stretch>
        </p:blipFill>
        <p:spPr>
          <a:xfrm rot="-111462">
            <a:off x="1609332" y="2898637"/>
            <a:ext cx="4414235" cy="6422828"/>
          </a:xfrm>
          <a:prstGeom prst="rect">
            <a:avLst/>
          </a:prstGeom>
        </p:spPr>
      </p:pic>
      <p:sp>
        <p:nvSpPr>
          <p:cNvPr id="5" name="TextBox 5"/>
          <p:cNvSpPr txBox="1"/>
          <p:nvPr/>
        </p:nvSpPr>
        <p:spPr>
          <a:xfrm>
            <a:off x="3993369" y="2383781"/>
            <a:ext cx="2878206" cy="405765"/>
          </a:xfrm>
          <a:prstGeom prst="rect">
            <a:avLst/>
          </a:prstGeom>
        </p:spPr>
        <p:txBody>
          <a:bodyPr lIns="0" tIns="0" rIns="0" bIns="0" rtlCol="0" anchor="t">
            <a:spAutoFit/>
          </a:bodyPr>
          <a:lstStyle/>
          <a:p>
            <a:pPr>
              <a:lnSpc>
                <a:spcPts val="3359"/>
              </a:lnSpc>
              <a:spcBef>
                <a:spcPct val="0"/>
              </a:spcBef>
            </a:pPr>
            <a:r>
              <a:rPr lang="en-US" sz="2400" spc="72" dirty="0">
                <a:solidFill>
                  <a:srgbClr val="000000"/>
                </a:solidFill>
                <a:latin typeface="Muli Bold"/>
              </a:rPr>
              <a:t>Example 1</a:t>
            </a:r>
          </a:p>
        </p:txBody>
      </p:sp>
      <p:pic>
        <p:nvPicPr>
          <p:cNvPr id="6" name="Picture 6"/>
          <p:cNvPicPr>
            <a:picLocks noChangeAspect="1"/>
          </p:cNvPicPr>
          <p:nvPr/>
        </p:nvPicPr>
        <p:blipFill>
          <a:blip r:embed="rId2"/>
          <a:srcRect/>
          <a:stretch>
            <a:fillRect/>
          </a:stretch>
        </p:blipFill>
        <p:spPr>
          <a:xfrm rot="5400000">
            <a:off x="5646733" y="3430246"/>
            <a:ext cx="7270365" cy="4820682"/>
          </a:xfrm>
          <a:prstGeom prst="rect">
            <a:avLst/>
          </a:prstGeom>
        </p:spPr>
      </p:pic>
      <p:pic>
        <p:nvPicPr>
          <p:cNvPr id="7" name="Picture 7"/>
          <p:cNvPicPr>
            <a:picLocks noChangeAspect="1"/>
          </p:cNvPicPr>
          <p:nvPr/>
        </p:nvPicPr>
        <p:blipFill>
          <a:blip r:embed="rId3"/>
          <a:srcRect/>
          <a:stretch>
            <a:fillRect/>
          </a:stretch>
        </p:blipFill>
        <p:spPr>
          <a:xfrm rot="-111462">
            <a:off x="7048170" y="2857719"/>
            <a:ext cx="4467490" cy="6500315"/>
          </a:xfrm>
          <a:prstGeom prst="rect">
            <a:avLst/>
          </a:prstGeom>
        </p:spPr>
      </p:pic>
      <p:sp>
        <p:nvSpPr>
          <p:cNvPr id="8" name="TextBox 8"/>
          <p:cNvSpPr txBox="1"/>
          <p:nvPr/>
        </p:nvSpPr>
        <p:spPr>
          <a:xfrm>
            <a:off x="9559112" y="2347147"/>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dirty="0">
                <a:solidFill>
                  <a:srgbClr val="000000"/>
                </a:solidFill>
                <a:latin typeface="Muli Bold"/>
              </a:rPr>
              <a:t>Example 2</a:t>
            </a:r>
          </a:p>
        </p:txBody>
      </p:sp>
      <p:pic>
        <p:nvPicPr>
          <p:cNvPr id="9" name="Picture 9"/>
          <p:cNvPicPr>
            <a:picLocks noChangeAspect="1"/>
          </p:cNvPicPr>
          <p:nvPr/>
        </p:nvPicPr>
        <p:blipFill>
          <a:blip r:embed="rId2"/>
          <a:srcRect/>
          <a:stretch>
            <a:fillRect/>
          </a:stretch>
        </p:blipFill>
        <p:spPr>
          <a:xfrm rot="5400000">
            <a:off x="11335479" y="3203443"/>
            <a:ext cx="7313753" cy="5110077"/>
          </a:xfrm>
          <a:prstGeom prst="rect">
            <a:avLst/>
          </a:prstGeom>
        </p:spPr>
      </p:pic>
      <p:pic>
        <p:nvPicPr>
          <p:cNvPr id="10" name="Picture 10"/>
          <p:cNvPicPr>
            <a:picLocks noChangeAspect="1"/>
          </p:cNvPicPr>
          <p:nvPr/>
        </p:nvPicPr>
        <p:blipFill>
          <a:blip r:embed="rId3"/>
          <a:srcRect/>
          <a:stretch>
            <a:fillRect/>
          </a:stretch>
        </p:blipFill>
        <p:spPr>
          <a:xfrm rot="-111462">
            <a:off x="12877151" y="2740114"/>
            <a:ext cx="4437110" cy="6523580"/>
          </a:xfrm>
          <a:prstGeom prst="rect">
            <a:avLst/>
          </a:prstGeom>
        </p:spPr>
      </p:pic>
      <p:sp>
        <p:nvSpPr>
          <p:cNvPr id="11" name="TextBox 11"/>
          <p:cNvSpPr txBox="1"/>
          <p:nvPr/>
        </p:nvSpPr>
        <p:spPr>
          <a:xfrm>
            <a:off x="15570250" y="224472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dirty="0">
                <a:solidFill>
                  <a:srgbClr val="000000"/>
                </a:solidFill>
                <a:latin typeface="Muli Bold"/>
              </a:rPr>
              <a:t>Example 3</a:t>
            </a:r>
          </a:p>
        </p:txBody>
      </p:sp>
      <p:pic>
        <p:nvPicPr>
          <p:cNvPr id="12" name="Picture 12"/>
          <p:cNvPicPr>
            <a:picLocks noChangeAspect="1"/>
          </p:cNvPicPr>
          <p:nvPr/>
        </p:nvPicPr>
        <p:blipFill>
          <a:blip r:embed="rId4"/>
          <a:srcRect/>
          <a:stretch>
            <a:fillRect/>
          </a:stretch>
        </p:blipFill>
        <p:spPr>
          <a:xfrm rot="5252589">
            <a:off x="11268588" y="2066300"/>
            <a:ext cx="516571" cy="495908"/>
          </a:xfrm>
          <a:prstGeom prst="rect">
            <a:avLst/>
          </a:prstGeom>
        </p:spPr>
      </p:pic>
      <p:pic>
        <p:nvPicPr>
          <p:cNvPr id="13" name="Picture 13"/>
          <p:cNvPicPr>
            <a:picLocks noChangeAspect="1"/>
          </p:cNvPicPr>
          <p:nvPr/>
        </p:nvPicPr>
        <p:blipFill>
          <a:blip r:embed="rId4"/>
          <a:srcRect/>
          <a:stretch>
            <a:fillRect/>
          </a:stretch>
        </p:blipFill>
        <p:spPr>
          <a:xfrm rot="-6383107">
            <a:off x="12827439" y="8872284"/>
            <a:ext cx="513645" cy="493100"/>
          </a:xfrm>
          <a:prstGeom prst="rect">
            <a:avLst/>
          </a:prstGeom>
        </p:spPr>
      </p:pic>
      <p:pic>
        <p:nvPicPr>
          <p:cNvPr id="14" name="Picture 14"/>
          <p:cNvPicPr>
            <a:picLocks noChangeAspect="1"/>
          </p:cNvPicPr>
          <p:nvPr/>
        </p:nvPicPr>
        <p:blipFill>
          <a:blip r:embed="rId5"/>
          <a:srcRect/>
          <a:stretch>
            <a:fillRect/>
          </a:stretch>
        </p:blipFill>
        <p:spPr>
          <a:xfrm rot="-10154087">
            <a:off x="974625" y="4276046"/>
            <a:ext cx="489149" cy="829067"/>
          </a:xfrm>
          <a:prstGeom prst="rect">
            <a:avLst/>
          </a:prstGeom>
        </p:spPr>
      </p:pic>
      <p:pic>
        <p:nvPicPr>
          <p:cNvPr id="15" name="Picture 23"/>
          <p:cNvPicPr>
            <a:picLocks noChangeAspect="1"/>
          </p:cNvPicPr>
          <p:nvPr/>
        </p:nvPicPr>
        <p:blipFill>
          <a:blip r:embed="rId6"/>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2"/>
          <p:cNvSpPr txBox="1"/>
          <p:nvPr/>
        </p:nvSpPr>
        <p:spPr>
          <a:xfrm>
            <a:off x="685800" y="1031767"/>
            <a:ext cx="17449799" cy="965970"/>
          </a:xfrm>
          <a:prstGeom prst="rect">
            <a:avLst/>
          </a:prstGeom>
        </p:spPr>
        <p:txBody>
          <a:bodyPr wrap="square" lIns="0" tIns="0" rIns="0" bIns="0" rtlCol="0" anchor="t">
            <a:spAutoFit/>
          </a:bodyPr>
          <a:lstStyle/>
          <a:p>
            <a:pPr>
              <a:lnSpc>
                <a:spcPts val="8800"/>
              </a:lnSpc>
            </a:pPr>
            <a:r>
              <a:rPr lang="en-US" sz="4000" dirty="0">
                <a:solidFill>
                  <a:srgbClr val="000000"/>
                </a:solidFill>
                <a:latin typeface="Amatic SC Bold"/>
              </a:rPr>
              <a:t>Become Energy Responsible to reduce our impact on climate crisis – take action</a:t>
            </a:r>
            <a:endParaRPr lang="en-GB" sz="4000" dirty="0">
              <a:solidFill>
                <a:srgbClr val="000000"/>
              </a:solidFill>
              <a:latin typeface="Amatic SC Bold"/>
            </a:endParaRPr>
          </a:p>
        </p:txBody>
      </p:sp>
      <p:sp>
        <p:nvSpPr>
          <p:cNvPr id="17" name="Rectangle 16"/>
          <p:cNvSpPr/>
          <p:nvPr/>
        </p:nvSpPr>
        <p:spPr>
          <a:xfrm>
            <a:off x="1893965" y="3228869"/>
            <a:ext cx="3276601" cy="5262979"/>
          </a:xfrm>
          <a:prstGeom prst="rect">
            <a:avLst/>
          </a:prstGeom>
        </p:spPr>
        <p:txBody>
          <a:bodyPr wrap="square">
            <a:spAutoFit/>
          </a:bodyPr>
          <a:lstStyle/>
          <a:p>
            <a:pPr marL="285750" indent="-285750">
              <a:buFont typeface="Arial" panose="020B0604020202020204" pitchFamily="34" charset="0"/>
              <a:buChar char="•"/>
            </a:pPr>
            <a:r>
              <a:rPr lang="en-GB" sz="2400" dirty="0"/>
              <a:t>walking, cycling, or using public transport rather than fossil-fuel powered cars (our </a:t>
            </a:r>
            <a:r>
              <a:rPr lang="en-GB" sz="2400" dirty="0">
                <a:hlinkClick r:id="rId7"/>
              </a:rPr>
              <a:t>Translink Travel Challenge</a:t>
            </a:r>
            <a:r>
              <a:rPr lang="en-GB" sz="2400" dirty="0"/>
              <a:t> will guide you in this sustainable journey) </a:t>
            </a:r>
          </a:p>
          <a:p>
            <a:pPr marL="285750" indent="-285750">
              <a:buFont typeface="Arial" panose="020B0604020202020204" pitchFamily="34" charset="0"/>
              <a:buChar char="•"/>
            </a:pPr>
            <a:r>
              <a:rPr lang="en-GB" sz="2400" dirty="0"/>
              <a:t>switching off lights, power sockets, phone chargers and televisions when not in use</a:t>
            </a:r>
          </a:p>
          <a:p>
            <a:endParaRPr lang="en-GB" sz="2400" dirty="0"/>
          </a:p>
        </p:txBody>
      </p:sp>
      <p:sp>
        <p:nvSpPr>
          <p:cNvPr id="19" name="Rectangle 18"/>
          <p:cNvSpPr/>
          <p:nvPr/>
        </p:nvSpPr>
        <p:spPr>
          <a:xfrm>
            <a:off x="7570785" y="3490250"/>
            <a:ext cx="3152599" cy="5262979"/>
          </a:xfrm>
          <a:prstGeom prst="rect">
            <a:avLst/>
          </a:prstGeom>
        </p:spPr>
        <p:txBody>
          <a:bodyPr wrap="square">
            <a:spAutoFit/>
          </a:bodyPr>
          <a:lstStyle/>
          <a:p>
            <a:pPr marL="285750" indent="-285750">
              <a:buFont typeface="Arial" panose="020B0604020202020204" pitchFamily="34" charset="0"/>
              <a:buChar char="•"/>
            </a:pPr>
            <a:r>
              <a:rPr lang="en-GB" sz="2400" dirty="0"/>
              <a:t>REFUSING, REUSING and RECYCLING plastics and oil-based products (</a:t>
            </a:r>
            <a:r>
              <a:rPr lang="en-GB" sz="2400" dirty="0">
                <a:hlinkClick r:id="rId8"/>
              </a:rPr>
              <a:t>SIGN OUR PLASTIC PLEDGE</a:t>
            </a:r>
            <a:r>
              <a:rPr lang="en-GB" sz="2400" dirty="0"/>
              <a:t>)</a:t>
            </a:r>
          </a:p>
          <a:p>
            <a:pPr marL="342900" indent="-342900">
              <a:buFont typeface="Arial" panose="020B0604020202020204" pitchFamily="34" charset="0"/>
              <a:buChar char="•"/>
            </a:pPr>
            <a:r>
              <a:rPr lang="en-GB" sz="2400" dirty="0"/>
              <a:t>reducing the number of aircraft journeys taken (especially short-haul flights) – </a:t>
            </a:r>
            <a:r>
              <a:rPr lang="en-GB" sz="2400" dirty="0">
                <a:hlinkClick r:id="rId9"/>
              </a:rPr>
              <a:t>Calculate your CO2 </a:t>
            </a:r>
            <a:r>
              <a:rPr lang="en-GB" sz="2400" dirty="0"/>
              <a:t>and reduce your Carbon Footprint – Global Forest Fund</a:t>
            </a:r>
          </a:p>
          <a:p>
            <a:pPr marL="342900" indent="-342900">
              <a:buFont typeface="Arial" panose="020B0604020202020204" pitchFamily="34" charset="0"/>
              <a:buChar char="•"/>
            </a:pPr>
            <a:endParaRPr lang="en-GB" sz="2400" b="1" dirty="0"/>
          </a:p>
        </p:txBody>
      </p:sp>
      <p:sp>
        <p:nvSpPr>
          <p:cNvPr id="21" name="Rectangle 20"/>
          <p:cNvSpPr/>
          <p:nvPr/>
        </p:nvSpPr>
        <p:spPr>
          <a:xfrm>
            <a:off x="13084261" y="2960419"/>
            <a:ext cx="3429001" cy="6001643"/>
          </a:xfrm>
          <a:prstGeom prst="rect">
            <a:avLst/>
          </a:prstGeom>
        </p:spPr>
        <p:txBody>
          <a:bodyPr wrap="square">
            <a:spAutoFit/>
          </a:bodyPr>
          <a:lstStyle/>
          <a:p>
            <a:pPr marL="285750" indent="-285750">
              <a:buFont typeface="Arial" panose="020B0604020202020204" pitchFamily="34" charset="0"/>
              <a:buChar char="•"/>
            </a:pPr>
            <a:r>
              <a:rPr lang="en-GB" sz="2400" dirty="0"/>
              <a:t>using energy-efficient light bulbs and rechargeable batteries</a:t>
            </a:r>
          </a:p>
          <a:p>
            <a:pPr marL="285750" indent="-285750">
              <a:buFont typeface="Arial" panose="020B0604020202020204" pitchFamily="34" charset="0"/>
              <a:buChar char="•"/>
            </a:pPr>
            <a:r>
              <a:rPr lang="en-GB" sz="2400" dirty="0"/>
              <a:t>using smaller more energy-efficient cars</a:t>
            </a:r>
          </a:p>
          <a:p>
            <a:pPr marL="285750" indent="-285750">
              <a:buFont typeface="Arial" panose="020B0604020202020204" pitchFamily="34" charset="0"/>
              <a:buChar char="•"/>
            </a:pPr>
            <a:r>
              <a:rPr lang="en-GB" sz="2400" dirty="0"/>
              <a:t>insulating house roofs, blocking drafts, using double-glazing and more efficient heating systems</a:t>
            </a:r>
          </a:p>
          <a:p>
            <a:pPr marL="285750" indent="-285750">
              <a:buFont typeface="Arial" panose="020B0604020202020204" pitchFamily="34" charset="0"/>
              <a:buChar char="•"/>
            </a:pPr>
            <a:r>
              <a:rPr lang="en-GB" sz="2400" dirty="0"/>
              <a:t>considering introducing solar panels, or switching to an electricity supplier that supplies green electricity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5" name="Picture 3"/>
          <p:cNvPicPr>
            <a:picLocks noChangeAspect="1"/>
          </p:cNvPicPr>
          <p:nvPr/>
        </p:nvPicPr>
        <p:blipFill>
          <a:blip r:embed="rId2"/>
          <a:srcRect/>
          <a:stretch>
            <a:fillRect/>
          </a:stretch>
        </p:blipFill>
        <p:spPr>
          <a:xfrm rot="244331">
            <a:off x="6615807" y="4729276"/>
            <a:ext cx="2163718" cy="684522"/>
          </a:xfrm>
          <a:prstGeom prst="rect">
            <a:avLst/>
          </a:prstGeom>
        </p:spPr>
      </p:pic>
      <p:grpSp>
        <p:nvGrpSpPr>
          <p:cNvPr id="2" name="Group 2"/>
          <p:cNvGrpSpPr/>
          <p:nvPr/>
        </p:nvGrpSpPr>
        <p:grpSpPr>
          <a:xfrm>
            <a:off x="7004044" y="128446"/>
            <a:ext cx="4176445" cy="1321275"/>
            <a:chOff x="748390" y="195499"/>
            <a:chExt cx="5568593" cy="1761700"/>
          </a:xfrm>
        </p:grpSpPr>
        <p:pic>
          <p:nvPicPr>
            <p:cNvPr id="4" name="Picture 4"/>
            <p:cNvPicPr>
              <a:picLocks noChangeAspect="1"/>
            </p:cNvPicPr>
            <p:nvPr/>
          </p:nvPicPr>
          <p:blipFill>
            <a:blip r:embed="rId2"/>
            <a:srcRect/>
            <a:stretch>
              <a:fillRect/>
            </a:stretch>
          </p:blipFill>
          <p:spPr>
            <a:xfrm rot="244331">
              <a:off x="748390" y="195499"/>
              <a:ext cx="5568593" cy="1761700"/>
            </a:xfrm>
            <a:prstGeom prst="rect">
              <a:avLst/>
            </a:prstGeom>
          </p:spPr>
        </p:pic>
        <p:sp>
          <p:nvSpPr>
            <p:cNvPr id="5" name="TextBox 5"/>
            <p:cNvSpPr txBox="1"/>
            <p:nvPr/>
          </p:nvSpPr>
          <p:spPr>
            <a:xfrm>
              <a:off x="1129826" y="296294"/>
              <a:ext cx="4805720"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WORKSHEET</a:t>
              </a:r>
            </a:p>
          </p:txBody>
        </p:sp>
      </p:grpSp>
      <p:pic>
        <p:nvPicPr>
          <p:cNvPr id="18" name="Picture 23"/>
          <p:cNvPicPr>
            <a:picLocks noChangeAspect="1"/>
          </p:cNvPicPr>
          <p:nvPr/>
        </p:nvPicPr>
        <p:blipFill>
          <a:blip r:embed="rId3"/>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3"/>
          <p:cNvSpPr txBox="1"/>
          <p:nvPr/>
        </p:nvSpPr>
        <p:spPr>
          <a:xfrm>
            <a:off x="329267" y="1643073"/>
            <a:ext cx="17526000" cy="3052118"/>
          </a:xfrm>
          <a:prstGeom prst="rect">
            <a:avLst/>
          </a:prstGeom>
        </p:spPr>
        <p:txBody>
          <a:bodyPr wrap="square" lIns="0" tIns="0" rIns="0" bIns="0" rtlCol="0" anchor="t">
            <a:spAutoFit/>
          </a:bodyPr>
          <a:lstStyle/>
          <a:p>
            <a:pPr lvl="0" algn="ctr">
              <a:lnSpc>
                <a:spcPts val="3359"/>
              </a:lnSpc>
              <a:spcBef>
                <a:spcPct val="0"/>
              </a:spcBef>
            </a:pPr>
            <a:r>
              <a:rPr lang="en-GB" sz="2400" spc="72" dirty="0">
                <a:solidFill>
                  <a:srgbClr val="000000"/>
                </a:solidFill>
                <a:latin typeface="Muli Bold"/>
              </a:rPr>
              <a:t>Dear Teenagers: Saving energy matters. It will help limit greenhouse gas emissions, which are a major factor in climate change and global warming. There are many simple actions that you can take in schools and at home to save energy. </a:t>
            </a:r>
          </a:p>
          <a:p>
            <a:pPr lvl="0" algn="ctr">
              <a:lnSpc>
                <a:spcPts val="3359"/>
              </a:lnSpc>
              <a:spcBef>
                <a:spcPct val="0"/>
              </a:spcBef>
            </a:pPr>
            <a:r>
              <a:rPr lang="en-GB" sz="2400" spc="72" dirty="0">
                <a:solidFill>
                  <a:srgbClr val="000000"/>
                </a:solidFill>
                <a:latin typeface="Muli Bold"/>
              </a:rPr>
              <a:t>As intelligent, thoughtful young people you are passionate about making a difference in our world. </a:t>
            </a:r>
          </a:p>
          <a:p>
            <a:pPr lvl="0" algn="ctr">
              <a:lnSpc>
                <a:spcPts val="3359"/>
              </a:lnSpc>
              <a:spcBef>
                <a:spcPct val="0"/>
              </a:spcBef>
            </a:pPr>
            <a:r>
              <a:rPr lang="en-GB" sz="2400" spc="72" dirty="0">
                <a:solidFill>
                  <a:srgbClr val="000000"/>
                </a:solidFill>
                <a:latin typeface="Muli Bold"/>
              </a:rPr>
              <a:t>Here’s your chance.</a:t>
            </a:r>
          </a:p>
          <a:p>
            <a:pPr lvl="0" algn="ctr">
              <a:lnSpc>
                <a:spcPts val="3359"/>
              </a:lnSpc>
              <a:spcBef>
                <a:spcPct val="0"/>
              </a:spcBef>
            </a:pPr>
            <a:endParaRPr lang="en-GB" sz="2400" u="none" spc="72" dirty="0">
              <a:solidFill>
                <a:srgbClr val="000000"/>
              </a:solidFill>
              <a:latin typeface="Muli Bold"/>
            </a:endParaRPr>
          </a:p>
          <a:p>
            <a:pPr lvl="0" algn="ctr">
              <a:lnSpc>
                <a:spcPts val="3359"/>
              </a:lnSpc>
              <a:spcBef>
                <a:spcPct val="0"/>
              </a:spcBef>
            </a:pPr>
            <a:r>
              <a:rPr lang="en-GB" sz="2400" spc="72" dirty="0">
                <a:solidFill>
                  <a:srgbClr val="000000"/>
                </a:solidFill>
                <a:latin typeface="Muli Bold"/>
              </a:rPr>
              <a:t>Note – Use the question below to encourage an interesting debate and to inspire to take actions</a:t>
            </a:r>
            <a:endParaRPr lang="en-US" sz="2400" u="none" spc="72" dirty="0">
              <a:solidFill>
                <a:srgbClr val="000000"/>
              </a:solidFill>
              <a:latin typeface="Muli Bold"/>
            </a:endParaRPr>
          </a:p>
        </p:txBody>
      </p:sp>
      <p:grpSp>
        <p:nvGrpSpPr>
          <p:cNvPr id="21" name="Group 6"/>
          <p:cNvGrpSpPr/>
          <p:nvPr/>
        </p:nvGrpSpPr>
        <p:grpSpPr>
          <a:xfrm>
            <a:off x="76200" y="4871258"/>
            <a:ext cx="17449800" cy="982222"/>
            <a:chOff x="-1235404" y="-30579"/>
            <a:chExt cx="10871200" cy="1309632"/>
          </a:xfrm>
        </p:grpSpPr>
        <p:sp>
          <p:nvSpPr>
            <p:cNvPr id="22" name="TextBox 8"/>
            <p:cNvSpPr txBox="1"/>
            <p:nvPr/>
          </p:nvSpPr>
          <p:spPr>
            <a:xfrm>
              <a:off x="164809" y="-30579"/>
              <a:ext cx="9034528" cy="534080"/>
            </a:xfrm>
            <a:prstGeom prst="rect">
              <a:avLst/>
            </a:prstGeom>
          </p:spPr>
          <p:txBody>
            <a:bodyPr lIns="0" tIns="0" rIns="0" bIns="0" rtlCol="0" anchor="t">
              <a:spAutoFit/>
            </a:bodyPr>
            <a:lstStyle/>
            <a:p>
              <a:pPr marL="0" lvl="0" indent="0" algn="ctr">
                <a:lnSpc>
                  <a:spcPts val="3359"/>
                </a:lnSpc>
                <a:spcBef>
                  <a:spcPct val="0"/>
                </a:spcBef>
              </a:pPr>
              <a:r>
                <a:rPr lang="en-US" sz="2400" u="none" dirty="0">
                  <a:solidFill>
                    <a:srgbClr val="000000"/>
                  </a:solidFill>
                  <a:latin typeface="Muli Regular Bold"/>
                </a:rPr>
                <a:t>Question </a:t>
              </a:r>
              <a:r>
                <a:rPr lang="en-US" sz="2400" dirty="0">
                  <a:solidFill>
                    <a:srgbClr val="000000"/>
                  </a:solidFill>
                  <a:latin typeface="Muli Regular Bold"/>
                </a:rPr>
                <a:t>-</a:t>
              </a:r>
              <a:r>
                <a:rPr lang="en-US" sz="2400" u="none" dirty="0">
                  <a:solidFill>
                    <a:srgbClr val="000000"/>
                  </a:solidFill>
                  <a:latin typeface="Muli Regular Bold"/>
                </a:rPr>
                <a:t>    </a:t>
              </a:r>
              <a:r>
                <a:rPr lang="en-US" sz="2400" u="none" dirty="0">
                  <a:solidFill>
                    <a:srgbClr val="000000"/>
                  </a:solidFill>
                  <a:latin typeface="Muli Regular"/>
                </a:rPr>
                <a:t>How could you be cool?</a:t>
              </a:r>
            </a:p>
          </p:txBody>
        </p:sp>
        <p:sp>
          <p:nvSpPr>
            <p:cNvPr id="23" name="TextBox 9"/>
            <p:cNvSpPr txBox="1"/>
            <p:nvPr/>
          </p:nvSpPr>
          <p:spPr>
            <a:xfrm>
              <a:off x="-1235404" y="761304"/>
              <a:ext cx="10871200" cy="517749"/>
            </a:xfrm>
            <a:prstGeom prst="rect">
              <a:avLst/>
            </a:prstGeom>
          </p:spPr>
          <p:txBody>
            <a:bodyPr wrap="square" lIns="0" tIns="0" rIns="0" bIns="0" rtlCol="0" anchor="t">
              <a:spAutoFit/>
            </a:bodyPr>
            <a:lstStyle/>
            <a:p>
              <a:pPr lvl="0">
                <a:lnSpc>
                  <a:spcPts val="3359"/>
                </a:lnSpc>
                <a:spcBef>
                  <a:spcPct val="0"/>
                </a:spcBef>
              </a:pPr>
              <a:endParaRPr lang="en-US" sz="2000" u="none" dirty="0">
                <a:solidFill>
                  <a:srgbClr val="000000"/>
                </a:solidFill>
                <a:latin typeface="Muli Regular Bold"/>
              </a:endParaRPr>
            </a:p>
          </p:txBody>
        </p:sp>
      </p:grpSp>
      <p:sp>
        <p:nvSpPr>
          <p:cNvPr id="24" name="TextBox 13"/>
          <p:cNvSpPr txBox="1"/>
          <p:nvPr/>
        </p:nvSpPr>
        <p:spPr>
          <a:xfrm>
            <a:off x="685799" y="5659324"/>
            <a:ext cx="16230600" cy="3924151"/>
          </a:xfrm>
          <a:prstGeom prst="rect">
            <a:avLst/>
          </a:prstGeom>
        </p:spPr>
        <p:txBody>
          <a:bodyPr wrap="square" lIns="0" tIns="0" rIns="0" bIns="0" rtlCol="0" anchor="t">
            <a:spAutoFit/>
          </a:bodyPr>
          <a:lstStyle/>
          <a:p>
            <a:pPr lvl="0">
              <a:lnSpc>
                <a:spcPts val="3359"/>
              </a:lnSpc>
              <a:spcBef>
                <a:spcPct val="0"/>
              </a:spcBef>
            </a:pPr>
            <a:r>
              <a:rPr lang="en-GB" sz="2000" dirty="0">
                <a:solidFill>
                  <a:srgbClr val="000000"/>
                </a:solidFill>
                <a:latin typeface="Muli Regular Bold"/>
              </a:rPr>
              <a:t>Answer 1: When the outside temperature falls, don’t automatically turn up the central heating. Why not reach for a sweater instead of the thermostat? And don’t be embarrassed to put on those cosy slippers Grandma bought you.</a:t>
            </a:r>
          </a:p>
          <a:p>
            <a:pPr marL="0" lvl="0" indent="0" algn="l">
              <a:lnSpc>
                <a:spcPts val="3359"/>
              </a:lnSpc>
              <a:spcBef>
                <a:spcPct val="0"/>
              </a:spcBef>
            </a:pPr>
            <a:r>
              <a:rPr lang="en-US" sz="2000" u="none" dirty="0">
                <a:solidFill>
                  <a:srgbClr val="000000"/>
                </a:solidFill>
                <a:latin typeface="Muli Regular Bold"/>
              </a:rPr>
              <a:t>Answer 2: Turn Off – list all items you could turn off.</a:t>
            </a:r>
          </a:p>
          <a:p>
            <a:pPr marL="0" lvl="0" indent="0" algn="l">
              <a:lnSpc>
                <a:spcPts val="3359"/>
              </a:lnSpc>
              <a:spcBef>
                <a:spcPct val="0"/>
              </a:spcBef>
            </a:pPr>
            <a:r>
              <a:rPr lang="en-US" sz="2000" dirty="0">
                <a:solidFill>
                  <a:srgbClr val="000000"/>
                </a:solidFill>
                <a:latin typeface="Muli Regular Bold"/>
              </a:rPr>
              <a:t>Answer 3: Get around the green way – what transport alternatives do you have?</a:t>
            </a:r>
          </a:p>
          <a:p>
            <a:pPr marL="0" lvl="0" indent="0" algn="l">
              <a:lnSpc>
                <a:spcPts val="3359"/>
              </a:lnSpc>
              <a:spcBef>
                <a:spcPct val="0"/>
              </a:spcBef>
            </a:pPr>
            <a:r>
              <a:rPr lang="en-US" sz="2000" u="none" dirty="0">
                <a:solidFill>
                  <a:srgbClr val="000000"/>
                </a:solidFill>
                <a:latin typeface="Muli Regular Bold"/>
              </a:rPr>
              <a:t>Answer 4: Boycott baths – a bit of research on this one.</a:t>
            </a:r>
          </a:p>
          <a:p>
            <a:pPr marL="0" lvl="0" indent="0" algn="l">
              <a:lnSpc>
                <a:spcPts val="3359"/>
              </a:lnSpc>
              <a:spcBef>
                <a:spcPct val="0"/>
              </a:spcBef>
            </a:pPr>
            <a:r>
              <a:rPr lang="en-US" sz="2000" dirty="0">
                <a:solidFill>
                  <a:srgbClr val="000000"/>
                </a:solidFill>
                <a:latin typeface="Muli Regular Bold"/>
              </a:rPr>
              <a:t>Answer 5: Go veggie – If you help out with family meal preparation, suggest cutting down on meat.</a:t>
            </a:r>
          </a:p>
          <a:p>
            <a:pPr lvl="0">
              <a:lnSpc>
                <a:spcPts val="3359"/>
              </a:lnSpc>
              <a:spcBef>
                <a:spcPct val="0"/>
              </a:spcBef>
            </a:pPr>
            <a:r>
              <a:rPr lang="en-US" sz="2000" u="none" dirty="0">
                <a:solidFill>
                  <a:srgbClr val="000000"/>
                </a:solidFill>
                <a:latin typeface="Muli Regular Bold"/>
              </a:rPr>
              <a:t>Answer 6: Stop shopping…or at least cut down. </a:t>
            </a:r>
            <a:r>
              <a:rPr lang="en-GB" sz="2000" dirty="0">
                <a:solidFill>
                  <a:srgbClr val="000000"/>
                </a:solidFill>
                <a:latin typeface="Muli Regular Bold"/>
              </a:rPr>
              <a:t>New clothes, tablets and other consumer goods take energy to produce and transport to your local shopping centre, or to your home address when you order online. Do you really need so much stuff?</a:t>
            </a:r>
          </a:p>
          <a:p>
            <a:pPr lvl="0">
              <a:lnSpc>
                <a:spcPts val="3359"/>
              </a:lnSpc>
              <a:spcBef>
                <a:spcPct val="0"/>
              </a:spcBef>
            </a:pPr>
            <a:r>
              <a:rPr lang="en-GB" sz="2000" u="none" dirty="0">
                <a:solidFill>
                  <a:srgbClr val="000000"/>
                </a:solidFill>
                <a:latin typeface="Muli Regular Bold"/>
              </a:rPr>
              <a:t>Answer 7</a:t>
            </a:r>
            <a:r>
              <a:rPr lang="en-GB" sz="2000" dirty="0">
                <a:solidFill>
                  <a:srgbClr val="000000"/>
                </a:solidFill>
                <a:latin typeface="Muli Regular Bold"/>
              </a:rPr>
              <a:t>: Check it out. Try suggesting this great idea to your classmates and Eco-Committee pals: an energy audit.</a:t>
            </a:r>
            <a:endParaRPr lang="en-US" sz="2000" u="none" dirty="0">
              <a:solidFill>
                <a:srgbClr val="000000"/>
              </a:solidFill>
              <a:latin typeface="Muli Regular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grpSp>
        <p:nvGrpSpPr>
          <p:cNvPr id="2" name="Group 2"/>
          <p:cNvGrpSpPr/>
          <p:nvPr/>
        </p:nvGrpSpPr>
        <p:grpSpPr>
          <a:xfrm>
            <a:off x="3430792" y="2572243"/>
            <a:ext cx="11426416" cy="4623094"/>
            <a:chOff x="0" y="429356"/>
            <a:chExt cx="15235222" cy="6164125"/>
          </a:xfrm>
        </p:grpSpPr>
        <p:pic>
          <p:nvPicPr>
            <p:cNvPr id="3" name="Picture 3"/>
            <p:cNvPicPr>
              <a:picLocks noChangeAspect="1"/>
            </p:cNvPicPr>
            <p:nvPr/>
          </p:nvPicPr>
          <p:blipFill>
            <a:blip r:embed="rId2"/>
            <a:srcRect/>
            <a:stretch>
              <a:fillRect/>
            </a:stretch>
          </p:blipFill>
          <p:spPr>
            <a:xfrm rot="262007">
              <a:off x="1909823" y="429356"/>
              <a:ext cx="11415576" cy="3611473"/>
            </a:xfrm>
            <a:prstGeom prst="rect">
              <a:avLst/>
            </a:prstGeom>
          </p:spPr>
        </p:pic>
        <p:sp>
          <p:nvSpPr>
            <p:cNvPr id="4" name="TextBox 4"/>
            <p:cNvSpPr txBox="1"/>
            <p:nvPr/>
          </p:nvSpPr>
          <p:spPr>
            <a:xfrm>
              <a:off x="2409131" y="510433"/>
              <a:ext cx="10416959" cy="318262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ACTIVITY TIME</a:t>
              </a:r>
            </a:p>
          </p:txBody>
        </p:sp>
        <p:sp>
          <p:nvSpPr>
            <p:cNvPr id="5" name="TextBox 5"/>
            <p:cNvSpPr txBox="1"/>
            <p:nvPr/>
          </p:nvSpPr>
          <p:spPr>
            <a:xfrm>
              <a:off x="190232" y="6152677"/>
              <a:ext cx="14854758" cy="440804"/>
            </a:xfrm>
            <a:prstGeom prst="rect">
              <a:avLst/>
            </a:prstGeom>
          </p:spPr>
          <p:txBody>
            <a:bodyPr lIns="0" tIns="0" rIns="0" bIns="0" rtlCol="0" anchor="t">
              <a:spAutoFit/>
            </a:bodyPr>
            <a:lstStyle/>
            <a:p>
              <a:pPr marL="0" lvl="0" indent="0" algn="ctr">
                <a:lnSpc>
                  <a:spcPts val="2800"/>
                </a:lnSpc>
                <a:spcBef>
                  <a:spcPct val="0"/>
                </a:spcBef>
              </a:pPr>
              <a:endParaRPr lang="en-US" sz="2000" u="none" dirty="0">
                <a:solidFill>
                  <a:srgbClr val="F8F4E8"/>
                </a:solidFill>
                <a:latin typeface="Muli Regular"/>
              </a:endParaRPr>
            </a:p>
          </p:txBody>
        </p:sp>
        <p:sp>
          <p:nvSpPr>
            <p:cNvPr id="6" name="TextBox 6"/>
            <p:cNvSpPr txBox="1"/>
            <p:nvPr/>
          </p:nvSpPr>
          <p:spPr>
            <a:xfrm>
              <a:off x="0" y="4276961"/>
              <a:ext cx="15235222" cy="534079"/>
            </a:xfrm>
            <a:prstGeom prst="rect">
              <a:avLst/>
            </a:prstGeom>
          </p:spPr>
          <p:txBody>
            <a:bodyPr lIns="0" tIns="0" rIns="0" bIns="0" rtlCol="0" anchor="t">
              <a:spAutoFit/>
            </a:bodyPr>
            <a:lstStyle/>
            <a:p>
              <a:pPr marL="0" lvl="0" indent="0" algn="ctr">
                <a:lnSpc>
                  <a:spcPts val="3359"/>
                </a:lnSpc>
                <a:spcBef>
                  <a:spcPct val="0"/>
                </a:spcBef>
              </a:pPr>
              <a:endParaRPr lang="en-US" sz="2400" u="none" spc="72" dirty="0">
                <a:solidFill>
                  <a:srgbClr val="000000"/>
                </a:solidFill>
                <a:latin typeface="Muli Bold"/>
              </a:endParaRPr>
            </a:p>
          </p:txBody>
        </p:sp>
      </p:grpSp>
      <p:pic>
        <p:nvPicPr>
          <p:cNvPr id="7" name="Picture 7"/>
          <p:cNvPicPr>
            <a:picLocks noChangeAspect="1"/>
          </p:cNvPicPr>
          <p:nvPr/>
        </p:nvPicPr>
        <p:blipFill>
          <a:blip r:embed="rId3"/>
          <a:srcRect/>
          <a:stretch>
            <a:fillRect/>
          </a:stretch>
        </p:blipFill>
        <p:spPr>
          <a:xfrm rot="-715342">
            <a:off x="14569864" y="8736804"/>
            <a:ext cx="541332" cy="519679"/>
          </a:xfrm>
          <a:prstGeom prst="rect">
            <a:avLst/>
          </a:prstGeom>
        </p:spPr>
      </p:pic>
      <p:pic>
        <p:nvPicPr>
          <p:cNvPr id="8" name="Picture 8"/>
          <p:cNvPicPr>
            <a:picLocks noChangeAspect="1"/>
          </p:cNvPicPr>
          <p:nvPr/>
        </p:nvPicPr>
        <p:blipFill>
          <a:blip r:embed="rId4"/>
          <a:srcRect/>
          <a:stretch>
            <a:fillRect/>
          </a:stretch>
        </p:blipFill>
        <p:spPr>
          <a:xfrm rot="-9339016">
            <a:off x="15534760" y="2137828"/>
            <a:ext cx="1748898" cy="2199872"/>
          </a:xfrm>
          <a:prstGeom prst="rect">
            <a:avLst/>
          </a:prstGeom>
        </p:spPr>
      </p:pic>
      <p:pic>
        <p:nvPicPr>
          <p:cNvPr id="9" name="Picture 9"/>
          <p:cNvPicPr>
            <a:picLocks noChangeAspect="1"/>
          </p:cNvPicPr>
          <p:nvPr/>
        </p:nvPicPr>
        <p:blipFill>
          <a:blip r:embed="rId5"/>
          <a:srcRect/>
          <a:stretch>
            <a:fillRect/>
          </a:stretch>
        </p:blipFill>
        <p:spPr>
          <a:xfrm rot="9640793">
            <a:off x="14658911" y="5167994"/>
            <a:ext cx="542729" cy="919879"/>
          </a:xfrm>
          <a:prstGeom prst="rect">
            <a:avLst/>
          </a:prstGeom>
        </p:spPr>
      </p:pic>
      <p:pic>
        <p:nvPicPr>
          <p:cNvPr id="10" name="Picture 10"/>
          <p:cNvPicPr>
            <a:picLocks noChangeAspect="1"/>
          </p:cNvPicPr>
          <p:nvPr/>
        </p:nvPicPr>
        <p:blipFill>
          <a:blip r:embed="rId6"/>
          <a:srcRect/>
          <a:stretch>
            <a:fillRect/>
          </a:stretch>
        </p:blipFill>
        <p:spPr>
          <a:xfrm rot="-10800000">
            <a:off x="12058295" y="999013"/>
            <a:ext cx="758759" cy="837986"/>
          </a:xfrm>
          <a:prstGeom prst="rect">
            <a:avLst/>
          </a:prstGeom>
        </p:spPr>
      </p:pic>
      <p:pic>
        <p:nvPicPr>
          <p:cNvPr id="11" name="Picture 11"/>
          <p:cNvPicPr>
            <a:picLocks noChangeAspect="1"/>
          </p:cNvPicPr>
          <p:nvPr/>
        </p:nvPicPr>
        <p:blipFill>
          <a:blip r:embed="rId4"/>
          <a:srcRect/>
          <a:stretch>
            <a:fillRect/>
          </a:stretch>
        </p:blipFill>
        <p:spPr>
          <a:xfrm rot="-5989725">
            <a:off x="947961" y="7781886"/>
            <a:ext cx="1675438" cy="2107469"/>
          </a:xfrm>
          <a:prstGeom prst="rect">
            <a:avLst/>
          </a:prstGeom>
        </p:spPr>
      </p:pic>
      <p:pic>
        <p:nvPicPr>
          <p:cNvPr id="12" name="Picture 12"/>
          <p:cNvPicPr>
            <a:picLocks noChangeAspect="1"/>
          </p:cNvPicPr>
          <p:nvPr/>
        </p:nvPicPr>
        <p:blipFill>
          <a:blip r:embed="rId3"/>
          <a:srcRect/>
          <a:stretch>
            <a:fillRect/>
          </a:stretch>
        </p:blipFill>
        <p:spPr>
          <a:xfrm rot="3316355">
            <a:off x="15084002" y="1020946"/>
            <a:ext cx="509049" cy="488687"/>
          </a:xfrm>
          <a:prstGeom prst="rect">
            <a:avLst/>
          </a:prstGeom>
        </p:spPr>
      </p:pic>
      <p:pic>
        <p:nvPicPr>
          <p:cNvPr id="13" name="Picture 13"/>
          <p:cNvPicPr>
            <a:picLocks noChangeAspect="1"/>
          </p:cNvPicPr>
          <p:nvPr/>
        </p:nvPicPr>
        <p:blipFill>
          <a:blip r:embed="rId3"/>
          <a:srcRect/>
          <a:stretch>
            <a:fillRect/>
          </a:stretch>
        </p:blipFill>
        <p:spPr>
          <a:xfrm rot="-9377544">
            <a:off x="17027424" y="6146079"/>
            <a:ext cx="509049" cy="488687"/>
          </a:xfrm>
          <a:prstGeom prst="rect">
            <a:avLst/>
          </a:prstGeom>
        </p:spPr>
      </p:pic>
      <p:pic>
        <p:nvPicPr>
          <p:cNvPr id="14" name="Picture 14"/>
          <p:cNvPicPr>
            <a:picLocks noChangeAspect="1"/>
          </p:cNvPicPr>
          <p:nvPr/>
        </p:nvPicPr>
        <p:blipFill>
          <a:blip r:embed="rId3"/>
          <a:srcRect/>
          <a:stretch>
            <a:fillRect/>
          </a:stretch>
        </p:blipFill>
        <p:spPr>
          <a:xfrm rot="-7948602">
            <a:off x="8831852" y="8360614"/>
            <a:ext cx="319992" cy="307192"/>
          </a:xfrm>
          <a:prstGeom prst="rect">
            <a:avLst/>
          </a:prstGeom>
        </p:spPr>
      </p:pic>
      <p:pic>
        <p:nvPicPr>
          <p:cNvPr id="15" name="Picture 15"/>
          <p:cNvPicPr>
            <a:picLocks noChangeAspect="1"/>
          </p:cNvPicPr>
          <p:nvPr/>
        </p:nvPicPr>
        <p:blipFill>
          <a:blip r:embed="rId3"/>
          <a:srcRect/>
          <a:stretch>
            <a:fillRect/>
          </a:stretch>
        </p:blipFill>
        <p:spPr>
          <a:xfrm rot="780538">
            <a:off x="4234126" y="8587666"/>
            <a:ext cx="516571" cy="495908"/>
          </a:xfrm>
          <a:prstGeom prst="rect">
            <a:avLst/>
          </a:prstGeom>
        </p:spPr>
      </p:pic>
      <p:pic>
        <p:nvPicPr>
          <p:cNvPr id="16" name="Picture 16"/>
          <p:cNvPicPr>
            <a:picLocks noChangeAspect="1"/>
          </p:cNvPicPr>
          <p:nvPr/>
        </p:nvPicPr>
        <p:blipFill>
          <a:blip r:embed="rId3"/>
          <a:srcRect/>
          <a:stretch>
            <a:fillRect/>
          </a:stretch>
        </p:blipFill>
        <p:spPr>
          <a:xfrm rot="4416892">
            <a:off x="982367" y="5827930"/>
            <a:ext cx="513645" cy="493100"/>
          </a:xfrm>
          <a:prstGeom prst="rect">
            <a:avLst/>
          </a:prstGeom>
        </p:spPr>
      </p:pic>
      <p:pic>
        <p:nvPicPr>
          <p:cNvPr id="17" name="Picture 17"/>
          <p:cNvPicPr>
            <a:picLocks noChangeAspect="1"/>
          </p:cNvPicPr>
          <p:nvPr/>
        </p:nvPicPr>
        <p:blipFill>
          <a:blip r:embed="rId3"/>
          <a:srcRect/>
          <a:stretch>
            <a:fillRect/>
          </a:stretch>
        </p:blipFill>
        <p:spPr>
          <a:xfrm rot="-5043193">
            <a:off x="2979351" y="795305"/>
            <a:ext cx="424393" cy="407417"/>
          </a:xfrm>
          <a:prstGeom prst="rect">
            <a:avLst/>
          </a:prstGeom>
        </p:spPr>
      </p:pic>
      <p:pic>
        <p:nvPicPr>
          <p:cNvPr id="18" name="Picture 18"/>
          <p:cNvPicPr>
            <a:picLocks noChangeAspect="1"/>
          </p:cNvPicPr>
          <p:nvPr/>
        </p:nvPicPr>
        <p:blipFill>
          <a:blip r:embed="rId5"/>
          <a:srcRect/>
          <a:stretch>
            <a:fillRect/>
          </a:stretch>
        </p:blipFill>
        <p:spPr>
          <a:xfrm rot="-9454258">
            <a:off x="5477447" y="1295983"/>
            <a:ext cx="511678" cy="867251"/>
          </a:xfrm>
          <a:prstGeom prst="rect">
            <a:avLst/>
          </a:prstGeom>
        </p:spPr>
      </p:pic>
      <p:pic>
        <p:nvPicPr>
          <p:cNvPr id="19" name="Picture 19"/>
          <p:cNvPicPr>
            <a:picLocks noChangeAspect="1"/>
          </p:cNvPicPr>
          <p:nvPr/>
        </p:nvPicPr>
        <p:blipFill>
          <a:blip r:embed="rId6"/>
          <a:srcRect/>
          <a:stretch>
            <a:fillRect/>
          </a:stretch>
        </p:blipFill>
        <p:spPr>
          <a:xfrm rot="-8999956">
            <a:off x="6587718" y="9163963"/>
            <a:ext cx="567418" cy="626667"/>
          </a:xfrm>
          <a:prstGeom prst="rect">
            <a:avLst/>
          </a:prstGeom>
        </p:spPr>
      </p:pic>
      <p:pic>
        <p:nvPicPr>
          <p:cNvPr id="20" name="Picture 20"/>
          <p:cNvPicPr>
            <a:picLocks noChangeAspect="1"/>
          </p:cNvPicPr>
          <p:nvPr/>
        </p:nvPicPr>
        <p:blipFill>
          <a:blip r:embed="rId5"/>
          <a:srcRect/>
          <a:stretch>
            <a:fillRect/>
          </a:stretch>
        </p:blipFill>
        <p:spPr>
          <a:xfrm rot="645912">
            <a:off x="3171569" y="4498755"/>
            <a:ext cx="489149" cy="829067"/>
          </a:xfrm>
          <a:prstGeom prst="rect">
            <a:avLst/>
          </a:prstGeom>
        </p:spPr>
      </p:pic>
      <p:pic>
        <p:nvPicPr>
          <p:cNvPr id="21" name="Picture 21"/>
          <p:cNvPicPr>
            <a:picLocks noChangeAspect="1"/>
          </p:cNvPicPr>
          <p:nvPr/>
        </p:nvPicPr>
        <p:blipFill>
          <a:blip r:embed="rId5"/>
          <a:srcRect/>
          <a:stretch>
            <a:fillRect/>
          </a:stretch>
        </p:blipFill>
        <p:spPr>
          <a:xfrm rot="9130025">
            <a:off x="11728151" y="8659450"/>
            <a:ext cx="530353" cy="898904"/>
          </a:xfrm>
          <a:prstGeom prst="rect">
            <a:avLst/>
          </a:prstGeom>
        </p:spPr>
      </p:pic>
      <p:pic>
        <p:nvPicPr>
          <p:cNvPr id="22" name="Picture 22"/>
          <p:cNvPicPr>
            <a:picLocks noChangeAspect="1"/>
          </p:cNvPicPr>
          <p:nvPr/>
        </p:nvPicPr>
        <p:blipFill>
          <a:blip r:embed="rId3"/>
          <a:srcRect/>
          <a:stretch>
            <a:fillRect/>
          </a:stretch>
        </p:blipFill>
        <p:spPr>
          <a:xfrm rot="8960744">
            <a:off x="8867465" y="594786"/>
            <a:ext cx="554415" cy="532238"/>
          </a:xfrm>
          <a:prstGeom prst="rect">
            <a:avLst/>
          </a:prstGeom>
        </p:spPr>
      </p:pic>
      <p:pic>
        <p:nvPicPr>
          <p:cNvPr id="23" name="Picture 23"/>
          <p:cNvPicPr>
            <a:picLocks noChangeAspect="1"/>
          </p:cNvPicPr>
          <p:nvPr/>
        </p:nvPicPr>
        <p:blipFill>
          <a:blip r:embed="rId7"/>
          <a:srcRect/>
          <a:stretch>
            <a:fillRect/>
          </a:stretch>
        </p:blipFill>
        <p:spPr>
          <a:xfrm rot="-10106568">
            <a:off x="16710957" y="8282158"/>
            <a:ext cx="826577" cy="1185137"/>
          </a:xfrm>
          <a:prstGeom prst="rect">
            <a:avLst/>
          </a:prstGeom>
        </p:spPr>
      </p:pic>
      <p:pic>
        <p:nvPicPr>
          <p:cNvPr id="24" name="Picture 24"/>
          <p:cNvPicPr>
            <a:picLocks noChangeAspect="1"/>
          </p:cNvPicPr>
          <p:nvPr/>
        </p:nvPicPr>
        <p:blipFill>
          <a:blip r:embed="rId7"/>
          <a:srcRect/>
          <a:stretch>
            <a:fillRect/>
          </a:stretch>
        </p:blipFill>
        <p:spPr>
          <a:xfrm rot="8380897">
            <a:off x="775479" y="1871714"/>
            <a:ext cx="927423" cy="1329729"/>
          </a:xfrm>
          <a:prstGeom prst="rect">
            <a:avLst/>
          </a:prstGeom>
        </p:spPr>
      </p:pic>
      <p:pic>
        <p:nvPicPr>
          <p:cNvPr id="25" name="Picture 23"/>
          <p:cNvPicPr>
            <a:picLocks noChangeAspect="1"/>
          </p:cNvPicPr>
          <p:nvPr/>
        </p:nvPicPr>
        <p:blipFill>
          <a:blip r:embed="rId8"/>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685800" y="2312253"/>
            <a:ext cx="8850799" cy="5426715"/>
            <a:chOff x="-619169" y="195499"/>
            <a:chExt cx="11801065" cy="7235621"/>
          </a:xfrm>
        </p:grpSpPr>
        <p:pic>
          <p:nvPicPr>
            <p:cNvPr id="3" name="Picture 3"/>
            <p:cNvPicPr>
              <a:picLocks noChangeAspect="1"/>
            </p:cNvPicPr>
            <p:nvPr/>
          </p:nvPicPr>
          <p:blipFill>
            <a:blip r:embed="rId2"/>
            <a:srcRect/>
            <a:stretch>
              <a:fillRect/>
            </a:stretch>
          </p:blipFill>
          <p:spPr>
            <a:xfrm rot="244331">
              <a:off x="55523" y="195499"/>
              <a:ext cx="5568593" cy="1761700"/>
            </a:xfrm>
            <a:prstGeom prst="rect">
              <a:avLst/>
            </a:prstGeom>
          </p:spPr>
        </p:pic>
        <p:sp>
          <p:nvSpPr>
            <p:cNvPr id="4" name="TextBox 4"/>
            <p:cNvSpPr txBox="1"/>
            <p:nvPr/>
          </p:nvSpPr>
          <p:spPr>
            <a:xfrm>
              <a:off x="524450" y="296294"/>
              <a:ext cx="4805720" cy="1488430"/>
            </a:xfrm>
            <a:prstGeom prst="rect">
              <a:avLst/>
            </a:prstGeom>
          </p:spPr>
          <p:txBody>
            <a:bodyPr lIns="0" tIns="0" rIns="0" bIns="0" rtlCol="0" anchor="t">
              <a:spAutoFit/>
            </a:bodyPr>
            <a:lstStyle/>
            <a:p>
              <a:pPr>
                <a:lnSpc>
                  <a:spcPts val="8800"/>
                </a:lnSpc>
              </a:pPr>
              <a:r>
                <a:rPr lang="en-US" sz="8000" dirty="0">
                  <a:solidFill>
                    <a:srgbClr val="000000"/>
                  </a:solidFill>
                  <a:latin typeface="Amatic SC Bold"/>
                </a:rPr>
                <a:t>EXERCISE</a:t>
              </a:r>
            </a:p>
          </p:txBody>
        </p:sp>
        <p:sp>
          <p:nvSpPr>
            <p:cNvPr id="5" name="TextBox 5"/>
            <p:cNvSpPr txBox="1"/>
            <p:nvPr/>
          </p:nvSpPr>
          <p:spPr>
            <a:xfrm>
              <a:off x="-619169" y="5516065"/>
              <a:ext cx="11801065" cy="1915055"/>
            </a:xfrm>
            <a:prstGeom prst="rect">
              <a:avLst/>
            </a:prstGeom>
          </p:spPr>
          <p:txBody>
            <a:bodyPr wrap="square" lIns="0" tIns="0" rIns="0" bIns="0" rtlCol="0" anchor="t">
              <a:spAutoFit/>
            </a:bodyPr>
            <a:lstStyle/>
            <a:p>
              <a:pPr marL="0" lvl="0" indent="0">
                <a:lnSpc>
                  <a:spcPts val="2800"/>
                </a:lnSpc>
                <a:spcBef>
                  <a:spcPct val="0"/>
                </a:spcBef>
              </a:pPr>
              <a:r>
                <a:rPr lang="en-US" sz="2000" dirty="0">
                  <a:solidFill>
                    <a:srgbClr val="000000"/>
                  </a:solidFill>
                  <a:latin typeface="Muli Regular"/>
                </a:rPr>
                <a:t>REMEMBER, CREATE YOUR CAMPAIGN USING PHOTOGRAPHY AND/OR </a:t>
              </a:r>
              <a:r>
                <a:rPr lang="en-US" sz="2000" u="none" dirty="0">
                  <a:solidFill>
                    <a:srgbClr val="000000"/>
                  </a:solidFill>
                  <a:latin typeface="Muli Regular"/>
                </a:rPr>
                <a:t>VIDEO AND </a:t>
              </a:r>
              <a:r>
                <a:rPr lang="en-US" sz="2000" dirty="0">
                  <a:solidFill>
                    <a:srgbClr val="000000"/>
                  </a:solidFill>
                  <a:latin typeface="Muli Regular"/>
                </a:rPr>
                <a:t>ENTER THE YOUNG REPORTERS FOR THE ENVIRONMENT NATIONAL AND INTERNATIONAL COMPETITIONS TO WIN PRIZES FOR THE BEST ANTI ENERGY-WASTE CAMPAIGN.</a:t>
              </a:r>
              <a:endParaRPr lang="en-US" sz="2000" u="none" dirty="0">
                <a:solidFill>
                  <a:srgbClr val="000000"/>
                </a:solidFill>
                <a:latin typeface="Muli Regular"/>
              </a:endParaRPr>
            </a:p>
          </p:txBody>
        </p:sp>
        <p:sp>
          <p:nvSpPr>
            <p:cNvPr id="6" name="TextBox 6"/>
            <p:cNvSpPr txBox="1"/>
            <p:nvPr/>
          </p:nvSpPr>
          <p:spPr>
            <a:xfrm>
              <a:off x="-517568" y="2506286"/>
              <a:ext cx="10668000" cy="2325423"/>
            </a:xfrm>
            <a:prstGeom prst="rect">
              <a:avLst/>
            </a:prstGeom>
          </p:spPr>
          <p:txBody>
            <a:bodyPr wrap="square" lIns="0" tIns="0" rIns="0" bIns="0" rtlCol="0" anchor="t">
              <a:spAutoFit/>
            </a:bodyPr>
            <a:lstStyle/>
            <a:p>
              <a:pPr marL="0" lvl="0" indent="0" algn="ctr">
                <a:lnSpc>
                  <a:spcPts val="3359"/>
                </a:lnSpc>
                <a:spcBef>
                  <a:spcPct val="0"/>
                </a:spcBef>
              </a:pPr>
              <a:r>
                <a:rPr lang="en-US" sz="2400" u="none" spc="72" dirty="0">
                  <a:solidFill>
                    <a:srgbClr val="000000"/>
                  </a:solidFill>
                  <a:latin typeface="Muli Bold"/>
                </a:rPr>
                <a:t>Write a campaign to get everyone in the school to remember that when the heating is on and windows and doors are opened for fresh air or cooling it is a huge waste of energy!</a:t>
              </a:r>
            </a:p>
          </p:txBody>
        </p:sp>
      </p:grpSp>
      <p:pic>
        <p:nvPicPr>
          <p:cNvPr id="7" name="Picture 7"/>
          <p:cNvPicPr>
            <a:picLocks noChangeAspect="1"/>
          </p:cNvPicPr>
          <p:nvPr/>
        </p:nvPicPr>
        <p:blipFill>
          <a:blip r:embed="rId3"/>
          <a:srcRect/>
          <a:stretch>
            <a:fillRect/>
          </a:stretch>
        </p:blipFill>
        <p:spPr>
          <a:xfrm rot="10559285">
            <a:off x="9571469" y="1999557"/>
            <a:ext cx="7467368" cy="6109665"/>
          </a:xfrm>
          <a:prstGeom prst="rect">
            <a:avLst/>
          </a:prstGeom>
        </p:spPr>
      </p:pic>
      <p:pic>
        <p:nvPicPr>
          <p:cNvPr id="8" name="Picture 8"/>
          <p:cNvPicPr>
            <a:picLocks noChangeAspect="1"/>
          </p:cNvPicPr>
          <p:nvPr/>
        </p:nvPicPr>
        <p:blipFill>
          <a:blip r:embed="rId4"/>
          <a:srcRect/>
          <a:stretch>
            <a:fillRect/>
          </a:stretch>
        </p:blipFill>
        <p:spPr>
          <a:xfrm>
            <a:off x="9832523" y="2335137"/>
            <a:ext cx="6945260" cy="5884529"/>
          </a:xfrm>
          <a:prstGeom prst="rect">
            <a:avLst/>
          </a:prstGeom>
        </p:spPr>
      </p:pic>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5"/>
              <a:stretch>
                <a:fillRect l="-3943" t="-12" r="-4997" b="-83"/>
              </a:stretch>
            </a:blipFill>
          </p:spPr>
        </p:sp>
      </p:grpSp>
      <p:pic>
        <p:nvPicPr>
          <p:cNvPr id="11" name="Picture 11"/>
          <p:cNvPicPr>
            <a:picLocks noChangeAspect="1"/>
          </p:cNvPicPr>
          <p:nvPr/>
        </p:nvPicPr>
        <p:blipFill>
          <a:blip r:embed="rId6"/>
          <a:srcRect/>
          <a:stretch>
            <a:fillRect/>
          </a:stretch>
        </p:blipFill>
        <p:spPr>
          <a:xfrm rot="5252589">
            <a:off x="16778295" y="2087183"/>
            <a:ext cx="516571" cy="495908"/>
          </a:xfrm>
          <a:prstGeom prst="rect">
            <a:avLst/>
          </a:prstGeom>
        </p:spPr>
      </p:pic>
      <p:pic>
        <p:nvPicPr>
          <p:cNvPr id="12" name="Picture 12"/>
          <p:cNvPicPr>
            <a:picLocks noChangeAspect="1"/>
          </p:cNvPicPr>
          <p:nvPr/>
        </p:nvPicPr>
        <p:blipFill>
          <a:blip r:embed="rId6"/>
          <a:srcRect/>
          <a:stretch>
            <a:fillRect/>
          </a:stretch>
        </p:blipFill>
        <p:spPr>
          <a:xfrm rot="-6383107">
            <a:off x="9419052" y="8116410"/>
            <a:ext cx="513645" cy="493100"/>
          </a:xfrm>
          <a:prstGeom prst="rect">
            <a:avLst/>
          </a:prstGeom>
        </p:spPr>
      </p:pic>
      <p:pic>
        <p:nvPicPr>
          <p:cNvPr id="13" name="Picture 23"/>
          <p:cNvPicPr>
            <a:picLocks noChangeAspect="1"/>
          </p:cNvPicPr>
          <p:nvPr/>
        </p:nvPicPr>
        <p:blipFill>
          <a:blip r:embed="rId7"/>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693444" y="596558"/>
            <a:ext cx="8001000" cy="3477157"/>
            <a:chOff x="-517568" y="195499"/>
            <a:chExt cx="10668000" cy="4636210"/>
          </a:xfrm>
        </p:grpSpPr>
        <p:pic>
          <p:nvPicPr>
            <p:cNvPr id="3" name="Picture 3"/>
            <p:cNvPicPr>
              <a:picLocks noChangeAspect="1"/>
            </p:cNvPicPr>
            <p:nvPr/>
          </p:nvPicPr>
          <p:blipFill>
            <a:blip r:embed="rId2"/>
            <a:srcRect/>
            <a:stretch>
              <a:fillRect/>
            </a:stretch>
          </p:blipFill>
          <p:spPr>
            <a:xfrm rot="244331">
              <a:off x="55523" y="195499"/>
              <a:ext cx="5568593" cy="1761700"/>
            </a:xfrm>
            <a:prstGeom prst="rect">
              <a:avLst/>
            </a:prstGeom>
          </p:spPr>
        </p:pic>
        <p:sp>
          <p:nvSpPr>
            <p:cNvPr id="4" name="TextBox 4"/>
            <p:cNvSpPr txBox="1"/>
            <p:nvPr/>
          </p:nvSpPr>
          <p:spPr>
            <a:xfrm>
              <a:off x="524450" y="296294"/>
              <a:ext cx="4805720" cy="1488430"/>
            </a:xfrm>
            <a:prstGeom prst="rect">
              <a:avLst/>
            </a:prstGeom>
          </p:spPr>
          <p:txBody>
            <a:bodyPr lIns="0" tIns="0" rIns="0" bIns="0" rtlCol="0" anchor="t">
              <a:spAutoFit/>
            </a:bodyPr>
            <a:lstStyle/>
            <a:p>
              <a:pPr>
                <a:lnSpc>
                  <a:spcPts val="8800"/>
                </a:lnSpc>
              </a:pPr>
              <a:r>
                <a:rPr lang="en-US" sz="8000" dirty="0">
                  <a:solidFill>
                    <a:srgbClr val="000000"/>
                  </a:solidFill>
                  <a:latin typeface="Amatic SC Bold"/>
                </a:rPr>
                <a:t>EXERCISE</a:t>
              </a:r>
            </a:p>
          </p:txBody>
        </p:sp>
        <p:sp>
          <p:nvSpPr>
            <p:cNvPr id="6" name="TextBox 6"/>
            <p:cNvSpPr txBox="1"/>
            <p:nvPr/>
          </p:nvSpPr>
          <p:spPr>
            <a:xfrm>
              <a:off x="-517568" y="2506286"/>
              <a:ext cx="10668000" cy="2325423"/>
            </a:xfrm>
            <a:prstGeom prst="rect">
              <a:avLst/>
            </a:prstGeom>
          </p:spPr>
          <p:txBody>
            <a:bodyPr wrap="square" lIns="0" tIns="0" rIns="0" bIns="0" rtlCol="0" anchor="t">
              <a:spAutoFit/>
            </a:bodyPr>
            <a:lstStyle/>
            <a:p>
              <a:pPr marL="0" lvl="0" indent="0" algn="ctr">
                <a:lnSpc>
                  <a:spcPts val="3359"/>
                </a:lnSpc>
                <a:spcBef>
                  <a:spcPct val="0"/>
                </a:spcBef>
              </a:pPr>
              <a:r>
                <a:rPr lang="en-US" sz="2400" u="none" spc="72" dirty="0">
                  <a:solidFill>
                    <a:srgbClr val="000000"/>
                  </a:solidFill>
                  <a:latin typeface="Muli Bold"/>
                </a:rPr>
                <a:t>Write a campaign to get everyone in the school to remember that when the heating is on and windows and doors are opened for fresh air or cooling it is a huge waste of energy!</a:t>
              </a:r>
            </a:p>
          </p:txBody>
        </p:sp>
      </p:grpSp>
      <p:pic>
        <p:nvPicPr>
          <p:cNvPr id="7" name="Picture 7"/>
          <p:cNvPicPr>
            <a:picLocks noChangeAspect="1"/>
          </p:cNvPicPr>
          <p:nvPr/>
        </p:nvPicPr>
        <p:blipFill>
          <a:blip r:embed="rId3"/>
          <a:srcRect/>
          <a:stretch>
            <a:fillRect/>
          </a:stretch>
        </p:blipFill>
        <p:spPr>
          <a:xfrm rot="10559285">
            <a:off x="9571469" y="1999557"/>
            <a:ext cx="7467368" cy="6109665"/>
          </a:xfrm>
          <a:prstGeom prst="rect">
            <a:avLst/>
          </a:prstGeom>
        </p:spPr>
      </p:pic>
      <p:pic>
        <p:nvPicPr>
          <p:cNvPr id="8" name="Picture 8"/>
          <p:cNvPicPr>
            <a:picLocks noChangeAspect="1"/>
          </p:cNvPicPr>
          <p:nvPr/>
        </p:nvPicPr>
        <p:blipFill>
          <a:blip r:embed="rId4"/>
          <a:srcRect/>
          <a:stretch>
            <a:fillRect/>
          </a:stretch>
        </p:blipFill>
        <p:spPr>
          <a:xfrm>
            <a:off x="9832523" y="2335137"/>
            <a:ext cx="6945260" cy="5884529"/>
          </a:xfrm>
          <a:prstGeom prst="rect">
            <a:avLst/>
          </a:prstGeom>
        </p:spPr>
      </p:pic>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5"/>
              <a:stretch>
                <a:fillRect l="-3943" t="-12" r="-4997" b="-83"/>
              </a:stretch>
            </a:blipFill>
          </p:spPr>
        </p:sp>
      </p:grpSp>
      <p:pic>
        <p:nvPicPr>
          <p:cNvPr id="11" name="Picture 11"/>
          <p:cNvPicPr>
            <a:picLocks noChangeAspect="1"/>
          </p:cNvPicPr>
          <p:nvPr/>
        </p:nvPicPr>
        <p:blipFill>
          <a:blip r:embed="rId6"/>
          <a:srcRect/>
          <a:stretch>
            <a:fillRect/>
          </a:stretch>
        </p:blipFill>
        <p:spPr>
          <a:xfrm rot="5252589">
            <a:off x="16778295" y="2087183"/>
            <a:ext cx="516571" cy="495908"/>
          </a:xfrm>
          <a:prstGeom prst="rect">
            <a:avLst/>
          </a:prstGeom>
        </p:spPr>
      </p:pic>
      <p:pic>
        <p:nvPicPr>
          <p:cNvPr id="12" name="Picture 12"/>
          <p:cNvPicPr>
            <a:picLocks noChangeAspect="1"/>
          </p:cNvPicPr>
          <p:nvPr/>
        </p:nvPicPr>
        <p:blipFill>
          <a:blip r:embed="rId6"/>
          <a:srcRect/>
          <a:stretch>
            <a:fillRect/>
          </a:stretch>
        </p:blipFill>
        <p:spPr>
          <a:xfrm rot="-6383107">
            <a:off x="9419052" y="8116410"/>
            <a:ext cx="513645" cy="493100"/>
          </a:xfrm>
          <a:prstGeom prst="rect">
            <a:avLst/>
          </a:prstGeom>
        </p:spPr>
      </p:pic>
      <p:pic>
        <p:nvPicPr>
          <p:cNvPr id="13" name="Picture 23"/>
          <p:cNvPicPr>
            <a:picLocks noChangeAspect="1"/>
          </p:cNvPicPr>
          <p:nvPr/>
        </p:nvPicPr>
        <p:blipFill>
          <a:blip r:embed="rId7"/>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14"/>
          <p:cNvSpPr/>
          <p:nvPr/>
        </p:nvSpPr>
        <p:spPr>
          <a:xfrm>
            <a:off x="500262" y="4457700"/>
            <a:ext cx="9144000" cy="5093702"/>
          </a:xfrm>
          <a:prstGeom prst="rect">
            <a:avLst/>
          </a:prstGeom>
        </p:spPr>
        <p:txBody>
          <a:bodyPr>
            <a:spAutoFit/>
          </a:bodyPr>
          <a:lstStyle/>
          <a:p>
            <a:r>
              <a:rPr lang="en-GB" sz="2500" dirty="0"/>
              <a:t>Things to consider when planning your campaign:</a:t>
            </a:r>
          </a:p>
          <a:p>
            <a:pPr marL="342900" indent="-342900">
              <a:buFont typeface="Arial" panose="020B0604020202020204" pitchFamily="34" charset="0"/>
              <a:buChar char="•"/>
            </a:pPr>
            <a:r>
              <a:rPr lang="en-GB" sz="2500" dirty="0"/>
              <a:t>Who will have responsibility for closing doors and windows? </a:t>
            </a:r>
          </a:p>
          <a:p>
            <a:pPr marL="342900" indent="-342900">
              <a:buFont typeface="Arial" panose="020B0604020202020204" pitchFamily="34" charset="0"/>
              <a:buChar char="•"/>
            </a:pPr>
            <a:r>
              <a:rPr lang="en-GB" sz="2500" dirty="0"/>
              <a:t>Can both pupils and staff do this?</a:t>
            </a:r>
          </a:p>
          <a:p>
            <a:pPr marL="342900" indent="-342900">
              <a:buFont typeface="Arial" panose="020B0604020202020204" pitchFamily="34" charset="0"/>
              <a:buChar char="•"/>
            </a:pPr>
            <a:r>
              <a:rPr lang="en-GB" sz="2500" dirty="0"/>
              <a:t>How will you promote your campaign? </a:t>
            </a:r>
          </a:p>
          <a:p>
            <a:pPr marL="342900" indent="-342900">
              <a:buFont typeface="Arial" panose="020B0604020202020204" pitchFamily="34" charset="0"/>
              <a:buChar char="•"/>
            </a:pPr>
            <a:r>
              <a:rPr lang="en-GB" sz="2500" dirty="0"/>
              <a:t>How will you let other classes know what they are supposed to be doing and why?</a:t>
            </a:r>
          </a:p>
          <a:p>
            <a:pPr marL="342900" indent="-342900">
              <a:buFont typeface="Arial" panose="020B0604020202020204" pitchFamily="34" charset="0"/>
              <a:buChar char="•"/>
            </a:pPr>
            <a:r>
              <a:rPr lang="en-GB" sz="2500" dirty="0"/>
              <a:t>Who will monitor whether doors and windows are closed? </a:t>
            </a:r>
          </a:p>
          <a:p>
            <a:pPr marL="342900" indent="-342900">
              <a:buFont typeface="Arial" panose="020B0604020202020204" pitchFamily="34" charset="0"/>
              <a:buChar char="•"/>
            </a:pPr>
            <a:r>
              <a:rPr lang="en-GB" sz="2500" dirty="0"/>
              <a:t>Will you have class energy monitors or will your Energy or Eco-Committee do spot checks each day?</a:t>
            </a:r>
          </a:p>
          <a:p>
            <a:pPr marL="342900" indent="-342900">
              <a:buFont typeface="Arial" panose="020B0604020202020204" pitchFamily="34" charset="0"/>
              <a:buChar char="•"/>
            </a:pPr>
            <a:r>
              <a:rPr lang="en-GB" sz="2500" dirty="0"/>
              <a:t>How will you record your findings? </a:t>
            </a:r>
          </a:p>
          <a:p>
            <a:pPr marL="342900" indent="-342900">
              <a:buFont typeface="Arial" panose="020B0604020202020204" pitchFamily="34" charset="0"/>
              <a:buChar char="•"/>
            </a:pPr>
            <a:r>
              <a:rPr lang="en-GB" sz="2500" dirty="0"/>
              <a:t>How will you share with the rest of the school how well you are doing?</a:t>
            </a:r>
          </a:p>
          <a:p>
            <a:pPr marL="342900" indent="-342900">
              <a:buFont typeface="Arial" panose="020B0604020202020204" pitchFamily="34" charset="0"/>
              <a:buChar char="•"/>
            </a:pPr>
            <a:r>
              <a:rPr lang="en-GB" sz="2500" dirty="0"/>
              <a:t>How will you reward good performance?</a:t>
            </a:r>
          </a:p>
        </p:txBody>
      </p:sp>
    </p:spTree>
    <p:extLst>
      <p:ext uri="{BB962C8B-B14F-4D97-AF65-F5344CB8AC3E}">
        <p14:creationId xmlns:p14="http://schemas.microsoft.com/office/powerpoint/2010/main" val="3803102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599" y="5434930"/>
            <a:ext cx="7807410" cy="4042887"/>
          </a:xfrm>
          <a:prstGeom prst="rect">
            <a:avLst/>
          </a:prstGeom>
        </p:spPr>
      </p:pic>
      <p:grpSp>
        <p:nvGrpSpPr>
          <p:cNvPr id="2" name="Group 1"/>
          <p:cNvGrpSpPr/>
          <p:nvPr/>
        </p:nvGrpSpPr>
        <p:grpSpPr>
          <a:xfrm>
            <a:off x="6687502" y="71798"/>
            <a:ext cx="4176445" cy="1321275"/>
            <a:chOff x="6687502" y="71798"/>
            <a:chExt cx="4176445" cy="1321275"/>
          </a:xfrm>
        </p:grpSpPr>
        <p:pic>
          <p:nvPicPr>
            <p:cNvPr id="11" name="Picture 3"/>
            <p:cNvPicPr>
              <a:picLocks noChangeAspect="1"/>
            </p:cNvPicPr>
            <p:nvPr/>
          </p:nvPicPr>
          <p:blipFill>
            <a:blip r:embed="rId5"/>
            <a:srcRect/>
            <a:stretch>
              <a:fillRect/>
            </a:stretch>
          </p:blipFill>
          <p:spPr>
            <a:xfrm rot="244331">
              <a:off x="6687502" y="71798"/>
              <a:ext cx="4176445" cy="1321275"/>
            </a:xfrm>
            <a:prstGeom prst="rect">
              <a:avLst/>
            </a:prstGeom>
          </p:spPr>
        </p:pic>
        <p:sp>
          <p:nvSpPr>
            <p:cNvPr id="5" name="TextBox 5"/>
            <p:cNvSpPr txBox="1"/>
            <p:nvPr/>
          </p:nvSpPr>
          <p:spPr>
            <a:xfrm>
              <a:off x="6858000" y="169240"/>
              <a:ext cx="3604290" cy="1128514"/>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Activity</a:t>
              </a:r>
            </a:p>
          </p:txBody>
        </p:sp>
      </p:grpSp>
      <p:pic>
        <p:nvPicPr>
          <p:cNvPr id="18" name="Picture 23"/>
          <p:cNvPicPr>
            <a:picLocks noChangeAspect="1"/>
          </p:cNvPicPr>
          <p:nvPr/>
        </p:nvPicPr>
        <p:blipFill>
          <a:blip r:embed="rId6"/>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5"/>
          <p:cNvSpPr txBox="1"/>
          <p:nvPr/>
        </p:nvSpPr>
        <p:spPr>
          <a:xfrm>
            <a:off x="1981200" y="1255345"/>
            <a:ext cx="13589050" cy="1128514"/>
          </a:xfrm>
          <a:prstGeom prst="rect">
            <a:avLst/>
          </a:prstGeom>
        </p:spPr>
        <p:txBody>
          <a:bodyPr wrap="square" lIns="0" tIns="0" rIns="0" bIns="0" rtlCol="0" anchor="t">
            <a:spAutoFit/>
          </a:bodyPr>
          <a:lstStyle/>
          <a:p>
            <a:pPr algn="ctr">
              <a:lnSpc>
                <a:spcPts val="8800"/>
              </a:lnSpc>
            </a:pPr>
            <a:r>
              <a:rPr lang="en-US" sz="8000" dirty="0">
                <a:solidFill>
                  <a:srgbClr val="000000"/>
                </a:solidFill>
                <a:latin typeface="Amatic SC Bold"/>
              </a:rPr>
              <a:t>Young Reporters for the Environment (YRE)</a:t>
            </a:r>
          </a:p>
        </p:txBody>
      </p:sp>
      <p:pic>
        <p:nvPicPr>
          <p:cNvPr id="10" name="5rtij3ygSk0"/>
          <p:cNvPicPr>
            <a:picLocks noRot="1" noChangeAspect="1"/>
          </p:cNvPicPr>
          <p:nvPr>
            <a:videoFile r:link="rId1"/>
          </p:nvPr>
        </p:nvPicPr>
        <p:blipFill>
          <a:blip r:embed="rId7"/>
          <a:stretch>
            <a:fillRect/>
          </a:stretch>
        </p:blipFill>
        <p:spPr>
          <a:xfrm>
            <a:off x="136576" y="2447920"/>
            <a:ext cx="9998024" cy="5992556"/>
          </a:xfrm>
          <a:prstGeom prst="rect">
            <a:avLst/>
          </a:prstGeom>
        </p:spPr>
      </p:pic>
      <p:sp>
        <p:nvSpPr>
          <p:cNvPr id="15" name="Rectangle 14"/>
          <p:cNvSpPr/>
          <p:nvPr/>
        </p:nvSpPr>
        <p:spPr>
          <a:xfrm>
            <a:off x="228600" y="8572500"/>
            <a:ext cx="4697183" cy="369332"/>
          </a:xfrm>
          <a:prstGeom prst="rect">
            <a:avLst/>
          </a:prstGeom>
        </p:spPr>
        <p:txBody>
          <a:bodyPr wrap="none">
            <a:spAutoFit/>
          </a:bodyPr>
          <a:lstStyle/>
          <a:p>
            <a:r>
              <a:rPr lang="en-GB" dirty="0"/>
              <a:t>https://www.youtube.com/watch?v=5rtij3ygSk0</a:t>
            </a:r>
          </a:p>
        </p:txBody>
      </p:sp>
      <p:sp>
        <p:nvSpPr>
          <p:cNvPr id="19" name="TextBox 5"/>
          <p:cNvSpPr txBox="1"/>
          <p:nvPr/>
        </p:nvSpPr>
        <p:spPr>
          <a:xfrm>
            <a:off x="10462290" y="2699208"/>
            <a:ext cx="7315199" cy="2513509"/>
          </a:xfrm>
          <a:prstGeom prst="rect">
            <a:avLst/>
          </a:prstGeom>
        </p:spPr>
        <p:txBody>
          <a:bodyPr wrap="square" lIns="0" tIns="0" rIns="0" bIns="0" rtlCol="0" anchor="t">
            <a:spAutoFit/>
          </a:bodyPr>
          <a:lstStyle/>
          <a:p>
            <a:pPr>
              <a:lnSpc>
                <a:spcPts val="4900"/>
              </a:lnSpc>
            </a:pPr>
            <a:r>
              <a:rPr lang="en-US" sz="4000" dirty="0">
                <a:solidFill>
                  <a:srgbClr val="000000"/>
                </a:solidFill>
                <a:latin typeface="Amatic SC Bold"/>
              </a:rPr>
              <a:t>Find out more about </a:t>
            </a:r>
            <a:r>
              <a:rPr lang="en-US" sz="4000" u="sng" dirty="0">
                <a:solidFill>
                  <a:srgbClr val="000000"/>
                </a:solidFill>
                <a:latin typeface="Amatic SC Bold"/>
              </a:rPr>
              <a:t>energy waste, energy saving and climate justice </a:t>
            </a:r>
            <a:r>
              <a:rPr lang="en-US" sz="4000" dirty="0">
                <a:solidFill>
                  <a:srgbClr val="000000"/>
                </a:solidFill>
                <a:latin typeface="Amatic SC Bold"/>
              </a:rPr>
              <a:t>by investigating the topic and have fun being a reporter enter the national and International competition</a:t>
            </a:r>
          </a:p>
        </p:txBody>
      </p:sp>
      <p:sp>
        <p:nvSpPr>
          <p:cNvPr id="17" name="Rectangle 16"/>
          <p:cNvSpPr/>
          <p:nvPr/>
        </p:nvSpPr>
        <p:spPr>
          <a:xfrm>
            <a:off x="173646" y="9285212"/>
            <a:ext cx="10019816" cy="605294"/>
          </a:xfrm>
          <a:prstGeom prst="rect">
            <a:avLst/>
          </a:prstGeom>
        </p:spPr>
        <p:txBody>
          <a:bodyPr wrap="square">
            <a:spAutoFit/>
          </a:bodyPr>
          <a:lstStyle/>
          <a:p>
            <a:pPr>
              <a:lnSpc>
                <a:spcPts val="4000"/>
              </a:lnSpc>
            </a:pPr>
            <a:r>
              <a:rPr lang="en-US" sz="2200" b="1" dirty="0">
                <a:solidFill>
                  <a:srgbClr val="000000"/>
                </a:solidFill>
                <a:latin typeface="Amatic SC Bold"/>
              </a:rPr>
              <a:t>Visit our website for more info on the competition  https://eco-schoolsni.etinu.net/cgi-bin/generic?instanceID=46</a:t>
            </a:r>
          </a:p>
        </p:txBody>
      </p:sp>
    </p:spTree>
    <p:extLst>
      <p:ext uri="{BB962C8B-B14F-4D97-AF65-F5344CB8AC3E}">
        <p14:creationId xmlns:p14="http://schemas.microsoft.com/office/powerpoint/2010/main" val="3458850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3"/>
          <a:srcRect/>
          <a:stretch>
            <a:fillRect/>
          </a:stretch>
        </p:blipFill>
        <p:spPr>
          <a:xfrm rot="244331">
            <a:off x="6687502" y="71798"/>
            <a:ext cx="4176445" cy="1321275"/>
          </a:xfrm>
          <a:prstGeom prst="rect">
            <a:avLst/>
          </a:prstGeom>
        </p:spPr>
      </p:pic>
      <p:pic>
        <p:nvPicPr>
          <p:cNvPr id="18" name="Picture 23"/>
          <p:cNvPicPr>
            <a:picLocks noChangeAspect="1"/>
          </p:cNvPicPr>
          <p:nvPr/>
        </p:nvPicPr>
        <p:blipFill>
          <a:blip r:embed="rId4"/>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5"/>
          <p:cNvSpPr txBox="1"/>
          <p:nvPr/>
        </p:nvSpPr>
        <p:spPr>
          <a:xfrm>
            <a:off x="1981200" y="1255345"/>
            <a:ext cx="13589050" cy="1128514"/>
          </a:xfrm>
          <a:prstGeom prst="rect">
            <a:avLst/>
          </a:prstGeom>
        </p:spPr>
        <p:txBody>
          <a:bodyPr wrap="square" lIns="0" tIns="0" rIns="0" bIns="0" rtlCol="0" anchor="t">
            <a:spAutoFit/>
          </a:bodyPr>
          <a:lstStyle/>
          <a:p>
            <a:pPr algn="ctr">
              <a:lnSpc>
                <a:spcPts val="8800"/>
              </a:lnSpc>
            </a:pPr>
            <a:r>
              <a:rPr lang="en-US" sz="8000" dirty="0">
                <a:solidFill>
                  <a:srgbClr val="000000"/>
                </a:solidFill>
                <a:latin typeface="Amatic SC Bold"/>
              </a:rPr>
              <a:t>Young Reporters for the Environment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476170"/>
            <a:ext cx="8701789" cy="697002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8800" y="2476170"/>
            <a:ext cx="8448318" cy="5562930"/>
          </a:xfrm>
          <a:prstGeom prst="rect">
            <a:avLst/>
          </a:prstGeom>
        </p:spPr>
      </p:pic>
      <p:sp>
        <p:nvSpPr>
          <p:cNvPr id="13" name="TextBox 5"/>
          <p:cNvSpPr txBox="1"/>
          <p:nvPr/>
        </p:nvSpPr>
        <p:spPr>
          <a:xfrm>
            <a:off x="9601200" y="8267700"/>
            <a:ext cx="8295918" cy="718145"/>
          </a:xfrm>
          <a:prstGeom prst="rect">
            <a:avLst/>
          </a:prstGeom>
        </p:spPr>
        <p:txBody>
          <a:bodyPr wrap="square" lIns="0" tIns="0" rIns="0" bIns="0" rtlCol="0" anchor="t">
            <a:spAutoFit/>
          </a:bodyPr>
          <a:lstStyle/>
          <a:p>
            <a:pPr lvl="0">
              <a:lnSpc>
                <a:spcPts val="2800"/>
              </a:lnSpc>
              <a:spcBef>
                <a:spcPct val="0"/>
              </a:spcBef>
            </a:pPr>
            <a:r>
              <a:rPr lang="en-US" sz="2000" u="none" dirty="0">
                <a:solidFill>
                  <a:srgbClr val="000000"/>
                </a:solidFill>
                <a:latin typeface="Muli Regular"/>
              </a:rPr>
              <a:t>Visit Eco-Schools NI website for </a:t>
            </a:r>
            <a:r>
              <a:rPr lang="en-US" sz="2000" dirty="0">
                <a:solidFill>
                  <a:srgbClr val="000000"/>
                </a:solidFill>
                <a:latin typeface="Muli Regular"/>
              </a:rPr>
              <a:t>more info </a:t>
            </a:r>
          </a:p>
          <a:p>
            <a:pPr lvl="0">
              <a:lnSpc>
                <a:spcPts val="2800"/>
              </a:lnSpc>
              <a:spcBef>
                <a:spcPct val="0"/>
              </a:spcBef>
            </a:pPr>
            <a:r>
              <a:rPr lang="en-US" sz="2000" dirty="0">
                <a:solidFill>
                  <a:srgbClr val="000000"/>
                </a:solidFill>
                <a:latin typeface="Muli Regular"/>
              </a:rPr>
              <a:t>https://eco-schoolsni.etinu.net/cgi-bin/generic?instanceID=46</a:t>
            </a:r>
            <a:endParaRPr lang="en-US" sz="2000" u="none" dirty="0">
              <a:solidFill>
                <a:srgbClr val="000000"/>
              </a:solidFill>
              <a:latin typeface="Muli Regular"/>
            </a:endParaRPr>
          </a:p>
        </p:txBody>
      </p:sp>
      <p:sp>
        <p:nvSpPr>
          <p:cNvPr id="11" name="TextBox 5"/>
          <p:cNvSpPr txBox="1"/>
          <p:nvPr/>
        </p:nvSpPr>
        <p:spPr>
          <a:xfrm>
            <a:off x="6858000" y="169240"/>
            <a:ext cx="3604290" cy="1128514"/>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Activity</a:t>
            </a:r>
          </a:p>
        </p:txBody>
      </p:sp>
    </p:spTree>
    <p:extLst>
      <p:ext uri="{BB962C8B-B14F-4D97-AF65-F5344CB8AC3E}">
        <p14:creationId xmlns:p14="http://schemas.microsoft.com/office/powerpoint/2010/main" val="3650777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3"/>
          <a:srcRect/>
          <a:stretch>
            <a:fillRect/>
          </a:stretch>
        </p:blipFill>
        <p:spPr>
          <a:xfrm rot="244331">
            <a:off x="6687502" y="71798"/>
            <a:ext cx="4176445" cy="1321275"/>
          </a:xfrm>
          <a:prstGeom prst="rect">
            <a:avLst/>
          </a:prstGeom>
        </p:spPr>
      </p:pic>
      <p:pic>
        <p:nvPicPr>
          <p:cNvPr id="18" name="Picture 23"/>
          <p:cNvPicPr>
            <a:picLocks noChangeAspect="1"/>
          </p:cNvPicPr>
          <p:nvPr/>
        </p:nvPicPr>
        <p:blipFill>
          <a:blip r:embed="rId4"/>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5"/>
          <p:cNvSpPr txBox="1"/>
          <p:nvPr/>
        </p:nvSpPr>
        <p:spPr>
          <a:xfrm>
            <a:off x="6858000" y="169240"/>
            <a:ext cx="3604290" cy="1128514"/>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Activity</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01" y="2628900"/>
            <a:ext cx="11382625" cy="5334000"/>
          </a:xfrm>
          <a:prstGeom prst="rect">
            <a:avLst/>
          </a:prstGeom>
        </p:spPr>
      </p:pic>
      <p:sp>
        <p:nvSpPr>
          <p:cNvPr id="14" name="TextBox 5"/>
          <p:cNvSpPr txBox="1"/>
          <p:nvPr/>
        </p:nvSpPr>
        <p:spPr>
          <a:xfrm>
            <a:off x="1536726" y="1482066"/>
            <a:ext cx="14478000" cy="590867"/>
          </a:xfrm>
          <a:prstGeom prst="rect">
            <a:avLst/>
          </a:prstGeom>
        </p:spPr>
        <p:txBody>
          <a:bodyPr wrap="square" lIns="0" tIns="0" rIns="0" bIns="0" rtlCol="0" anchor="t">
            <a:spAutoFit/>
          </a:bodyPr>
          <a:lstStyle/>
          <a:p>
            <a:pPr>
              <a:lnSpc>
                <a:spcPts val="4900"/>
              </a:lnSpc>
            </a:pPr>
            <a:r>
              <a:rPr lang="en-US" sz="4000" dirty="0">
                <a:solidFill>
                  <a:srgbClr val="000000"/>
                </a:solidFill>
                <a:latin typeface="Amatic SC Bold"/>
              </a:rPr>
              <a:t>Start your Electricity audit and enter your data into your Data Zone – A classroom activity </a:t>
            </a:r>
          </a:p>
        </p:txBody>
      </p:sp>
      <p:pic>
        <p:nvPicPr>
          <p:cNvPr id="3" name="Picture 2"/>
          <p:cNvPicPr>
            <a:picLocks noChangeAspect="1"/>
          </p:cNvPicPr>
          <p:nvPr/>
        </p:nvPicPr>
        <p:blipFill rotWithShape="1">
          <a:blip r:embed="rId6"/>
          <a:srcRect b="4040"/>
          <a:stretch/>
        </p:blipFill>
        <p:spPr>
          <a:xfrm>
            <a:off x="11414160" y="2096489"/>
            <a:ext cx="5461469" cy="7238999"/>
          </a:xfrm>
          <a:prstGeom prst="rect">
            <a:avLst/>
          </a:prstGeom>
        </p:spPr>
      </p:pic>
      <p:sp>
        <p:nvSpPr>
          <p:cNvPr id="15" name="TextBox 5"/>
          <p:cNvSpPr txBox="1"/>
          <p:nvPr/>
        </p:nvSpPr>
        <p:spPr>
          <a:xfrm>
            <a:off x="304800" y="8550699"/>
            <a:ext cx="10744200" cy="1256754"/>
          </a:xfrm>
          <a:prstGeom prst="rect">
            <a:avLst/>
          </a:prstGeom>
        </p:spPr>
        <p:txBody>
          <a:bodyPr wrap="square" lIns="0" tIns="0" rIns="0" bIns="0" rtlCol="0" anchor="t">
            <a:spAutoFit/>
          </a:bodyPr>
          <a:lstStyle/>
          <a:p>
            <a:pPr>
              <a:lnSpc>
                <a:spcPts val="4900"/>
              </a:lnSpc>
            </a:pPr>
            <a:r>
              <a:rPr lang="en-US" sz="4000" dirty="0">
                <a:solidFill>
                  <a:srgbClr val="000000"/>
                </a:solidFill>
                <a:latin typeface="Amatic SC Bold"/>
              </a:rPr>
              <a:t>If your school has solar panels submit readings from your solar panel display unit – access your data zone to get fill your form</a:t>
            </a:r>
          </a:p>
        </p:txBody>
      </p:sp>
    </p:spTree>
    <p:extLst>
      <p:ext uri="{BB962C8B-B14F-4D97-AF65-F5344CB8AC3E}">
        <p14:creationId xmlns:p14="http://schemas.microsoft.com/office/powerpoint/2010/main" val="250241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4"/>
          <a:srcRect/>
          <a:stretch>
            <a:fillRect/>
          </a:stretch>
        </p:blipFill>
        <p:spPr>
          <a:xfrm>
            <a:off x="1357313" y="1560256"/>
            <a:ext cx="8591591" cy="7279420"/>
          </a:xfrm>
          <a:prstGeom prst="rect">
            <a:avLst/>
          </a:prstGeom>
        </p:spPr>
      </p:pic>
      <p:grpSp>
        <p:nvGrpSpPr>
          <p:cNvPr id="4" name="Group 4"/>
          <p:cNvGrpSpPr/>
          <p:nvPr/>
        </p:nvGrpSpPr>
        <p:grpSpPr>
          <a:xfrm>
            <a:off x="10905270" y="3712556"/>
            <a:ext cx="6469523" cy="1855021"/>
            <a:chOff x="0" y="76200"/>
            <a:chExt cx="8626031" cy="2473362"/>
          </a:xfrm>
        </p:grpSpPr>
        <p:sp>
          <p:nvSpPr>
            <p:cNvPr id="5" name="TextBox 5"/>
            <p:cNvSpPr txBox="1"/>
            <p:nvPr/>
          </p:nvSpPr>
          <p:spPr>
            <a:xfrm>
              <a:off x="0" y="2108758"/>
              <a:ext cx="8626031" cy="440804"/>
            </a:xfrm>
            <a:prstGeom prst="rect">
              <a:avLst/>
            </a:prstGeom>
          </p:spPr>
          <p:txBody>
            <a:bodyPr lIns="0" tIns="0" rIns="0" bIns="0" rtlCol="0" anchor="t">
              <a:spAutoFit/>
            </a:bodyPr>
            <a:lstStyle/>
            <a:p>
              <a:pPr marL="0" lvl="0" indent="0">
                <a:lnSpc>
                  <a:spcPts val="2800"/>
                </a:lnSpc>
                <a:spcBef>
                  <a:spcPct val="0"/>
                </a:spcBef>
              </a:pPr>
              <a:endParaRPr lang="en-US" sz="2000" u="none" dirty="0">
                <a:solidFill>
                  <a:srgbClr val="000000"/>
                </a:solidFill>
                <a:latin typeface="Muli Regular"/>
              </a:endParaRPr>
            </a:p>
          </p:txBody>
        </p:sp>
        <p:sp>
          <p:nvSpPr>
            <p:cNvPr id="6" name="TextBox 6"/>
            <p:cNvSpPr txBox="1"/>
            <p:nvPr/>
          </p:nvSpPr>
          <p:spPr>
            <a:xfrm>
              <a:off x="0" y="76200"/>
              <a:ext cx="862603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SUPPLEMENTAL VIDEO</a:t>
              </a:r>
            </a:p>
          </p:txBody>
        </p:sp>
      </p:grpSp>
      <p:pic>
        <p:nvPicPr>
          <p:cNvPr id="7" name="Picture 7"/>
          <p:cNvPicPr>
            <a:picLocks noChangeAspect="1"/>
          </p:cNvPicPr>
          <p:nvPr/>
        </p:nvPicPr>
        <p:blipFill>
          <a:blip r:embed="rId5"/>
          <a:srcRect/>
          <a:stretch>
            <a:fillRect/>
          </a:stretch>
        </p:blipFill>
        <p:spPr>
          <a:xfrm rot="-7192640">
            <a:off x="15694323" y="7411410"/>
            <a:ext cx="1801962" cy="2266619"/>
          </a:xfrm>
          <a:prstGeom prst="rect">
            <a:avLst/>
          </a:prstGeom>
        </p:spPr>
      </p:pic>
      <p:pic>
        <p:nvPicPr>
          <p:cNvPr id="8" name="Picture 8"/>
          <p:cNvPicPr>
            <a:picLocks noChangeAspect="1"/>
          </p:cNvPicPr>
          <p:nvPr/>
        </p:nvPicPr>
        <p:blipFill>
          <a:blip r:embed="rId6"/>
          <a:srcRect/>
          <a:stretch>
            <a:fillRect/>
          </a:stretch>
        </p:blipFill>
        <p:spPr>
          <a:xfrm rot="267651">
            <a:off x="951848" y="1047928"/>
            <a:ext cx="513645" cy="493100"/>
          </a:xfrm>
          <a:prstGeom prst="rect">
            <a:avLst/>
          </a:prstGeom>
        </p:spPr>
      </p:pic>
      <p:pic>
        <p:nvPicPr>
          <p:cNvPr id="9" name="Picture 23"/>
          <p:cNvPicPr>
            <a:picLocks noChangeAspect="1"/>
          </p:cNvPicPr>
          <p:nvPr/>
        </p:nvPicPr>
        <p:blipFill>
          <a:blip r:embed="rId7"/>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9q0MPGfA64"/>
          <p:cNvPicPr>
            <a:picLocks noRot="1" noChangeAspect="1"/>
          </p:cNvPicPr>
          <p:nvPr>
            <a:videoFile r:link="rId1"/>
          </p:nvPr>
        </p:nvPicPr>
        <p:blipFill>
          <a:blip r:embed="rId8"/>
          <a:stretch>
            <a:fillRect/>
          </a:stretch>
        </p:blipFill>
        <p:spPr>
          <a:xfrm>
            <a:off x="1676400" y="2705100"/>
            <a:ext cx="7514502" cy="42269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a:srcRect/>
          <a:stretch>
            <a:fillRect/>
          </a:stretch>
        </p:blipFill>
        <p:spPr>
          <a:xfrm rot="4810274">
            <a:off x="15351211" y="518240"/>
            <a:ext cx="1675438" cy="2107469"/>
          </a:xfrm>
          <a:prstGeom prst="rect">
            <a:avLst/>
          </a:prstGeom>
        </p:spPr>
      </p:pic>
      <p:pic>
        <p:nvPicPr>
          <p:cNvPr id="8" name="Picture 8"/>
          <p:cNvPicPr>
            <a:picLocks noChangeAspect="1"/>
          </p:cNvPicPr>
          <p:nvPr/>
        </p:nvPicPr>
        <p:blipFill>
          <a:blip r:embed="rId2"/>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srcRect/>
          <a:stretch>
            <a:fillRect/>
          </a:stretch>
        </p:blipFill>
        <p:spPr>
          <a:xfrm rot="8915872">
            <a:off x="14957400" y="6074883"/>
            <a:ext cx="424393" cy="407417"/>
          </a:xfrm>
          <a:prstGeom prst="rect">
            <a:avLst/>
          </a:prstGeom>
        </p:spPr>
      </p:pic>
      <p:pic>
        <p:nvPicPr>
          <p:cNvPr id="13" name="Picture 13"/>
          <p:cNvPicPr>
            <a:picLocks noChangeAspect="1"/>
          </p:cNvPicPr>
          <p:nvPr/>
        </p:nvPicPr>
        <p:blipFill>
          <a:blip r:embed="rId4"/>
          <a:srcRect/>
          <a:stretch>
            <a:fillRect/>
          </a:stretch>
        </p:blipFill>
        <p:spPr>
          <a:xfrm rot="1345741">
            <a:off x="12434679" y="8217911"/>
            <a:ext cx="511678" cy="867251"/>
          </a:xfrm>
          <a:prstGeom prst="rect">
            <a:avLst/>
          </a:prstGeom>
        </p:spPr>
      </p:pic>
      <p:pic>
        <p:nvPicPr>
          <p:cNvPr id="14" name="Picture 14"/>
          <p:cNvPicPr>
            <a:picLocks noChangeAspect="1"/>
          </p:cNvPicPr>
          <p:nvPr/>
        </p:nvPicPr>
        <p:blipFill>
          <a:blip r:embed="rId5"/>
          <a:srcRect/>
          <a:stretch>
            <a:fillRect/>
          </a:stretch>
        </p:blipFill>
        <p:spPr>
          <a:xfrm rot="1800043">
            <a:off x="11268667" y="590515"/>
            <a:ext cx="567418" cy="626667"/>
          </a:xfrm>
          <a:prstGeom prst="rect">
            <a:avLst/>
          </a:prstGeom>
        </p:spPr>
      </p:pic>
      <p:pic>
        <p:nvPicPr>
          <p:cNvPr id="15" name="Picture 15"/>
          <p:cNvPicPr>
            <a:picLocks noChangeAspect="1"/>
          </p:cNvPicPr>
          <p:nvPr/>
        </p:nvPicPr>
        <p:blipFill>
          <a:blip r:embed="rId4"/>
          <a:srcRect/>
          <a:stretch>
            <a:fillRect/>
          </a:stretch>
        </p:blipFill>
        <p:spPr>
          <a:xfrm rot="-10154087">
            <a:off x="14320066" y="3449328"/>
            <a:ext cx="489149" cy="829067"/>
          </a:xfrm>
          <a:prstGeom prst="rect">
            <a:avLst/>
          </a:prstGeom>
        </p:spPr>
      </p:pic>
      <p:pic>
        <p:nvPicPr>
          <p:cNvPr id="16" name="Picture 16"/>
          <p:cNvPicPr>
            <a:picLocks noChangeAspect="1"/>
          </p:cNvPicPr>
          <p:nvPr/>
        </p:nvPicPr>
        <p:blipFill>
          <a:blip r:embed="rId4"/>
          <a:srcRect/>
          <a:stretch>
            <a:fillRect/>
          </a:stretch>
        </p:blipFill>
        <p:spPr>
          <a:xfrm rot="-1669974">
            <a:off x="6165299" y="822791"/>
            <a:ext cx="530353" cy="898904"/>
          </a:xfrm>
          <a:prstGeom prst="rect">
            <a:avLst/>
          </a:prstGeom>
        </p:spPr>
      </p:pic>
      <p:pic>
        <p:nvPicPr>
          <p:cNvPr id="17" name="Picture 17"/>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8" name="Picture 18"/>
          <p:cNvPicPr>
            <a:picLocks noChangeAspect="1"/>
          </p:cNvPicPr>
          <p:nvPr/>
        </p:nvPicPr>
        <p:blipFill>
          <a:blip r:embed="rId6"/>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6"/>
          <a:srcRect/>
          <a:stretch>
            <a:fillRect/>
          </a:stretch>
        </p:blipFill>
        <p:spPr>
          <a:xfrm rot="-2419102">
            <a:off x="16411918" y="7034178"/>
            <a:ext cx="927423" cy="1329729"/>
          </a:xfrm>
          <a:prstGeom prst="rect">
            <a:avLst/>
          </a:prstGeom>
        </p:spPr>
      </p:pic>
      <p:pic>
        <p:nvPicPr>
          <p:cNvPr id="20" name="Picture 20"/>
          <p:cNvPicPr>
            <a:picLocks noChangeAspect="1"/>
          </p:cNvPicPr>
          <p:nvPr/>
        </p:nvPicPr>
        <p:blipFill>
          <a:blip r:embed="rId7"/>
          <a:srcRect/>
          <a:stretch>
            <a:fillRect/>
          </a:stretch>
        </p:blipFill>
        <p:spPr>
          <a:xfrm>
            <a:off x="4767585" y="2554345"/>
            <a:ext cx="8752831" cy="5299441"/>
          </a:xfrm>
          <a:prstGeom prst="rect">
            <a:avLst/>
          </a:prstGeom>
        </p:spPr>
      </p:pic>
      <p:pic>
        <p:nvPicPr>
          <p:cNvPr id="21" name="Picture 21"/>
          <p:cNvPicPr>
            <a:picLocks noChangeAspect="1"/>
          </p:cNvPicPr>
          <p:nvPr/>
        </p:nvPicPr>
        <p:blipFill>
          <a:blip r:embed="rId8"/>
          <a:srcRect/>
          <a:stretch>
            <a:fillRect/>
          </a:stretch>
        </p:blipFill>
        <p:spPr>
          <a:xfrm rot="5400000">
            <a:off x="6550920" y="1074548"/>
            <a:ext cx="5319413" cy="8480223"/>
          </a:xfrm>
          <a:prstGeom prst="rect">
            <a:avLst/>
          </a:prstGeom>
        </p:spPr>
      </p:pic>
      <p:sp>
        <p:nvSpPr>
          <p:cNvPr id="22" name="TextBox 22"/>
          <p:cNvSpPr txBox="1"/>
          <p:nvPr/>
        </p:nvSpPr>
        <p:spPr>
          <a:xfrm>
            <a:off x="5952064" y="3396246"/>
            <a:ext cx="6959783" cy="3747135"/>
          </a:xfrm>
          <a:prstGeom prst="rect">
            <a:avLst/>
          </a:prstGeom>
        </p:spPr>
        <p:txBody>
          <a:bodyPr lIns="0" tIns="0" rIns="0" bIns="0" rtlCol="0" anchor="t">
            <a:spAutoFit/>
          </a:bodyPr>
          <a:lstStyle/>
          <a:p>
            <a:pPr algn="ctr">
              <a:lnSpc>
                <a:spcPts val="14400"/>
              </a:lnSpc>
            </a:pPr>
            <a:r>
              <a:rPr lang="en-US" sz="14400">
                <a:solidFill>
                  <a:srgbClr val="169D3D"/>
                </a:solidFill>
                <a:latin typeface="Amatic SC Bold"/>
              </a:rPr>
              <a:t>WELCOME,</a:t>
            </a:r>
          </a:p>
          <a:p>
            <a:pPr algn="ctr">
              <a:lnSpc>
                <a:spcPts val="14400"/>
              </a:lnSpc>
            </a:pPr>
            <a:r>
              <a:rPr lang="en-US" sz="14400">
                <a:solidFill>
                  <a:srgbClr val="169D3D"/>
                </a:solidFill>
                <a:latin typeface="Amatic SC Bold"/>
              </a:rPr>
              <a:t>STUDENTS!</a:t>
            </a:r>
          </a:p>
        </p:txBody>
      </p:sp>
      <p:pic>
        <p:nvPicPr>
          <p:cNvPr id="23" name="Picture 23"/>
          <p:cNvPicPr>
            <a:picLocks noChangeAspect="1"/>
          </p:cNvPicPr>
          <p:nvPr/>
        </p:nvPicPr>
        <p:blipFill>
          <a:blip r:embed="rId9"/>
          <a:srcRect t="748" b="748"/>
          <a:stretch>
            <a:fillRect/>
          </a:stretch>
        </p:blipFill>
        <p:spPr>
          <a:xfrm>
            <a:off x="15570248" y="9398104"/>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600" y="9520240"/>
            <a:ext cx="4248912" cy="58521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97348">
            <a:off x="7115925" y="3595855"/>
            <a:ext cx="4158354" cy="3901292"/>
          </a:xfrm>
          <a:prstGeom prst="rect">
            <a:avLst/>
          </a:prstGeom>
        </p:spPr>
      </p:pic>
      <p:sp>
        <p:nvSpPr>
          <p:cNvPr id="3" name="TextBox 3"/>
          <p:cNvSpPr txBox="1"/>
          <p:nvPr/>
        </p:nvSpPr>
        <p:spPr>
          <a:xfrm>
            <a:off x="12499939" y="7945619"/>
            <a:ext cx="4429479"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It's something they can easily look back on or search online in case they need a refresher.</a:t>
            </a:r>
          </a:p>
        </p:txBody>
      </p:sp>
      <p:pic>
        <p:nvPicPr>
          <p:cNvPr id="4" name="Picture 4"/>
          <p:cNvPicPr>
            <a:picLocks noChangeAspect="1"/>
          </p:cNvPicPr>
          <p:nvPr/>
        </p:nvPicPr>
        <p:blipFill>
          <a:blip r:embed="rId4"/>
          <a:srcRect/>
          <a:stretch>
            <a:fillRect/>
          </a:stretch>
        </p:blipFill>
        <p:spPr>
          <a:xfrm>
            <a:off x="1481076" y="3473326"/>
            <a:ext cx="4215750" cy="3955140"/>
          </a:xfrm>
          <a:prstGeom prst="rect">
            <a:avLst/>
          </a:prstGeom>
        </p:spPr>
      </p:pic>
      <p:pic>
        <p:nvPicPr>
          <p:cNvPr id="5" name="Picture 5"/>
          <p:cNvPicPr>
            <a:picLocks noChangeAspect="1"/>
          </p:cNvPicPr>
          <p:nvPr/>
        </p:nvPicPr>
        <p:blipFill>
          <a:blip r:embed="rId5"/>
          <a:srcRect/>
          <a:stretch>
            <a:fillRect/>
          </a:stretch>
        </p:blipFill>
        <p:spPr>
          <a:xfrm>
            <a:off x="1403969" y="3639340"/>
            <a:ext cx="4369964" cy="3702552"/>
          </a:xfrm>
          <a:prstGeom prst="rect">
            <a:avLst/>
          </a:prstGeom>
        </p:spPr>
      </p:pic>
      <p:pic>
        <p:nvPicPr>
          <p:cNvPr id="6" name="Picture 6"/>
          <p:cNvPicPr>
            <a:picLocks noChangeAspect="1"/>
          </p:cNvPicPr>
          <p:nvPr/>
        </p:nvPicPr>
        <p:blipFill>
          <a:blip r:embed="rId5"/>
          <a:srcRect/>
          <a:stretch>
            <a:fillRect/>
          </a:stretch>
        </p:blipFill>
        <p:spPr>
          <a:xfrm rot="98487">
            <a:off x="7010120" y="3734945"/>
            <a:ext cx="4369964" cy="3702552"/>
          </a:xfrm>
          <a:prstGeom prst="rect">
            <a:avLst/>
          </a:prstGeom>
        </p:spPr>
      </p:pic>
      <p:pic>
        <p:nvPicPr>
          <p:cNvPr id="7" name="Picture 7"/>
          <p:cNvPicPr>
            <a:picLocks noChangeAspect="1"/>
          </p:cNvPicPr>
          <p:nvPr/>
        </p:nvPicPr>
        <p:blipFill>
          <a:blip r:embed="rId4"/>
          <a:srcRect/>
          <a:stretch>
            <a:fillRect/>
          </a:stretch>
        </p:blipFill>
        <p:spPr>
          <a:xfrm rot="203474">
            <a:off x="12633880" y="3596219"/>
            <a:ext cx="4273733" cy="4009538"/>
          </a:xfrm>
          <a:prstGeom prst="rect">
            <a:avLst/>
          </a:prstGeom>
        </p:spPr>
      </p:pic>
      <p:pic>
        <p:nvPicPr>
          <p:cNvPr id="8" name="Picture 8"/>
          <p:cNvPicPr>
            <a:picLocks noChangeAspect="1"/>
          </p:cNvPicPr>
          <p:nvPr/>
        </p:nvPicPr>
        <p:blipFill>
          <a:blip r:embed="rId5"/>
          <a:srcRect/>
          <a:stretch>
            <a:fillRect/>
          </a:stretch>
        </p:blipFill>
        <p:spPr>
          <a:xfrm>
            <a:off x="12621412" y="3790184"/>
            <a:ext cx="4369964" cy="3702552"/>
          </a:xfrm>
          <a:prstGeom prst="rect">
            <a:avLst/>
          </a:prstGeom>
        </p:spPr>
      </p:pic>
      <p:pic>
        <p:nvPicPr>
          <p:cNvPr id="9" name="Picture 9"/>
          <p:cNvPicPr>
            <a:picLocks noChangeAspect="1"/>
          </p:cNvPicPr>
          <p:nvPr/>
        </p:nvPicPr>
        <p:blipFill>
          <a:blip r:embed="rId6"/>
          <a:srcRect l="9372" r="9372"/>
          <a:stretch>
            <a:fillRect/>
          </a:stretch>
        </p:blipFill>
        <p:spPr>
          <a:xfrm>
            <a:off x="12914454" y="3977169"/>
            <a:ext cx="3600449" cy="2954043"/>
          </a:xfrm>
          <a:prstGeom prst="rect">
            <a:avLst/>
          </a:prstGeom>
        </p:spPr>
      </p:pic>
      <p:grpSp>
        <p:nvGrpSpPr>
          <p:cNvPr id="12" name="Group 12"/>
          <p:cNvGrpSpPr/>
          <p:nvPr/>
        </p:nvGrpSpPr>
        <p:grpSpPr>
          <a:xfrm>
            <a:off x="3756314" y="1028700"/>
            <a:ext cx="10775373" cy="1760105"/>
            <a:chOff x="0" y="0"/>
            <a:chExt cx="14367164" cy="2346806"/>
          </a:xfrm>
        </p:grpSpPr>
        <p:sp>
          <p:nvSpPr>
            <p:cNvPr id="13" name="TextBox 13"/>
            <p:cNvSpPr txBox="1"/>
            <p:nvPr/>
          </p:nvSpPr>
          <p:spPr>
            <a:xfrm>
              <a:off x="0" y="1897014"/>
              <a:ext cx="14367164" cy="449792"/>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Duplicate this page as many times as needed to give you more space for discussion.</a:t>
              </a:r>
            </a:p>
          </p:txBody>
        </p:sp>
        <p:sp>
          <p:nvSpPr>
            <p:cNvPr id="14" name="TextBox 14"/>
            <p:cNvSpPr txBox="1"/>
            <p:nvPr/>
          </p:nvSpPr>
          <p:spPr>
            <a:xfrm>
              <a:off x="0" y="76200"/>
              <a:ext cx="14367164" cy="1545167"/>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ADDITIONAL RESOURCES</a:t>
              </a:r>
            </a:p>
          </p:txBody>
        </p:sp>
      </p:grpSp>
      <p:pic>
        <p:nvPicPr>
          <p:cNvPr id="15" name="Picture 23"/>
          <p:cNvPicPr>
            <a:picLocks noChangeAspect="1"/>
          </p:cNvPicPr>
          <p:nvPr/>
        </p:nvPicPr>
        <p:blipFill>
          <a:blip r:embed="rId7"/>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1"/>
          <p:cNvSpPr txBox="1"/>
          <p:nvPr/>
        </p:nvSpPr>
        <p:spPr>
          <a:xfrm>
            <a:off x="7004528" y="7936253"/>
            <a:ext cx="4429479" cy="1077218"/>
          </a:xfrm>
          <a:prstGeom prst="rect">
            <a:avLst/>
          </a:prstGeom>
        </p:spPr>
        <p:txBody>
          <a:bodyPr lIns="0" tIns="0" rIns="0" bIns="0" rtlCol="0" anchor="t">
            <a:spAutoFit/>
          </a:bodyPr>
          <a:lstStyle/>
          <a:p>
            <a:pPr lvl="0" algn="ctr">
              <a:lnSpc>
                <a:spcPts val="2800"/>
              </a:lnSpc>
              <a:spcBef>
                <a:spcPct val="0"/>
              </a:spcBef>
            </a:pPr>
            <a:r>
              <a:rPr lang="en-GB" sz="2000" dirty="0">
                <a:solidFill>
                  <a:srgbClr val="000000"/>
                </a:solidFill>
                <a:latin typeface="Muli Regular"/>
              </a:rPr>
              <a:t>Documentary highlights how mining and burning coal affects South Africa</a:t>
            </a:r>
            <a:r>
              <a:rPr lang="en-US" sz="2000" dirty="0">
                <a:solidFill>
                  <a:srgbClr val="000000"/>
                </a:solidFill>
                <a:latin typeface="Muli Regular"/>
              </a:rPr>
              <a:t>https://vimeo.com/111593436</a:t>
            </a:r>
            <a:endParaRPr lang="en-US" sz="2000" u="none" dirty="0">
              <a:solidFill>
                <a:srgbClr val="000000"/>
              </a:solidFill>
              <a:latin typeface="Muli Regular"/>
            </a:endParaRPr>
          </a:p>
        </p:txBody>
      </p:sp>
      <p:sp>
        <p:nvSpPr>
          <p:cNvPr id="17" name="Rectangle 16"/>
          <p:cNvSpPr/>
          <p:nvPr/>
        </p:nvSpPr>
        <p:spPr>
          <a:xfrm>
            <a:off x="752008" y="7749678"/>
            <a:ext cx="5368157" cy="1631216"/>
          </a:xfrm>
          <a:prstGeom prst="rect">
            <a:avLst/>
          </a:prstGeom>
        </p:spPr>
        <p:txBody>
          <a:bodyPr wrap="square">
            <a:spAutoFit/>
          </a:bodyPr>
          <a:lstStyle/>
          <a:p>
            <a:r>
              <a:rPr lang="en-GB" sz="2000" dirty="0">
                <a:latin typeface="Muli Regular" panose="020B0604020202020204" charset="0"/>
              </a:rPr>
              <a:t>A series of creative activities themed around energy</a:t>
            </a:r>
          </a:p>
          <a:p>
            <a:r>
              <a:rPr lang="en-GB" sz="2000" dirty="0">
                <a:latin typeface="Muli Regular" panose="020B0604020202020204" charset="0"/>
              </a:rPr>
              <a:t>Select KS4 to find the best suited resources for your pupils</a:t>
            </a:r>
          </a:p>
          <a:p>
            <a:r>
              <a:rPr lang="en-GB" sz="2000" dirty="0">
                <a:latin typeface="Muli Regular" panose="020B0604020202020204" charset="0"/>
              </a:rPr>
              <a:t>https://energysparks.uk/activity_categories</a:t>
            </a:r>
          </a:p>
        </p:txBody>
      </p:sp>
      <p:pic>
        <p:nvPicPr>
          <p:cNvPr id="18" name="Picture 17"/>
          <p:cNvPicPr>
            <a:picLocks noChangeAspect="1"/>
          </p:cNvPicPr>
          <p:nvPr/>
        </p:nvPicPr>
        <p:blipFill>
          <a:blip r:embed="rId8"/>
          <a:stretch>
            <a:fillRect/>
          </a:stretch>
        </p:blipFill>
        <p:spPr>
          <a:xfrm>
            <a:off x="2229462" y="3810094"/>
            <a:ext cx="2362200" cy="3162300"/>
          </a:xfrm>
          <a:prstGeom prst="rect">
            <a:avLst/>
          </a:prstGeom>
        </p:spPr>
      </p:pic>
      <p:pic>
        <p:nvPicPr>
          <p:cNvPr id="19" name="111593436"/>
          <p:cNvPicPr>
            <a:picLocks noRot="1" noChangeAspect="1"/>
          </p:cNvPicPr>
          <p:nvPr>
            <a:videoFile r:link="rId1"/>
          </p:nvPr>
        </p:nvPicPr>
        <p:blipFill>
          <a:blip r:embed="rId9"/>
          <a:stretch>
            <a:fillRect/>
          </a:stretch>
        </p:blipFill>
        <p:spPr>
          <a:xfrm>
            <a:off x="7162800" y="4002462"/>
            <a:ext cx="3852332" cy="21669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830364" y="2220051"/>
            <a:ext cx="2770185" cy="2478057"/>
          </a:xfrm>
          <a:prstGeom prst="rect">
            <a:avLst/>
          </a:prstGeom>
        </p:spPr>
      </p:pic>
      <p:pic>
        <p:nvPicPr>
          <p:cNvPr id="3" name="Picture 3"/>
          <p:cNvPicPr>
            <a:picLocks noChangeAspect="1"/>
          </p:cNvPicPr>
          <p:nvPr/>
        </p:nvPicPr>
        <p:blipFill>
          <a:blip r:embed="rId3"/>
          <a:srcRect/>
          <a:stretch>
            <a:fillRect/>
          </a:stretch>
        </p:blipFill>
        <p:spPr>
          <a:xfrm rot="181237">
            <a:off x="2518566" y="5294768"/>
            <a:ext cx="13219977" cy="2643995"/>
          </a:xfrm>
          <a:prstGeom prst="rect">
            <a:avLst/>
          </a:prstGeom>
        </p:spPr>
      </p:pic>
      <p:sp>
        <p:nvSpPr>
          <p:cNvPr id="4" name="TextBox 4"/>
          <p:cNvSpPr txBox="1"/>
          <p:nvPr/>
        </p:nvSpPr>
        <p:spPr>
          <a:xfrm>
            <a:off x="3357995" y="5094830"/>
            <a:ext cx="11572009"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LESSON FOR THE DAY</a:t>
            </a:r>
          </a:p>
        </p:txBody>
      </p:sp>
      <p:pic>
        <p:nvPicPr>
          <p:cNvPr id="5" name="Picture 5"/>
          <p:cNvPicPr>
            <a:picLocks noChangeAspect="1"/>
          </p:cNvPicPr>
          <p:nvPr/>
        </p:nvPicPr>
        <p:blipFill>
          <a:blip r:embed="rId4"/>
          <a:srcRect/>
          <a:stretch>
            <a:fillRect/>
          </a:stretch>
        </p:blipFill>
        <p:spPr>
          <a:xfrm rot="1437957">
            <a:off x="6796137" y="2973399"/>
            <a:ext cx="1321100" cy="1136146"/>
          </a:xfrm>
          <a:prstGeom prst="rect">
            <a:avLst/>
          </a:prstGeom>
        </p:spPr>
      </p:pic>
      <p:pic>
        <p:nvPicPr>
          <p:cNvPr id="6" name="Picture 6"/>
          <p:cNvPicPr>
            <a:picLocks noChangeAspect="1"/>
          </p:cNvPicPr>
          <p:nvPr/>
        </p:nvPicPr>
        <p:blipFill>
          <a:blip r:embed="rId5"/>
          <a:srcRect/>
          <a:stretch>
            <a:fillRect/>
          </a:stretch>
        </p:blipFill>
        <p:spPr>
          <a:xfrm rot="10359667">
            <a:off x="10277409" y="3289062"/>
            <a:ext cx="1321100" cy="1136146"/>
          </a:xfrm>
          <a:prstGeom prst="rect">
            <a:avLst/>
          </a:prstGeom>
        </p:spPr>
      </p:pic>
      <p:pic>
        <p:nvPicPr>
          <p:cNvPr id="7" name="Picture 7"/>
          <p:cNvPicPr>
            <a:picLocks noChangeAspect="1"/>
          </p:cNvPicPr>
          <p:nvPr/>
        </p:nvPicPr>
        <p:blipFill>
          <a:blip r:embed="rId6"/>
          <a:srcRect l="24681" t="19957" r="25654" b="19187"/>
          <a:stretch>
            <a:fillRect/>
          </a:stretch>
        </p:blipFill>
        <p:spPr>
          <a:xfrm rot="489684">
            <a:off x="8390699" y="2589278"/>
            <a:ext cx="1419676" cy="1739603"/>
          </a:xfrm>
          <a:prstGeom prst="rect">
            <a:avLst/>
          </a:prstGeom>
        </p:spPr>
      </p:pic>
      <p:pic>
        <p:nvPicPr>
          <p:cNvPr id="8" name="Picture 8"/>
          <p:cNvPicPr>
            <a:picLocks noChangeAspect="1"/>
          </p:cNvPicPr>
          <p:nvPr/>
        </p:nvPicPr>
        <p:blipFill>
          <a:blip r:embed="rId7"/>
          <a:srcRect/>
          <a:stretch>
            <a:fillRect/>
          </a:stretch>
        </p:blipFill>
        <p:spPr>
          <a:xfrm rot="-243703">
            <a:off x="2127626" y="4963251"/>
            <a:ext cx="437368" cy="419873"/>
          </a:xfrm>
          <a:prstGeom prst="rect">
            <a:avLst/>
          </a:prstGeom>
        </p:spPr>
      </p:pic>
      <p:pic>
        <p:nvPicPr>
          <p:cNvPr id="9" name="Picture 9"/>
          <p:cNvPicPr>
            <a:picLocks noChangeAspect="1"/>
          </p:cNvPicPr>
          <p:nvPr/>
        </p:nvPicPr>
        <p:blipFill>
          <a:blip r:embed="rId7"/>
          <a:srcRect/>
          <a:stretch>
            <a:fillRect/>
          </a:stretch>
        </p:blipFill>
        <p:spPr>
          <a:xfrm rot="8915872">
            <a:off x="15994003" y="7629196"/>
            <a:ext cx="424393" cy="407417"/>
          </a:xfrm>
          <a:prstGeom prst="rect">
            <a:avLst/>
          </a:prstGeom>
        </p:spPr>
      </p:pic>
      <p:pic>
        <p:nvPicPr>
          <p:cNvPr id="10" name="Picture 10"/>
          <p:cNvPicPr>
            <a:picLocks noChangeAspect="1"/>
          </p:cNvPicPr>
          <p:nvPr/>
        </p:nvPicPr>
        <p:blipFill>
          <a:blip r:embed="rId7"/>
          <a:srcRect/>
          <a:stretch>
            <a:fillRect/>
          </a:stretch>
        </p:blipFill>
        <p:spPr>
          <a:xfrm rot="10084657">
            <a:off x="1076541" y="943740"/>
            <a:ext cx="541332" cy="519679"/>
          </a:xfrm>
          <a:prstGeom prst="rect">
            <a:avLst/>
          </a:prstGeom>
        </p:spPr>
      </p:pic>
      <p:pic>
        <p:nvPicPr>
          <p:cNvPr id="11" name="Picture 11"/>
          <p:cNvPicPr>
            <a:picLocks noChangeAspect="1"/>
          </p:cNvPicPr>
          <p:nvPr/>
        </p:nvPicPr>
        <p:blipFill>
          <a:blip r:embed="rId8"/>
          <a:srcRect/>
          <a:stretch>
            <a:fillRect/>
          </a:stretch>
        </p:blipFill>
        <p:spPr>
          <a:xfrm rot="1460983">
            <a:off x="-63881" y="6717696"/>
            <a:ext cx="1748898" cy="2199872"/>
          </a:xfrm>
          <a:prstGeom prst="rect">
            <a:avLst/>
          </a:prstGeom>
        </p:spPr>
      </p:pic>
      <p:pic>
        <p:nvPicPr>
          <p:cNvPr id="12" name="Picture 12"/>
          <p:cNvPicPr>
            <a:picLocks noChangeAspect="1"/>
          </p:cNvPicPr>
          <p:nvPr/>
        </p:nvPicPr>
        <p:blipFill>
          <a:blip r:embed="rId9"/>
          <a:srcRect/>
          <a:stretch>
            <a:fillRect/>
          </a:stretch>
        </p:blipFill>
        <p:spPr>
          <a:xfrm>
            <a:off x="5486684" y="8801590"/>
            <a:ext cx="758759" cy="837986"/>
          </a:xfrm>
          <a:prstGeom prst="rect">
            <a:avLst/>
          </a:prstGeom>
        </p:spPr>
      </p:pic>
      <p:pic>
        <p:nvPicPr>
          <p:cNvPr id="13" name="Picture 13"/>
          <p:cNvPicPr>
            <a:picLocks noChangeAspect="1"/>
          </p:cNvPicPr>
          <p:nvPr/>
        </p:nvPicPr>
        <p:blipFill>
          <a:blip r:embed="rId8"/>
          <a:srcRect/>
          <a:stretch>
            <a:fillRect/>
          </a:stretch>
        </p:blipFill>
        <p:spPr>
          <a:xfrm rot="4810274">
            <a:off x="14961304" y="438282"/>
            <a:ext cx="1675438" cy="2107469"/>
          </a:xfrm>
          <a:prstGeom prst="rect">
            <a:avLst/>
          </a:prstGeom>
        </p:spPr>
      </p:pic>
      <p:pic>
        <p:nvPicPr>
          <p:cNvPr id="14" name="Picture 14"/>
          <p:cNvPicPr>
            <a:picLocks noChangeAspect="1"/>
          </p:cNvPicPr>
          <p:nvPr/>
        </p:nvPicPr>
        <p:blipFill>
          <a:blip r:embed="rId7"/>
          <a:srcRect/>
          <a:stretch>
            <a:fillRect/>
          </a:stretch>
        </p:blipFill>
        <p:spPr>
          <a:xfrm rot="-7483644">
            <a:off x="2484938" y="8905629"/>
            <a:ext cx="509049" cy="488687"/>
          </a:xfrm>
          <a:prstGeom prst="rect">
            <a:avLst/>
          </a:prstGeom>
        </p:spPr>
      </p:pic>
      <p:pic>
        <p:nvPicPr>
          <p:cNvPr id="16" name="Picture 16"/>
          <p:cNvPicPr>
            <a:picLocks noChangeAspect="1"/>
          </p:cNvPicPr>
          <p:nvPr/>
        </p:nvPicPr>
        <p:blipFill>
          <a:blip r:embed="rId7"/>
          <a:srcRect/>
          <a:stretch>
            <a:fillRect/>
          </a:stretch>
        </p:blipFill>
        <p:spPr>
          <a:xfrm rot="-10019461">
            <a:off x="13132166" y="2805840"/>
            <a:ext cx="516571" cy="495908"/>
          </a:xfrm>
          <a:prstGeom prst="rect">
            <a:avLst/>
          </a:prstGeom>
        </p:spPr>
      </p:pic>
      <p:pic>
        <p:nvPicPr>
          <p:cNvPr id="17" name="Picture 17"/>
          <p:cNvPicPr>
            <a:picLocks noChangeAspect="1"/>
          </p:cNvPicPr>
          <p:nvPr/>
        </p:nvPicPr>
        <p:blipFill>
          <a:blip r:embed="rId7"/>
          <a:srcRect/>
          <a:stretch>
            <a:fillRect/>
          </a:stretch>
        </p:blipFill>
        <p:spPr>
          <a:xfrm rot="-6383107">
            <a:off x="18031177" y="5467478"/>
            <a:ext cx="513645" cy="493100"/>
          </a:xfrm>
          <a:prstGeom prst="rect">
            <a:avLst/>
          </a:prstGeom>
        </p:spPr>
      </p:pic>
      <p:pic>
        <p:nvPicPr>
          <p:cNvPr id="18" name="Picture 18"/>
          <p:cNvPicPr>
            <a:picLocks noChangeAspect="1"/>
          </p:cNvPicPr>
          <p:nvPr/>
        </p:nvPicPr>
        <p:blipFill>
          <a:blip r:embed="rId10"/>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9"/>
          <a:srcRect/>
          <a:stretch>
            <a:fillRect/>
          </a:stretch>
        </p:blipFill>
        <p:spPr>
          <a:xfrm rot="1800043">
            <a:off x="11268667" y="998301"/>
            <a:ext cx="567418" cy="626667"/>
          </a:xfrm>
          <a:prstGeom prst="rect">
            <a:avLst/>
          </a:prstGeom>
        </p:spPr>
      </p:pic>
      <p:pic>
        <p:nvPicPr>
          <p:cNvPr id="20" name="Picture 20"/>
          <p:cNvPicPr>
            <a:picLocks noChangeAspect="1"/>
          </p:cNvPicPr>
          <p:nvPr/>
        </p:nvPicPr>
        <p:blipFill>
          <a:blip r:embed="rId10"/>
          <a:srcRect/>
          <a:stretch>
            <a:fillRect/>
          </a:stretch>
        </p:blipFill>
        <p:spPr>
          <a:xfrm rot="-10154087">
            <a:off x="15992066" y="3895523"/>
            <a:ext cx="489149" cy="829067"/>
          </a:xfrm>
          <a:prstGeom prst="rect">
            <a:avLst/>
          </a:prstGeom>
        </p:spPr>
      </p:pic>
      <p:pic>
        <p:nvPicPr>
          <p:cNvPr id="21" name="Picture 21"/>
          <p:cNvPicPr>
            <a:picLocks noChangeAspect="1"/>
          </p:cNvPicPr>
          <p:nvPr/>
        </p:nvPicPr>
        <p:blipFill>
          <a:blip r:embed="rId10"/>
          <a:srcRect/>
          <a:stretch>
            <a:fillRect/>
          </a:stretch>
        </p:blipFill>
        <p:spPr>
          <a:xfrm rot="-1669974">
            <a:off x="5912815" y="754128"/>
            <a:ext cx="530353" cy="898904"/>
          </a:xfrm>
          <a:prstGeom prst="rect">
            <a:avLst/>
          </a:prstGeom>
        </p:spPr>
      </p:pic>
      <p:pic>
        <p:nvPicPr>
          <p:cNvPr id="22" name="Picture 22"/>
          <p:cNvPicPr>
            <a:picLocks noChangeAspect="1"/>
          </p:cNvPicPr>
          <p:nvPr/>
        </p:nvPicPr>
        <p:blipFill>
          <a:blip r:embed="rId7"/>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11"/>
          <a:srcRect/>
          <a:stretch>
            <a:fillRect/>
          </a:stretch>
        </p:blipFill>
        <p:spPr>
          <a:xfrm rot="693431">
            <a:off x="3048616" y="2204439"/>
            <a:ext cx="826577" cy="1185137"/>
          </a:xfrm>
          <a:prstGeom prst="rect">
            <a:avLst/>
          </a:prstGeom>
        </p:spPr>
      </p:pic>
      <p:pic>
        <p:nvPicPr>
          <p:cNvPr id="24" name="Picture 24"/>
          <p:cNvPicPr>
            <a:picLocks noChangeAspect="1"/>
          </p:cNvPicPr>
          <p:nvPr/>
        </p:nvPicPr>
        <p:blipFill>
          <a:blip r:embed="rId3"/>
          <a:srcRect/>
          <a:stretch>
            <a:fillRect/>
          </a:stretch>
        </p:blipFill>
        <p:spPr>
          <a:xfrm rot="133738">
            <a:off x="6707555" y="8172184"/>
            <a:ext cx="4872890" cy="974578"/>
          </a:xfrm>
          <a:prstGeom prst="rect">
            <a:avLst/>
          </a:prstGeom>
        </p:spPr>
      </p:pic>
      <p:sp>
        <p:nvSpPr>
          <p:cNvPr id="25" name="TextBox 25"/>
          <p:cNvSpPr txBox="1"/>
          <p:nvPr/>
        </p:nvSpPr>
        <p:spPr>
          <a:xfrm>
            <a:off x="3314533" y="8198463"/>
            <a:ext cx="11572009" cy="826770"/>
          </a:xfrm>
          <a:prstGeom prst="rect">
            <a:avLst/>
          </a:prstGeom>
        </p:spPr>
        <p:txBody>
          <a:bodyPr lIns="0" tIns="0" rIns="0" bIns="0" rtlCol="0" anchor="t">
            <a:spAutoFit/>
          </a:bodyPr>
          <a:lstStyle/>
          <a:p>
            <a:pPr algn="ctr">
              <a:lnSpc>
                <a:spcPts val="6719"/>
              </a:lnSpc>
            </a:pPr>
            <a:r>
              <a:rPr lang="en-US" sz="4800">
                <a:solidFill>
                  <a:srgbClr val="000000"/>
                </a:solidFill>
                <a:latin typeface="Amatic SC Bold"/>
              </a:rPr>
              <a:t>KEY STAGE 5</a:t>
            </a:r>
          </a:p>
        </p:txBody>
      </p:sp>
      <p:pic>
        <p:nvPicPr>
          <p:cNvPr id="26" name="Picture 23"/>
          <p:cNvPicPr>
            <a:picLocks noChangeAspect="1"/>
          </p:cNvPicPr>
          <p:nvPr/>
        </p:nvPicPr>
        <p:blipFill>
          <a:blip r:embed="rId12"/>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5400000">
            <a:off x="3213810" y="1621972"/>
            <a:ext cx="6320614" cy="10323642"/>
          </a:xfrm>
          <a:prstGeom prst="rect">
            <a:avLst/>
          </a:prstGeom>
        </p:spPr>
      </p:pic>
      <p:pic>
        <p:nvPicPr>
          <p:cNvPr id="3" name="Picture 3"/>
          <p:cNvPicPr>
            <a:picLocks noChangeAspect="1"/>
          </p:cNvPicPr>
          <p:nvPr/>
        </p:nvPicPr>
        <p:blipFill>
          <a:blip r:embed="rId4"/>
          <a:srcRect/>
          <a:stretch>
            <a:fillRect/>
          </a:stretch>
        </p:blipFill>
        <p:spPr>
          <a:xfrm rot="-133821">
            <a:off x="1335036" y="2320294"/>
            <a:ext cx="9585460" cy="1917092"/>
          </a:xfrm>
          <a:prstGeom prst="rect">
            <a:avLst/>
          </a:prstGeom>
        </p:spPr>
      </p:pic>
      <p:pic>
        <p:nvPicPr>
          <p:cNvPr id="4" name="Picture 4"/>
          <p:cNvPicPr>
            <a:picLocks noChangeAspect="1"/>
          </p:cNvPicPr>
          <p:nvPr/>
        </p:nvPicPr>
        <p:blipFill>
          <a:blip r:embed="rId5"/>
          <a:srcRect/>
          <a:stretch>
            <a:fillRect/>
          </a:stretch>
        </p:blipFill>
        <p:spPr>
          <a:xfrm rot="5400000">
            <a:off x="10406835" y="2573579"/>
            <a:ext cx="7704150" cy="5048220"/>
          </a:xfrm>
          <a:prstGeom prst="rect">
            <a:avLst/>
          </a:prstGeom>
        </p:spPr>
      </p:pic>
      <p:pic>
        <p:nvPicPr>
          <p:cNvPr id="5" name="Picture 5"/>
          <p:cNvPicPr>
            <a:picLocks noChangeAspect="1"/>
          </p:cNvPicPr>
          <p:nvPr/>
        </p:nvPicPr>
        <p:blipFill>
          <a:blip r:embed="rId6"/>
          <a:srcRect/>
          <a:stretch>
            <a:fillRect/>
          </a:stretch>
        </p:blipFill>
        <p:spPr>
          <a:xfrm>
            <a:off x="11695673" y="1705607"/>
            <a:ext cx="5280508" cy="7048362"/>
          </a:xfrm>
          <a:prstGeom prst="rect">
            <a:avLst/>
          </a:prstGeom>
        </p:spPr>
      </p:pic>
      <p:grpSp>
        <p:nvGrpSpPr>
          <p:cNvPr id="6" name="Group 6"/>
          <p:cNvGrpSpPr>
            <a:grpSpLocks noChangeAspect="1"/>
          </p:cNvGrpSpPr>
          <p:nvPr/>
        </p:nvGrpSpPr>
        <p:grpSpPr>
          <a:xfrm>
            <a:off x="12021714" y="1866935"/>
            <a:ext cx="4554746" cy="6324565"/>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7"/>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8"/>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7"/>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7"/>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9"/>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10"/>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1"/>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11"/>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2"/>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TextBox 8"/>
          <p:cNvSpPr txBox="1"/>
          <p:nvPr/>
        </p:nvSpPr>
        <p:spPr>
          <a:xfrm>
            <a:off x="2653500" y="4219686"/>
            <a:ext cx="7060234" cy="1308050"/>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Muli Regular"/>
              </a:rPr>
              <a:t>We know what Energy is but do we understand what is the meaning of Energy Efficiency, Energy Conservation and Sustainable Energy?</a:t>
            </a:r>
          </a:p>
        </p:txBody>
      </p:sp>
      <p:sp>
        <p:nvSpPr>
          <p:cNvPr id="22" name="TextBox 8"/>
          <p:cNvSpPr txBox="1"/>
          <p:nvPr/>
        </p:nvSpPr>
        <p:spPr>
          <a:xfrm>
            <a:off x="1312669" y="5912166"/>
            <a:ext cx="10134600" cy="3488134"/>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To meet the increasing global demand for energy, while reducing the risk of damage to the environment or contributing to global warming, </a:t>
            </a:r>
          </a:p>
          <a:p>
            <a:pPr algn="ctr">
              <a:lnSpc>
                <a:spcPts val="3359"/>
              </a:lnSpc>
              <a:spcBef>
                <a:spcPct val="0"/>
              </a:spcBef>
            </a:pPr>
            <a:r>
              <a:rPr lang="en-GB" sz="2400" dirty="0">
                <a:solidFill>
                  <a:srgbClr val="000000"/>
                </a:solidFill>
                <a:latin typeface="Muli Regular"/>
              </a:rPr>
              <a:t>it is important that:</a:t>
            </a:r>
          </a:p>
          <a:p>
            <a:pPr marL="342900" indent="-342900" algn="ctr">
              <a:lnSpc>
                <a:spcPts val="3359"/>
              </a:lnSpc>
              <a:spcBef>
                <a:spcPct val="0"/>
              </a:spcBef>
              <a:buFont typeface="Arial" panose="020B0604020202020204" pitchFamily="34" charset="0"/>
              <a:buChar char="•"/>
            </a:pPr>
            <a:r>
              <a:rPr lang="en-GB" sz="2400" dirty="0">
                <a:solidFill>
                  <a:srgbClr val="000000"/>
                </a:solidFill>
                <a:latin typeface="Muli Regular"/>
              </a:rPr>
              <a:t>Countries find new types of energy, while developing and expanding existing sources that are more sustainable than fossil fuels.</a:t>
            </a:r>
          </a:p>
          <a:p>
            <a:pPr marL="342900" indent="-342900" algn="ctr">
              <a:lnSpc>
                <a:spcPts val="3359"/>
              </a:lnSpc>
              <a:spcBef>
                <a:spcPct val="0"/>
              </a:spcBef>
              <a:buFont typeface="Arial" panose="020B0604020202020204" pitchFamily="34" charset="0"/>
              <a:buChar char="•"/>
            </a:pPr>
            <a:r>
              <a:rPr lang="en-GB" sz="2400" dirty="0">
                <a:solidFill>
                  <a:srgbClr val="000000"/>
                </a:solidFill>
                <a:latin typeface="Muli Regular"/>
              </a:rPr>
              <a:t>Industry and domestic users of energy use it more efficiently </a:t>
            </a:r>
          </a:p>
          <a:p>
            <a:pPr algn="ctr">
              <a:lnSpc>
                <a:spcPts val="3359"/>
              </a:lnSpc>
              <a:spcBef>
                <a:spcPct val="0"/>
              </a:spcBef>
            </a:pPr>
            <a:endParaRPr lang="en-GB" sz="2400" b="1" dirty="0">
              <a:solidFill>
                <a:srgbClr val="000000"/>
              </a:solidFill>
              <a:latin typeface="Muli Regular"/>
            </a:endParaRPr>
          </a:p>
          <a:p>
            <a:pPr algn="ctr">
              <a:lnSpc>
                <a:spcPts val="3359"/>
              </a:lnSpc>
              <a:spcBef>
                <a:spcPct val="0"/>
              </a:spcBef>
            </a:pPr>
            <a:r>
              <a:rPr lang="en-GB" sz="2400" b="1" dirty="0">
                <a:solidFill>
                  <a:srgbClr val="000000"/>
                </a:solidFill>
                <a:latin typeface="Muli Regular"/>
              </a:rPr>
              <a:t>So let’s stop wasting it!</a:t>
            </a:r>
            <a:endParaRPr lang="en-US" sz="2400" b="1" dirty="0">
              <a:solidFill>
                <a:srgbClr val="000000"/>
              </a:solidFill>
              <a:latin typeface="Muli Regular"/>
            </a:endParaRPr>
          </a:p>
        </p:txBody>
      </p:sp>
      <p:sp>
        <p:nvSpPr>
          <p:cNvPr id="23" name="TextBox 8"/>
          <p:cNvSpPr txBox="1"/>
          <p:nvPr/>
        </p:nvSpPr>
        <p:spPr>
          <a:xfrm>
            <a:off x="12268200" y="1947878"/>
            <a:ext cx="4308260" cy="394467"/>
          </a:xfrm>
          <a:prstGeom prst="rect">
            <a:avLst/>
          </a:prstGeom>
        </p:spPr>
        <p:txBody>
          <a:bodyPr wrap="square" lIns="0" tIns="0" rIns="0" bIns="0" rtlCol="0" anchor="t">
            <a:spAutoFit/>
          </a:bodyPr>
          <a:lstStyle/>
          <a:p>
            <a:pPr algn="ctr">
              <a:lnSpc>
                <a:spcPts val="3359"/>
              </a:lnSpc>
              <a:spcBef>
                <a:spcPct val="0"/>
              </a:spcBef>
            </a:pPr>
            <a:r>
              <a:rPr lang="en-US" sz="2200" dirty="0">
                <a:solidFill>
                  <a:srgbClr val="000000"/>
                </a:solidFill>
                <a:latin typeface="Muli Regular"/>
              </a:rPr>
              <a:t>Let’s understand sustainability </a:t>
            </a:r>
          </a:p>
        </p:txBody>
      </p:sp>
      <p:sp>
        <p:nvSpPr>
          <p:cNvPr id="24" name="TextBox 8"/>
          <p:cNvSpPr txBox="1"/>
          <p:nvPr/>
        </p:nvSpPr>
        <p:spPr>
          <a:xfrm>
            <a:off x="12591889" y="5229788"/>
            <a:ext cx="3555034" cy="2580643"/>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The purpose of sustainability is to manage resources or run projects or industries, so future generations can use the resources too.</a:t>
            </a:r>
            <a:endParaRPr lang="en-US" sz="2400" dirty="0">
              <a:solidFill>
                <a:srgbClr val="000000"/>
              </a:solidFill>
              <a:latin typeface="Muli Regular"/>
            </a:endParaRPr>
          </a:p>
        </p:txBody>
      </p:sp>
      <p:pic>
        <p:nvPicPr>
          <p:cNvPr id="25" name="gTamnlXbgqc"/>
          <p:cNvPicPr>
            <a:picLocks noRot="1" noChangeAspect="1"/>
          </p:cNvPicPr>
          <p:nvPr>
            <a:videoFile r:link="rId1"/>
          </p:nvPr>
        </p:nvPicPr>
        <p:blipFill>
          <a:blip r:embed="rId13"/>
          <a:stretch>
            <a:fillRect/>
          </a:stretch>
        </p:blipFill>
        <p:spPr>
          <a:xfrm>
            <a:off x="12263775" y="2552725"/>
            <a:ext cx="4126197" cy="23209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4457565" y="378217"/>
            <a:ext cx="3833103" cy="10323642"/>
          </a:xfrm>
          <a:prstGeom prst="rect">
            <a:avLst/>
          </a:prstGeom>
        </p:spPr>
      </p:pic>
      <p:pic>
        <p:nvPicPr>
          <p:cNvPr id="3" name="Picture 3"/>
          <p:cNvPicPr>
            <a:picLocks noChangeAspect="1"/>
          </p:cNvPicPr>
          <p:nvPr/>
        </p:nvPicPr>
        <p:blipFill>
          <a:blip r:embed="rId3"/>
          <a:srcRect/>
          <a:stretch>
            <a:fillRect/>
          </a:stretch>
        </p:blipFill>
        <p:spPr>
          <a:xfrm rot="-133821">
            <a:off x="1335036" y="2320294"/>
            <a:ext cx="9585460" cy="1917092"/>
          </a:xfrm>
          <a:prstGeom prst="rect">
            <a:avLst/>
          </a:prstGeom>
        </p:spPr>
      </p:pic>
      <p:pic>
        <p:nvPicPr>
          <p:cNvPr id="4" name="Picture 4"/>
          <p:cNvPicPr>
            <a:picLocks noChangeAspect="1"/>
          </p:cNvPicPr>
          <p:nvPr/>
        </p:nvPicPr>
        <p:blipFill>
          <a:blip r:embed="rId4"/>
          <a:srcRect/>
          <a:stretch>
            <a:fillRect/>
          </a:stretch>
        </p:blipFill>
        <p:spPr>
          <a:xfrm rot="5400000">
            <a:off x="10625925" y="2354489"/>
            <a:ext cx="7704150" cy="5486400"/>
          </a:xfrm>
          <a:prstGeom prst="rect">
            <a:avLst/>
          </a:prstGeom>
        </p:spPr>
      </p:pic>
      <p:pic>
        <p:nvPicPr>
          <p:cNvPr id="5" name="Picture 5"/>
          <p:cNvPicPr>
            <a:picLocks noChangeAspect="1"/>
          </p:cNvPicPr>
          <p:nvPr/>
        </p:nvPicPr>
        <p:blipFill>
          <a:blip r:embed="rId5"/>
          <a:srcRect/>
          <a:stretch>
            <a:fillRect/>
          </a:stretch>
        </p:blipFill>
        <p:spPr>
          <a:xfrm>
            <a:off x="11695673" y="1705607"/>
            <a:ext cx="5563626" cy="7048362"/>
          </a:xfrm>
          <a:prstGeom prst="rect">
            <a:avLst/>
          </a:prstGeom>
        </p:spPr>
      </p:pic>
      <p:grpSp>
        <p:nvGrpSpPr>
          <p:cNvPr id="6" name="Group 6"/>
          <p:cNvGrpSpPr>
            <a:grpSpLocks noChangeAspect="1"/>
          </p:cNvGrpSpPr>
          <p:nvPr/>
        </p:nvGrpSpPr>
        <p:grpSpPr>
          <a:xfrm>
            <a:off x="12021714" y="1790701"/>
            <a:ext cx="4761306" cy="6563562"/>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6"/>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6"/>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8"/>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9"/>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0"/>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10"/>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1"/>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TextBox 9"/>
          <p:cNvSpPr txBox="1"/>
          <p:nvPr/>
        </p:nvSpPr>
        <p:spPr>
          <a:xfrm>
            <a:off x="1826698" y="4101330"/>
            <a:ext cx="8866712" cy="995850"/>
          </a:xfrm>
          <a:prstGeom prst="rect">
            <a:avLst/>
          </a:prstGeom>
        </p:spPr>
        <p:txBody>
          <a:bodyPr lIns="0" tIns="0" rIns="0" bIns="0" rtlCol="0" anchor="t">
            <a:spAutoFit/>
          </a:bodyPr>
          <a:lstStyle/>
          <a:p>
            <a:pPr algn="ctr">
              <a:lnSpc>
                <a:spcPts val="8800"/>
              </a:lnSpc>
            </a:pPr>
            <a:r>
              <a:rPr lang="en-US" sz="4000" dirty="0">
                <a:solidFill>
                  <a:srgbClr val="000000"/>
                </a:solidFill>
                <a:latin typeface="Amatic SC Bold"/>
              </a:rPr>
              <a:t>Sustainable Energy</a:t>
            </a:r>
          </a:p>
        </p:txBody>
      </p:sp>
      <p:sp>
        <p:nvSpPr>
          <p:cNvPr id="27" name="TextBox 8"/>
          <p:cNvSpPr txBox="1"/>
          <p:nvPr/>
        </p:nvSpPr>
        <p:spPr>
          <a:xfrm>
            <a:off x="1596277" y="5352901"/>
            <a:ext cx="9641429" cy="1744067"/>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Sustainable energy is, as defined by the National Science Foundation, the energy that every human can use without damage to the environment around them. Sustainable energy includes energy efficient products and renewable energy.</a:t>
            </a:r>
            <a:endParaRPr lang="en-US" sz="2400" dirty="0">
              <a:solidFill>
                <a:srgbClr val="000000"/>
              </a:solidFill>
              <a:latin typeface="Muli Regular"/>
            </a:endParaRPr>
          </a:p>
        </p:txBody>
      </p:sp>
      <p:sp>
        <p:nvSpPr>
          <p:cNvPr id="28" name="TextBox 8"/>
          <p:cNvSpPr txBox="1"/>
          <p:nvPr/>
        </p:nvSpPr>
        <p:spPr>
          <a:xfrm>
            <a:off x="12354322" y="1907310"/>
            <a:ext cx="3890452" cy="400559"/>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Water Conservation</a:t>
            </a:r>
          </a:p>
        </p:txBody>
      </p:sp>
      <p:sp>
        <p:nvSpPr>
          <p:cNvPr id="29" name="Rectangle 28"/>
          <p:cNvSpPr/>
          <p:nvPr/>
        </p:nvSpPr>
        <p:spPr>
          <a:xfrm>
            <a:off x="12201411" y="2341473"/>
            <a:ext cx="4487101" cy="5940088"/>
          </a:xfrm>
          <a:prstGeom prst="rect">
            <a:avLst/>
          </a:prstGeom>
        </p:spPr>
        <p:txBody>
          <a:bodyPr wrap="square">
            <a:spAutoFit/>
          </a:bodyPr>
          <a:lstStyle/>
          <a:p>
            <a:r>
              <a:rPr lang="en-GB" sz="2000" dirty="0"/>
              <a:t>Another energy we use and need to reduce is water. </a:t>
            </a:r>
          </a:p>
          <a:p>
            <a:r>
              <a:rPr lang="en-GB" sz="2000" dirty="0"/>
              <a:t>Reducing our water usage saves water and also saves us money in the long term.</a:t>
            </a:r>
          </a:p>
          <a:p>
            <a:endParaRPr lang="en-GB" sz="2000" dirty="0"/>
          </a:p>
          <a:p>
            <a:r>
              <a:rPr lang="en-GB" sz="2000" dirty="0"/>
              <a:t>Water is a precious resource – but it can’t be taken for granted. Climate change, and the more extreme weather that comes with it, means that water supply is becoming more unpredictable than in years gone by.</a:t>
            </a:r>
          </a:p>
          <a:p>
            <a:endParaRPr lang="en-GB" sz="2000" dirty="0"/>
          </a:p>
          <a:p>
            <a:r>
              <a:rPr lang="en-GB" sz="2000" dirty="0"/>
              <a:t>Water is also intrinsically linked to energy. But most of us underestimate the energy water companies need to treat and pump water into homes.</a:t>
            </a:r>
          </a:p>
          <a:p>
            <a:r>
              <a:rPr lang="en-GB" sz="2000" dirty="0"/>
              <a:t>Then there’s the energy required to produce hot water at home.</a:t>
            </a:r>
          </a:p>
        </p:txBody>
      </p:sp>
    </p:spTree>
    <p:extLst>
      <p:ext uri="{BB962C8B-B14F-4D97-AF65-F5344CB8AC3E}">
        <p14:creationId xmlns:p14="http://schemas.microsoft.com/office/powerpoint/2010/main" val="120671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p:cNvPicPr>
            <a:picLocks noChangeAspect="1"/>
          </p:cNvPicPr>
          <p:nvPr/>
        </p:nvPicPr>
        <p:blipFill>
          <a:blip r:embed="rId3"/>
          <a:srcRect/>
          <a:stretch>
            <a:fillRect/>
          </a:stretch>
        </p:blipFill>
        <p:spPr>
          <a:xfrm rot="5400000">
            <a:off x="10625925" y="2354489"/>
            <a:ext cx="7704150" cy="5486400"/>
          </a:xfrm>
          <a:prstGeom prst="rect">
            <a:avLst/>
          </a:prstGeom>
        </p:spPr>
      </p:pic>
      <p:pic>
        <p:nvPicPr>
          <p:cNvPr id="23" name="Picture 3"/>
          <p:cNvPicPr>
            <a:picLocks noChangeAspect="1"/>
          </p:cNvPicPr>
          <p:nvPr/>
        </p:nvPicPr>
        <p:blipFill>
          <a:blip r:embed="rId4"/>
          <a:srcRect/>
          <a:stretch>
            <a:fillRect/>
          </a:stretch>
        </p:blipFill>
        <p:spPr>
          <a:xfrm rot="21466179">
            <a:off x="1487436" y="2472694"/>
            <a:ext cx="9585460" cy="1917092"/>
          </a:xfrm>
          <a:prstGeom prst="rect">
            <a:avLst/>
          </a:prstGeom>
        </p:spPr>
      </p:pic>
      <p:pic>
        <p:nvPicPr>
          <p:cNvPr id="24" name="Picture 14"/>
          <p:cNvPicPr>
            <a:picLocks noChangeAspect="1"/>
          </p:cNvPicPr>
          <p:nvPr/>
        </p:nvPicPr>
        <p:blipFill>
          <a:blip r:embed="rId5"/>
          <a:srcRect/>
          <a:stretch>
            <a:fillRect/>
          </a:stretch>
        </p:blipFill>
        <p:spPr>
          <a:xfrm rot="1800043">
            <a:off x="11728720" y="9049640"/>
            <a:ext cx="567418" cy="626667"/>
          </a:xfrm>
          <a:prstGeom prst="rect">
            <a:avLst/>
          </a:prstGeom>
        </p:spPr>
      </p:pic>
      <p:pic>
        <p:nvPicPr>
          <p:cNvPr id="25" name="Picture 16"/>
          <p:cNvPicPr>
            <a:picLocks noChangeAspect="1"/>
          </p:cNvPicPr>
          <p:nvPr/>
        </p:nvPicPr>
        <p:blipFill>
          <a:blip r:embed="rId6"/>
          <a:srcRect/>
          <a:stretch>
            <a:fillRect/>
          </a:stretch>
        </p:blipFill>
        <p:spPr>
          <a:xfrm rot="693431">
            <a:off x="1073307" y="763411"/>
            <a:ext cx="826577" cy="1185137"/>
          </a:xfrm>
          <a:prstGeom prst="rect">
            <a:avLst/>
          </a:prstGeom>
        </p:spPr>
      </p:pic>
      <p:pic>
        <p:nvPicPr>
          <p:cNvPr id="31" name="Picture 19"/>
          <p:cNvPicPr>
            <a:picLocks noChangeAspect="1"/>
          </p:cNvPicPr>
          <p:nvPr/>
        </p:nvPicPr>
        <p:blipFill>
          <a:blip r:embed="rId6"/>
          <a:srcRect/>
          <a:stretch>
            <a:fillRect/>
          </a:stretch>
        </p:blipFill>
        <p:spPr>
          <a:xfrm rot="19180898">
            <a:off x="17255461" y="5806780"/>
            <a:ext cx="927423" cy="1329729"/>
          </a:xfrm>
          <a:prstGeom prst="rect">
            <a:avLst/>
          </a:prstGeom>
        </p:spPr>
      </p:pic>
      <p:pic>
        <p:nvPicPr>
          <p:cNvPr id="2" name="Picture 2"/>
          <p:cNvPicPr>
            <a:picLocks noChangeAspect="1"/>
          </p:cNvPicPr>
          <p:nvPr/>
        </p:nvPicPr>
        <p:blipFill>
          <a:blip r:embed="rId7"/>
          <a:srcRect/>
          <a:stretch>
            <a:fillRect/>
          </a:stretch>
        </p:blipFill>
        <p:spPr>
          <a:xfrm rot="5400000">
            <a:off x="3137609" y="1694187"/>
            <a:ext cx="6473016" cy="10323642"/>
          </a:xfrm>
          <a:prstGeom prst="rect">
            <a:avLst/>
          </a:prstGeom>
        </p:spPr>
      </p:pic>
      <p:pic>
        <p:nvPicPr>
          <p:cNvPr id="5" name="Picture 5"/>
          <p:cNvPicPr>
            <a:picLocks noChangeAspect="1"/>
          </p:cNvPicPr>
          <p:nvPr/>
        </p:nvPicPr>
        <p:blipFill>
          <a:blip r:embed="rId8"/>
          <a:srcRect/>
          <a:stretch>
            <a:fillRect/>
          </a:stretch>
        </p:blipFill>
        <p:spPr>
          <a:xfrm>
            <a:off x="11808923" y="1300869"/>
            <a:ext cx="5092953" cy="7724241"/>
          </a:xfrm>
          <a:prstGeom prst="rect">
            <a:avLst/>
          </a:prstGeom>
        </p:spPr>
      </p:pic>
      <p:grpSp>
        <p:nvGrpSpPr>
          <p:cNvPr id="6" name="Group 6"/>
          <p:cNvGrpSpPr>
            <a:grpSpLocks noChangeAspect="1"/>
          </p:cNvGrpSpPr>
          <p:nvPr/>
        </p:nvGrpSpPr>
        <p:grpSpPr>
          <a:xfrm>
            <a:off x="12060257" y="1485900"/>
            <a:ext cx="4516203" cy="6868363"/>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9" name="TextBox 9"/>
          <p:cNvSpPr txBox="1"/>
          <p:nvPr/>
        </p:nvSpPr>
        <p:spPr>
          <a:xfrm>
            <a:off x="1526008" y="2708927"/>
            <a:ext cx="8866712" cy="1139825"/>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CONCEPTS AND DEFINITIONS</a:t>
            </a:r>
          </a:p>
        </p:txBody>
      </p:sp>
      <p:pic>
        <p:nvPicPr>
          <p:cNvPr id="10" name="Picture 10"/>
          <p:cNvPicPr>
            <a:picLocks noChangeAspect="1"/>
          </p:cNvPicPr>
          <p:nvPr/>
        </p:nvPicPr>
        <p:blipFill>
          <a:blip r:embed="rId9"/>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10"/>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9"/>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9"/>
          <a:srcRect/>
          <a:stretch>
            <a:fillRect/>
          </a:stretch>
        </p:blipFill>
        <p:spPr>
          <a:xfrm rot="-10019461">
            <a:off x="17308486" y="743740"/>
            <a:ext cx="516571" cy="495908"/>
          </a:xfrm>
          <a:prstGeom prst="rect">
            <a:avLst/>
          </a:prstGeom>
        </p:spPr>
      </p:pic>
      <p:pic>
        <p:nvPicPr>
          <p:cNvPr id="15" name="Picture 15"/>
          <p:cNvPicPr>
            <a:picLocks noChangeAspect="1"/>
          </p:cNvPicPr>
          <p:nvPr/>
        </p:nvPicPr>
        <p:blipFill>
          <a:blip r:embed="rId11"/>
          <a:srcRect/>
          <a:stretch>
            <a:fillRect/>
          </a:stretch>
        </p:blipFill>
        <p:spPr>
          <a:xfrm rot="-1669974">
            <a:off x="7286577" y="612038"/>
            <a:ext cx="530353" cy="898904"/>
          </a:xfrm>
          <a:prstGeom prst="rect">
            <a:avLst/>
          </a:prstGeom>
        </p:spPr>
      </p:pic>
      <p:pic>
        <p:nvPicPr>
          <p:cNvPr id="20" name="Picture 23"/>
          <p:cNvPicPr>
            <a:picLocks noChangeAspect="1"/>
          </p:cNvPicPr>
          <p:nvPr/>
        </p:nvPicPr>
        <p:blipFill>
          <a:blip r:embed="rId12"/>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TextBox 8"/>
          <p:cNvSpPr txBox="1"/>
          <p:nvPr/>
        </p:nvSpPr>
        <p:spPr>
          <a:xfrm>
            <a:off x="1200878" y="5241164"/>
            <a:ext cx="10134600" cy="1308050"/>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Renewable Energy vs Fossil Fuels</a:t>
            </a:r>
          </a:p>
          <a:p>
            <a:pPr marL="342900" indent="-342900" algn="ctr">
              <a:lnSpc>
                <a:spcPts val="3359"/>
              </a:lnSpc>
              <a:spcBef>
                <a:spcPct val="0"/>
              </a:spcBef>
              <a:buFont typeface="Arial" panose="020B0604020202020204" pitchFamily="34" charset="0"/>
              <a:buChar char="•"/>
            </a:pPr>
            <a:r>
              <a:rPr lang="en-GB" sz="2400" dirty="0">
                <a:solidFill>
                  <a:srgbClr val="000000"/>
                </a:solidFill>
                <a:latin typeface="Muli Regular"/>
              </a:rPr>
              <a:t>Countries find new types of energy, while developing and expanding existing sources that are more sustainable than fossil fuels.</a:t>
            </a:r>
          </a:p>
        </p:txBody>
      </p:sp>
      <p:sp>
        <p:nvSpPr>
          <p:cNvPr id="27" name="TextBox 9"/>
          <p:cNvSpPr txBox="1"/>
          <p:nvPr/>
        </p:nvSpPr>
        <p:spPr>
          <a:xfrm>
            <a:off x="1852705" y="4074018"/>
            <a:ext cx="8866712" cy="965970"/>
          </a:xfrm>
          <a:prstGeom prst="rect">
            <a:avLst/>
          </a:prstGeom>
        </p:spPr>
        <p:txBody>
          <a:bodyPr lIns="0" tIns="0" rIns="0" bIns="0" rtlCol="0" anchor="t">
            <a:spAutoFit/>
          </a:bodyPr>
          <a:lstStyle/>
          <a:p>
            <a:pPr algn="ctr">
              <a:lnSpc>
                <a:spcPts val="8800"/>
              </a:lnSpc>
            </a:pPr>
            <a:r>
              <a:rPr lang="en-US" sz="4000" dirty="0">
                <a:solidFill>
                  <a:srgbClr val="000000"/>
                </a:solidFill>
                <a:latin typeface="Amatic SC Bold"/>
              </a:rPr>
              <a:t>2 key CONCEPTS AND DEFINITIONS</a:t>
            </a:r>
          </a:p>
        </p:txBody>
      </p:sp>
      <p:pic>
        <p:nvPicPr>
          <p:cNvPr id="28" name="1kUE0BZtTRc"/>
          <p:cNvPicPr>
            <a:picLocks noRot="1" noChangeAspect="1"/>
          </p:cNvPicPr>
          <p:nvPr>
            <a:videoFile r:link="rId1"/>
          </p:nvPr>
        </p:nvPicPr>
        <p:blipFill>
          <a:blip r:embed="rId13"/>
          <a:stretch>
            <a:fillRect/>
          </a:stretch>
        </p:blipFill>
        <p:spPr>
          <a:xfrm>
            <a:off x="3297679" y="6604035"/>
            <a:ext cx="6152876" cy="3460993"/>
          </a:xfrm>
          <a:prstGeom prst="rect">
            <a:avLst/>
          </a:prstGeom>
        </p:spPr>
      </p:pic>
      <p:sp>
        <p:nvSpPr>
          <p:cNvPr id="29" name="TextBox 8"/>
          <p:cNvSpPr txBox="1"/>
          <p:nvPr/>
        </p:nvSpPr>
        <p:spPr>
          <a:xfrm>
            <a:off x="12084004" y="2830665"/>
            <a:ext cx="4430855" cy="5232202"/>
          </a:xfrm>
          <a:prstGeom prst="rect">
            <a:avLst/>
          </a:prstGeom>
        </p:spPr>
        <p:txBody>
          <a:bodyPr wrap="square" lIns="0" tIns="0" rIns="0" bIns="0" rtlCol="0" anchor="t">
            <a:spAutoFit/>
          </a:bodyPr>
          <a:lstStyle/>
          <a:p>
            <a:pPr algn="ctr">
              <a:lnSpc>
                <a:spcPts val="3359"/>
              </a:lnSpc>
              <a:spcBef>
                <a:spcPct val="0"/>
              </a:spcBef>
            </a:pPr>
            <a:r>
              <a:rPr lang="en-GB" sz="2000" dirty="0">
                <a:solidFill>
                  <a:srgbClr val="000000"/>
                </a:solidFill>
                <a:latin typeface="Muli Regular"/>
              </a:rPr>
              <a:t>With a growing world population, the need for energy also continues to grow. That is why it is so important for us to save energy within our homes, at work, and at school whenever possible.</a:t>
            </a:r>
          </a:p>
          <a:p>
            <a:pPr algn="ctr">
              <a:lnSpc>
                <a:spcPts val="3359"/>
              </a:lnSpc>
              <a:spcBef>
                <a:spcPct val="0"/>
              </a:spcBef>
            </a:pPr>
            <a:r>
              <a:rPr lang="en-GB" sz="2000" dirty="0">
                <a:solidFill>
                  <a:srgbClr val="000000"/>
                </a:solidFill>
                <a:latin typeface="Muli Regular"/>
              </a:rPr>
              <a:t>Energy conservation also cuts down on greenhouse gases that can contribute to climate change and reduces pollution in general. Even the simplest actions can have a big effect</a:t>
            </a:r>
            <a:r>
              <a:rPr lang="en-GB" sz="2400" dirty="0">
                <a:solidFill>
                  <a:srgbClr val="000000"/>
                </a:solidFill>
                <a:latin typeface="Muli Regular"/>
              </a:rPr>
              <a:t>. </a:t>
            </a:r>
            <a:endParaRPr lang="en-US" sz="2400" dirty="0">
              <a:solidFill>
                <a:srgbClr val="000000"/>
              </a:solidFill>
              <a:latin typeface="Muli Regular"/>
            </a:endParaRPr>
          </a:p>
        </p:txBody>
      </p:sp>
      <p:sp>
        <p:nvSpPr>
          <p:cNvPr id="30" name="Rectangle 29"/>
          <p:cNvSpPr/>
          <p:nvPr/>
        </p:nvSpPr>
        <p:spPr>
          <a:xfrm>
            <a:off x="13170805" y="1619319"/>
            <a:ext cx="2436886" cy="1073243"/>
          </a:xfrm>
          <a:prstGeom prst="rect">
            <a:avLst/>
          </a:prstGeom>
        </p:spPr>
        <p:txBody>
          <a:bodyPr wrap="none">
            <a:spAutoFit/>
          </a:bodyPr>
          <a:lstStyle/>
          <a:p>
            <a:pPr algn="ctr">
              <a:lnSpc>
                <a:spcPts val="8800"/>
              </a:lnSpc>
            </a:pPr>
            <a:r>
              <a:rPr lang="en-US" sz="4500" dirty="0">
                <a:solidFill>
                  <a:srgbClr val="000000"/>
                </a:solidFill>
                <a:latin typeface="Amatic SC Bold"/>
              </a:rPr>
              <a:t>A key message</a:t>
            </a:r>
          </a:p>
        </p:txBody>
      </p:sp>
    </p:spTree>
    <p:extLst>
      <p:ext uri="{BB962C8B-B14F-4D97-AF65-F5344CB8AC3E}">
        <p14:creationId xmlns:p14="http://schemas.microsoft.com/office/powerpoint/2010/main" val="171041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
          <p:cNvPicPr>
            <a:picLocks noChangeAspect="1"/>
          </p:cNvPicPr>
          <p:nvPr/>
        </p:nvPicPr>
        <p:blipFill>
          <a:blip r:embed="rId3"/>
          <a:srcRect/>
          <a:stretch>
            <a:fillRect/>
          </a:stretch>
        </p:blipFill>
        <p:spPr>
          <a:xfrm rot="21466179">
            <a:off x="1475448" y="2309754"/>
            <a:ext cx="9585460" cy="1917092"/>
          </a:xfrm>
          <a:prstGeom prst="rect">
            <a:avLst/>
          </a:prstGeom>
        </p:spPr>
      </p:pic>
      <p:pic>
        <p:nvPicPr>
          <p:cNvPr id="29" name="Picture 4"/>
          <p:cNvPicPr>
            <a:picLocks noChangeAspect="1"/>
          </p:cNvPicPr>
          <p:nvPr/>
        </p:nvPicPr>
        <p:blipFill>
          <a:blip r:embed="rId4"/>
          <a:srcRect/>
          <a:stretch>
            <a:fillRect/>
          </a:stretch>
        </p:blipFill>
        <p:spPr>
          <a:xfrm rot="5400000">
            <a:off x="10273230" y="2001794"/>
            <a:ext cx="8409540" cy="5486400"/>
          </a:xfrm>
          <a:prstGeom prst="rect">
            <a:avLst/>
          </a:prstGeom>
        </p:spPr>
      </p:pic>
      <p:pic>
        <p:nvPicPr>
          <p:cNvPr id="2" name="Picture 2"/>
          <p:cNvPicPr>
            <a:picLocks noChangeAspect="1"/>
          </p:cNvPicPr>
          <p:nvPr/>
        </p:nvPicPr>
        <p:blipFill>
          <a:blip r:embed="rId5"/>
          <a:srcRect/>
          <a:stretch>
            <a:fillRect/>
          </a:stretch>
        </p:blipFill>
        <p:spPr>
          <a:xfrm rot="5400000">
            <a:off x="3874553" y="819879"/>
            <a:ext cx="5029200" cy="10323642"/>
          </a:xfrm>
          <a:prstGeom prst="rect">
            <a:avLst/>
          </a:prstGeom>
        </p:spPr>
      </p:pic>
      <p:pic>
        <p:nvPicPr>
          <p:cNvPr id="5" name="Picture 5"/>
          <p:cNvPicPr>
            <a:picLocks noChangeAspect="1"/>
          </p:cNvPicPr>
          <p:nvPr/>
        </p:nvPicPr>
        <p:blipFill>
          <a:blip r:embed="rId6"/>
          <a:srcRect/>
          <a:stretch>
            <a:fillRect/>
          </a:stretch>
        </p:blipFill>
        <p:spPr>
          <a:xfrm>
            <a:off x="11728526" y="648510"/>
            <a:ext cx="5422693" cy="8326337"/>
          </a:xfrm>
          <a:prstGeom prst="rect">
            <a:avLst/>
          </a:prstGeom>
        </p:spPr>
      </p:pic>
      <p:grpSp>
        <p:nvGrpSpPr>
          <p:cNvPr id="6" name="Group 6"/>
          <p:cNvGrpSpPr>
            <a:grpSpLocks noChangeAspect="1"/>
          </p:cNvGrpSpPr>
          <p:nvPr/>
        </p:nvGrpSpPr>
        <p:grpSpPr>
          <a:xfrm>
            <a:off x="12068858" y="1008164"/>
            <a:ext cx="4516203" cy="7346100"/>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9" name="TextBox 9"/>
          <p:cNvSpPr txBox="1"/>
          <p:nvPr/>
        </p:nvSpPr>
        <p:spPr>
          <a:xfrm>
            <a:off x="1750261" y="2622789"/>
            <a:ext cx="8866712" cy="1139825"/>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CONCEPTS AND DEFINITIONS</a:t>
            </a:r>
          </a:p>
        </p:txBody>
      </p:sp>
      <p:pic>
        <p:nvPicPr>
          <p:cNvPr id="10" name="Picture 10"/>
          <p:cNvPicPr>
            <a:picLocks noChangeAspect="1"/>
          </p:cNvPicPr>
          <p:nvPr/>
        </p:nvPicPr>
        <p:blipFill>
          <a:blip r:embed="rId7"/>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8"/>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7"/>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7"/>
          <a:srcRect/>
          <a:stretch>
            <a:fillRect/>
          </a:stretch>
        </p:blipFill>
        <p:spPr>
          <a:xfrm rot="-10019461">
            <a:off x="17308486" y="743740"/>
            <a:ext cx="516571" cy="495908"/>
          </a:xfrm>
          <a:prstGeom prst="rect">
            <a:avLst/>
          </a:prstGeom>
        </p:spPr>
      </p:pic>
      <p:pic>
        <p:nvPicPr>
          <p:cNvPr id="15" name="Picture 15"/>
          <p:cNvPicPr>
            <a:picLocks noChangeAspect="1"/>
          </p:cNvPicPr>
          <p:nvPr/>
        </p:nvPicPr>
        <p:blipFill>
          <a:blip r:embed="rId9"/>
          <a:srcRect/>
          <a:stretch>
            <a:fillRect/>
          </a:stretch>
        </p:blipFill>
        <p:spPr>
          <a:xfrm rot="-1669974">
            <a:off x="7286577" y="612038"/>
            <a:ext cx="530353" cy="898904"/>
          </a:xfrm>
          <a:prstGeom prst="rect">
            <a:avLst/>
          </a:prstGeom>
        </p:spPr>
      </p:pic>
      <p:pic>
        <p:nvPicPr>
          <p:cNvPr id="20" name="Picture 23"/>
          <p:cNvPicPr>
            <a:picLocks noChangeAspect="1"/>
          </p:cNvPicPr>
          <p:nvPr/>
        </p:nvPicPr>
        <p:blipFill>
          <a:blip r:embed="rId10"/>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TextBox 9"/>
          <p:cNvSpPr txBox="1"/>
          <p:nvPr/>
        </p:nvSpPr>
        <p:spPr>
          <a:xfrm>
            <a:off x="1852705" y="4074018"/>
            <a:ext cx="8866712" cy="965970"/>
          </a:xfrm>
          <a:prstGeom prst="rect">
            <a:avLst/>
          </a:prstGeom>
        </p:spPr>
        <p:txBody>
          <a:bodyPr lIns="0" tIns="0" rIns="0" bIns="0" rtlCol="0" anchor="t">
            <a:spAutoFit/>
          </a:bodyPr>
          <a:lstStyle/>
          <a:p>
            <a:pPr algn="ctr">
              <a:lnSpc>
                <a:spcPts val="8800"/>
              </a:lnSpc>
            </a:pPr>
            <a:r>
              <a:rPr lang="en-US" sz="4000" dirty="0">
                <a:solidFill>
                  <a:srgbClr val="000000"/>
                </a:solidFill>
                <a:latin typeface="Amatic SC Bold"/>
              </a:rPr>
              <a:t>2 key CONCEPTS AND DEFINITIONS</a:t>
            </a:r>
          </a:p>
        </p:txBody>
      </p:sp>
      <p:sp>
        <p:nvSpPr>
          <p:cNvPr id="23" name="TextBox 8"/>
          <p:cNvSpPr txBox="1"/>
          <p:nvPr/>
        </p:nvSpPr>
        <p:spPr>
          <a:xfrm>
            <a:off x="1200878" y="5241164"/>
            <a:ext cx="10134600" cy="400559"/>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Energy Efficiency</a:t>
            </a:r>
          </a:p>
        </p:txBody>
      </p:sp>
      <p:sp>
        <p:nvSpPr>
          <p:cNvPr id="24" name="TextBox 8"/>
          <p:cNvSpPr txBox="1"/>
          <p:nvPr/>
        </p:nvSpPr>
        <p:spPr>
          <a:xfrm>
            <a:off x="1192754" y="5772160"/>
            <a:ext cx="10134600" cy="400559"/>
          </a:xfrm>
          <a:prstGeom prst="rect">
            <a:avLst/>
          </a:prstGeom>
        </p:spPr>
        <p:txBody>
          <a:bodyPr wrap="square" lIns="0" tIns="0" rIns="0" bIns="0" rtlCol="0" anchor="t">
            <a:spAutoFit/>
          </a:bodyPr>
          <a:lstStyle/>
          <a:p>
            <a:pPr marL="342900" indent="-342900" algn="ctr">
              <a:lnSpc>
                <a:spcPts val="3359"/>
              </a:lnSpc>
              <a:spcBef>
                <a:spcPct val="0"/>
              </a:spcBef>
              <a:buFont typeface="Arial" panose="020B0604020202020204" pitchFamily="34" charset="0"/>
              <a:buChar char="•"/>
            </a:pPr>
            <a:r>
              <a:rPr lang="en-GB" sz="2400" dirty="0">
                <a:solidFill>
                  <a:srgbClr val="000000"/>
                </a:solidFill>
                <a:latin typeface="Muli Regular"/>
              </a:rPr>
              <a:t>Industry and domestic users of energy use it more efficiently </a:t>
            </a:r>
          </a:p>
        </p:txBody>
      </p:sp>
      <p:sp>
        <p:nvSpPr>
          <p:cNvPr id="25" name="Rectangle 24"/>
          <p:cNvSpPr/>
          <p:nvPr/>
        </p:nvSpPr>
        <p:spPr>
          <a:xfrm>
            <a:off x="1200878" y="6663326"/>
            <a:ext cx="10134600" cy="1569660"/>
          </a:xfrm>
          <a:prstGeom prst="rect">
            <a:avLst/>
          </a:prstGeom>
        </p:spPr>
        <p:txBody>
          <a:bodyPr wrap="square">
            <a:spAutoFit/>
          </a:bodyPr>
          <a:lstStyle/>
          <a:p>
            <a:pPr algn="ctr"/>
            <a:r>
              <a:rPr lang="en-GB" sz="2400" dirty="0"/>
              <a:t>With energy consumption rising, it is important that industry, transportation and consumers in their homes use energy more efficiently, so that less is wasted. </a:t>
            </a:r>
          </a:p>
          <a:p>
            <a:pPr algn="ctr"/>
            <a:endParaRPr lang="en-GB" sz="2400" dirty="0"/>
          </a:p>
          <a:p>
            <a:pPr algn="ctr"/>
            <a:r>
              <a:rPr lang="en-GB" sz="2400" dirty="0"/>
              <a:t>This will also save money on fuel bills. </a:t>
            </a:r>
          </a:p>
        </p:txBody>
      </p:sp>
      <p:sp>
        <p:nvSpPr>
          <p:cNvPr id="31" name="TextBox 8"/>
          <p:cNvSpPr txBox="1"/>
          <p:nvPr/>
        </p:nvSpPr>
        <p:spPr>
          <a:xfrm>
            <a:off x="12254319" y="1079925"/>
            <a:ext cx="4308260" cy="394467"/>
          </a:xfrm>
          <a:prstGeom prst="rect">
            <a:avLst/>
          </a:prstGeom>
        </p:spPr>
        <p:txBody>
          <a:bodyPr wrap="square" lIns="0" tIns="0" rIns="0" bIns="0" rtlCol="0" anchor="t">
            <a:spAutoFit/>
          </a:bodyPr>
          <a:lstStyle/>
          <a:p>
            <a:pPr algn="ctr">
              <a:lnSpc>
                <a:spcPts val="3359"/>
              </a:lnSpc>
              <a:spcBef>
                <a:spcPct val="0"/>
              </a:spcBef>
            </a:pPr>
            <a:r>
              <a:rPr lang="en-US" sz="2200" dirty="0">
                <a:solidFill>
                  <a:srgbClr val="000000"/>
                </a:solidFill>
                <a:latin typeface="Muli Regular"/>
              </a:rPr>
              <a:t>DID YOU KNOW?</a:t>
            </a:r>
          </a:p>
        </p:txBody>
      </p:sp>
      <p:sp>
        <p:nvSpPr>
          <p:cNvPr id="32" name="Rectangle 31"/>
          <p:cNvSpPr/>
          <p:nvPr/>
        </p:nvSpPr>
        <p:spPr>
          <a:xfrm>
            <a:off x="12267101" y="1728094"/>
            <a:ext cx="4461259" cy="1754326"/>
          </a:xfrm>
          <a:prstGeom prst="rect">
            <a:avLst/>
          </a:prstGeom>
        </p:spPr>
        <p:txBody>
          <a:bodyPr wrap="square">
            <a:spAutoFit/>
          </a:bodyPr>
          <a:lstStyle/>
          <a:p>
            <a:r>
              <a:rPr lang="en-GB" dirty="0"/>
              <a:t>There is a lot of energy required to transport food to us?</a:t>
            </a:r>
          </a:p>
          <a:p>
            <a:r>
              <a:rPr lang="en-GB" dirty="0"/>
              <a:t>Watch this video and why not participating in the </a:t>
            </a:r>
            <a:r>
              <a:rPr lang="en-GB" dirty="0" err="1">
                <a:hlinkClick r:id="rId11"/>
              </a:rPr>
              <a:t>Trocaire</a:t>
            </a:r>
            <a:r>
              <a:rPr lang="en-GB" dirty="0">
                <a:hlinkClick r:id="rId11"/>
              </a:rPr>
              <a:t> Game Changers</a:t>
            </a:r>
            <a:r>
              <a:rPr lang="en-GB" dirty="0"/>
              <a:t> creating your own game just like the </a:t>
            </a:r>
            <a:r>
              <a:rPr lang="en-GB" dirty="0" err="1"/>
              <a:t>Banapoly</a:t>
            </a:r>
            <a:r>
              <a:rPr lang="en-GB" dirty="0"/>
              <a:t> in this video? </a:t>
            </a:r>
          </a:p>
        </p:txBody>
      </p:sp>
      <p:pic>
        <p:nvPicPr>
          <p:cNvPr id="33" name="-nJj5x9ixeM"/>
          <p:cNvPicPr>
            <a:picLocks noRot="1" noChangeAspect="1"/>
          </p:cNvPicPr>
          <p:nvPr>
            <a:videoFile r:link="rId1"/>
          </p:nvPr>
        </p:nvPicPr>
        <p:blipFill>
          <a:blip r:embed="rId12"/>
          <a:stretch>
            <a:fillRect/>
          </a:stretch>
        </p:blipFill>
        <p:spPr>
          <a:xfrm>
            <a:off x="12144261" y="3559155"/>
            <a:ext cx="4385490" cy="2466838"/>
          </a:xfrm>
          <a:prstGeom prst="rect">
            <a:avLst/>
          </a:prstGeom>
        </p:spPr>
      </p:pic>
      <p:sp>
        <p:nvSpPr>
          <p:cNvPr id="34" name="Rectangle 33"/>
          <p:cNvSpPr/>
          <p:nvPr/>
        </p:nvSpPr>
        <p:spPr>
          <a:xfrm>
            <a:off x="12085325" y="6198234"/>
            <a:ext cx="4774192" cy="369332"/>
          </a:xfrm>
          <a:prstGeom prst="rect">
            <a:avLst/>
          </a:prstGeom>
        </p:spPr>
        <p:txBody>
          <a:bodyPr wrap="none">
            <a:spAutoFit/>
          </a:bodyPr>
          <a:lstStyle/>
          <a:p>
            <a:r>
              <a:rPr lang="en-GB" dirty="0"/>
              <a:t>https://www.youtube.com/watch?v=-nJj5x9ixeM</a:t>
            </a:r>
          </a:p>
        </p:txBody>
      </p:sp>
      <p:sp>
        <p:nvSpPr>
          <p:cNvPr id="35" name="Rectangle 34"/>
          <p:cNvSpPr/>
          <p:nvPr/>
        </p:nvSpPr>
        <p:spPr>
          <a:xfrm>
            <a:off x="12344399" y="7001810"/>
            <a:ext cx="4246311" cy="1200329"/>
          </a:xfrm>
          <a:prstGeom prst="rect">
            <a:avLst/>
          </a:prstGeom>
        </p:spPr>
        <p:txBody>
          <a:bodyPr wrap="square">
            <a:spAutoFit/>
          </a:bodyPr>
          <a:lstStyle/>
          <a:p>
            <a:r>
              <a:rPr lang="en-GB" dirty="0"/>
              <a:t>TIP OF THE DAY</a:t>
            </a:r>
          </a:p>
          <a:p>
            <a:r>
              <a:rPr lang="en-GB" dirty="0"/>
              <a:t>This could be your actions to tackle Food Waste and for your Global Perspective topics</a:t>
            </a:r>
          </a:p>
        </p:txBody>
      </p:sp>
      <p:pic>
        <p:nvPicPr>
          <p:cNvPr id="30" name="Picture 14"/>
          <p:cNvPicPr>
            <a:picLocks noChangeAspect="1"/>
          </p:cNvPicPr>
          <p:nvPr/>
        </p:nvPicPr>
        <p:blipFill>
          <a:blip r:embed="rId13"/>
          <a:srcRect/>
          <a:stretch>
            <a:fillRect/>
          </a:stretch>
        </p:blipFill>
        <p:spPr>
          <a:xfrm rot="1800043">
            <a:off x="11059750" y="8606540"/>
            <a:ext cx="567418" cy="626667"/>
          </a:xfrm>
          <a:prstGeom prst="rect">
            <a:avLst/>
          </a:prstGeom>
        </p:spPr>
      </p:pic>
      <p:pic>
        <p:nvPicPr>
          <p:cNvPr id="36" name="Picture 16"/>
          <p:cNvPicPr>
            <a:picLocks noChangeAspect="1"/>
          </p:cNvPicPr>
          <p:nvPr/>
        </p:nvPicPr>
        <p:blipFill>
          <a:blip r:embed="rId14"/>
          <a:srcRect/>
          <a:stretch>
            <a:fillRect/>
          </a:stretch>
        </p:blipFill>
        <p:spPr>
          <a:xfrm rot="693431">
            <a:off x="1073307" y="763411"/>
            <a:ext cx="826577" cy="1185137"/>
          </a:xfrm>
          <a:prstGeom prst="rect">
            <a:avLst/>
          </a:prstGeom>
        </p:spPr>
      </p:pic>
      <p:pic>
        <p:nvPicPr>
          <p:cNvPr id="37" name="Picture 19"/>
          <p:cNvPicPr>
            <a:picLocks noChangeAspect="1"/>
          </p:cNvPicPr>
          <p:nvPr/>
        </p:nvPicPr>
        <p:blipFill>
          <a:blip r:embed="rId14"/>
          <a:srcRect/>
          <a:stretch>
            <a:fillRect/>
          </a:stretch>
        </p:blipFill>
        <p:spPr>
          <a:xfrm rot="19180898">
            <a:off x="17255461" y="5806780"/>
            <a:ext cx="927423" cy="1329729"/>
          </a:xfrm>
          <a:prstGeom prst="rect">
            <a:avLst/>
          </a:prstGeom>
        </p:spPr>
      </p:pic>
    </p:spTree>
    <p:extLst>
      <p:ext uri="{BB962C8B-B14F-4D97-AF65-F5344CB8AC3E}">
        <p14:creationId xmlns:p14="http://schemas.microsoft.com/office/powerpoint/2010/main" val="352470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p:cNvPicPr>
            <a:picLocks noChangeAspect="1"/>
          </p:cNvPicPr>
          <p:nvPr/>
        </p:nvPicPr>
        <p:blipFill>
          <a:blip r:embed="rId2"/>
          <a:srcRect/>
          <a:stretch>
            <a:fillRect/>
          </a:stretch>
        </p:blipFill>
        <p:spPr>
          <a:xfrm rot="5400000">
            <a:off x="11173628" y="2143928"/>
            <a:ext cx="6608744" cy="5486400"/>
          </a:xfrm>
          <a:prstGeom prst="rect">
            <a:avLst/>
          </a:prstGeom>
        </p:spPr>
      </p:pic>
      <p:pic>
        <p:nvPicPr>
          <p:cNvPr id="23" name="Picture 3"/>
          <p:cNvPicPr>
            <a:picLocks noChangeAspect="1"/>
          </p:cNvPicPr>
          <p:nvPr/>
        </p:nvPicPr>
        <p:blipFill>
          <a:blip r:embed="rId3"/>
          <a:srcRect/>
          <a:stretch>
            <a:fillRect/>
          </a:stretch>
        </p:blipFill>
        <p:spPr>
          <a:xfrm rot="21466179">
            <a:off x="1487436" y="2472694"/>
            <a:ext cx="9585460" cy="1917092"/>
          </a:xfrm>
          <a:prstGeom prst="rect">
            <a:avLst/>
          </a:prstGeom>
        </p:spPr>
      </p:pic>
      <p:pic>
        <p:nvPicPr>
          <p:cNvPr id="2" name="Picture 2"/>
          <p:cNvPicPr>
            <a:picLocks noChangeAspect="1"/>
          </p:cNvPicPr>
          <p:nvPr/>
        </p:nvPicPr>
        <p:blipFill>
          <a:blip r:embed="rId4"/>
          <a:srcRect/>
          <a:stretch>
            <a:fillRect/>
          </a:stretch>
        </p:blipFill>
        <p:spPr>
          <a:xfrm rot="5400000">
            <a:off x="4489085" y="415972"/>
            <a:ext cx="3855815" cy="10323642"/>
          </a:xfrm>
          <a:prstGeom prst="rect">
            <a:avLst/>
          </a:prstGeom>
        </p:spPr>
      </p:pic>
      <p:pic>
        <p:nvPicPr>
          <p:cNvPr id="5" name="Picture 5"/>
          <p:cNvPicPr>
            <a:picLocks noChangeAspect="1"/>
          </p:cNvPicPr>
          <p:nvPr/>
        </p:nvPicPr>
        <p:blipFill>
          <a:blip r:embed="rId5"/>
          <a:srcRect/>
          <a:stretch>
            <a:fillRect/>
          </a:stretch>
        </p:blipFill>
        <p:spPr>
          <a:xfrm>
            <a:off x="11728526" y="1790701"/>
            <a:ext cx="5422693" cy="6096000"/>
          </a:xfrm>
          <a:prstGeom prst="rect">
            <a:avLst/>
          </a:prstGeom>
        </p:spPr>
      </p:pic>
      <p:grpSp>
        <p:nvGrpSpPr>
          <p:cNvPr id="6" name="Group 6"/>
          <p:cNvGrpSpPr>
            <a:grpSpLocks noChangeAspect="1"/>
          </p:cNvGrpSpPr>
          <p:nvPr/>
        </p:nvGrpSpPr>
        <p:grpSpPr>
          <a:xfrm>
            <a:off x="12068858" y="2019300"/>
            <a:ext cx="4516203" cy="5410200"/>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9" name="TextBox 9"/>
          <p:cNvSpPr txBox="1"/>
          <p:nvPr/>
        </p:nvSpPr>
        <p:spPr>
          <a:xfrm>
            <a:off x="1680094" y="2735782"/>
            <a:ext cx="8866712" cy="1139825"/>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CONCEPTS AND DEFINITIONS</a:t>
            </a:r>
          </a:p>
        </p:txBody>
      </p:sp>
      <p:pic>
        <p:nvPicPr>
          <p:cNvPr id="10" name="Picture 10"/>
          <p:cNvPicPr>
            <a:picLocks noChangeAspect="1"/>
          </p:cNvPicPr>
          <p:nvPr/>
        </p:nvPicPr>
        <p:blipFill>
          <a:blip r:embed="rId6"/>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6"/>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a:srcRect/>
          <a:stretch>
            <a:fillRect/>
          </a:stretch>
        </p:blipFill>
        <p:spPr>
          <a:xfrm rot="-10019461">
            <a:off x="17308486" y="743740"/>
            <a:ext cx="516571" cy="495908"/>
          </a:xfrm>
          <a:prstGeom prst="rect">
            <a:avLst/>
          </a:prstGeom>
        </p:spPr>
      </p:pic>
      <p:pic>
        <p:nvPicPr>
          <p:cNvPr id="15" name="Picture 15"/>
          <p:cNvPicPr>
            <a:picLocks noChangeAspect="1"/>
          </p:cNvPicPr>
          <p:nvPr/>
        </p:nvPicPr>
        <p:blipFill>
          <a:blip r:embed="rId8"/>
          <a:srcRect/>
          <a:stretch>
            <a:fillRect/>
          </a:stretch>
        </p:blipFill>
        <p:spPr>
          <a:xfrm rot="-1669974">
            <a:off x="7286577" y="612038"/>
            <a:ext cx="530353" cy="898904"/>
          </a:xfrm>
          <a:prstGeom prst="rect">
            <a:avLst/>
          </a:prstGeom>
        </p:spPr>
      </p:pic>
      <p:pic>
        <p:nvPicPr>
          <p:cNvPr id="20" name="Picture 23"/>
          <p:cNvPicPr>
            <a:picLocks noChangeAspect="1"/>
          </p:cNvPicPr>
          <p:nvPr/>
        </p:nvPicPr>
        <p:blipFill>
          <a:blip r:embed="rId9"/>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TextBox 9"/>
          <p:cNvSpPr txBox="1"/>
          <p:nvPr/>
        </p:nvSpPr>
        <p:spPr>
          <a:xfrm>
            <a:off x="1826698" y="4101330"/>
            <a:ext cx="8866712" cy="995850"/>
          </a:xfrm>
          <a:prstGeom prst="rect">
            <a:avLst/>
          </a:prstGeom>
        </p:spPr>
        <p:txBody>
          <a:bodyPr lIns="0" tIns="0" rIns="0" bIns="0" rtlCol="0" anchor="t">
            <a:spAutoFit/>
          </a:bodyPr>
          <a:lstStyle/>
          <a:p>
            <a:pPr algn="ctr">
              <a:lnSpc>
                <a:spcPts val="8800"/>
              </a:lnSpc>
            </a:pPr>
            <a:r>
              <a:rPr lang="en-US" sz="4000" dirty="0">
                <a:solidFill>
                  <a:srgbClr val="000000"/>
                </a:solidFill>
                <a:latin typeface="Amatic SC Bold"/>
              </a:rPr>
              <a:t>Energy Efficiency and Energy Conservation</a:t>
            </a:r>
          </a:p>
        </p:txBody>
      </p:sp>
      <p:sp>
        <p:nvSpPr>
          <p:cNvPr id="39" name="TextBox 8"/>
          <p:cNvSpPr txBox="1"/>
          <p:nvPr/>
        </p:nvSpPr>
        <p:spPr>
          <a:xfrm>
            <a:off x="2133600" y="5683938"/>
            <a:ext cx="8382000" cy="1308050"/>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Energy conservation is the effort we make to reduce the consumption of energy by using less of an energy resource or service, and transitioning to clean, renewable energy.</a:t>
            </a:r>
            <a:endParaRPr lang="en-US" sz="2400" dirty="0">
              <a:solidFill>
                <a:srgbClr val="000000"/>
              </a:solidFill>
              <a:latin typeface="Muli Regular"/>
            </a:endParaRPr>
          </a:p>
        </p:txBody>
      </p:sp>
      <p:sp>
        <p:nvSpPr>
          <p:cNvPr id="40" name="TextBox 8"/>
          <p:cNvSpPr txBox="1"/>
          <p:nvPr/>
        </p:nvSpPr>
        <p:spPr>
          <a:xfrm>
            <a:off x="12425666" y="2383895"/>
            <a:ext cx="3890452" cy="836576"/>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How to be more </a:t>
            </a:r>
          </a:p>
          <a:p>
            <a:pPr algn="ctr">
              <a:lnSpc>
                <a:spcPts val="3359"/>
              </a:lnSpc>
              <a:spcBef>
                <a:spcPct val="0"/>
              </a:spcBef>
            </a:pPr>
            <a:r>
              <a:rPr lang="en-GB" sz="2400" dirty="0">
                <a:solidFill>
                  <a:srgbClr val="000000"/>
                </a:solidFill>
                <a:latin typeface="Muli Regular"/>
              </a:rPr>
              <a:t>energy efficient</a:t>
            </a:r>
          </a:p>
        </p:txBody>
      </p:sp>
      <p:sp>
        <p:nvSpPr>
          <p:cNvPr id="41" name="Rectangle 40"/>
          <p:cNvSpPr/>
          <p:nvPr/>
        </p:nvSpPr>
        <p:spPr>
          <a:xfrm>
            <a:off x="12639282" y="3637224"/>
            <a:ext cx="3786346" cy="3631763"/>
          </a:xfrm>
          <a:prstGeom prst="rect">
            <a:avLst/>
          </a:prstGeom>
        </p:spPr>
        <p:txBody>
          <a:bodyPr wrap="square">
            <a:spAutoFit/>
          </a:bodyPr>
          <a:lstStyle/>
          <a:p>
            <a:r>
              <a:rPr lang="en-GB" sz="2300" dirty="0"/>
              <a:t>By changing our behaviours, and doing things like not using as much water to shower, sharing rides to school or work, even purchasing an electric or hybrid vehicle, you can help conserve these precious resources and help keep the environment cleaner. </a:t>
            </a:r>
          </a:p>
        </p:txBody>
      </p:sp>
      <p:pic>
        <p:nvPicPr>
          <p:cNvPr id="42" name="Picture 41"/>
          <p:cNvPicPr>
            <a:picLocks noChangeAspect="1"/>
          </p:cNvPicPr>
          <p:nvPr/>
        </p:nvPicPr>
        <p:blipFill>
          <a:blip r:embed="rId10"/>
          <a:stretch>
            <a:fillRect/>
          </a:stretch>
        </p:blipFill>
        <p:spPr>
          <a:xfrm>
            <a:off x="11576712" y="1102964"/>
            <a:ext cx="1445515" cy="2522250"/>
          </a:xfrm>
          <a:prstGeom prst="rect">
            <a:avLst/>
          </a:prstGeom>
        </p:spPr>
      </p:pic>
      <p:pic>
        <p:nvPicPr>
          <p:cNvPr id="24" name="Picture 14"/>
          <p:cNvPicPr>
            <a:picLocks noChangeAspect="1"/>
          </p:cNvPicPr>
          <p:nvPr/>
        </p:nvPicPr>
        <p:blipFill>
          <a:blip r:embed="rId11"/>
          <a:srcRect/>
          <a:stretch>
            <a:fillRect/>
          </a:stretch>
        </p:blipFill>
        <p:spPr>
          <a:xfrm rot="1800043">
            <a:off x="11728720" y="9049640"/>
            <a:ext cx="567418" cy="626667"/>
          </a:xfrm>
          <a:prstGeom prst="rect">
            <a:avLst/>
          </a:prstGeom>
        </p:spPr>
      </p:pic>
      <p:pic>
        <p:nvPicPr>
          <p:cNvPr id="25" name="Picture 16"/>
          <p:cNvPicPr>
            <a:picLocks noChangeAspect="1"/>
          </p:cNvPicPr>
          <p:nvPr/>
        </p:nvPicPr>
        <p:blipFill>
          <a:blip r:embed="rId12"/>
          <a:srcRect/>
          <a:stretch>
            <a:fillRect/>
          </a:stretch>
        </p:blipFill>
        <p:spPr>
          <a:xfrm rot="693431">
            <a:off x="1073307" y="763411"/>
            <a:ext cx="826577" cy="1185137"/>
          </a:xfrm>
          <a:prstGeom prst="rect">
            <a:avLst/>
          </a:prstGeom>
        </p:spPr>
      </p:pic>
      <p:pic>
        <p:nvPicPr>
          <p:cNvPr id="26" name="Picture 19"/>
          <p:cNvPicPr>
            <a:picLocks noChangeAspect="1"/>
          </p:cNvPicPr>
          <p:nvPr/>
        </p:nvPicPr>
        <p:blipFill>
          <a:blip r:embed="rId12"/>
          <a:srcRect/>
          <a:stretch>
            <a:fillRect/>
          </a:stretch>
        </p:blipFill>
        <p:spPr>
          <a:xfrm rot="19180898">
            <a:off x="17255461" y="5806780"/>
            <a:ext cx="927423" cy="1329729"/>
          </a:xfrm>
          <a:prstGeom prst="rect">
            <a:avLst/>
          </a:prstGeom>
        </p:spPr>
      </p:pic>
    </p:spTree>
    <p:extLst>
      <p:ext uri="{BB962C8B-B14F-4D97-AF65-F5344CB8AC3E}">
        <p14:creationId xmlns:p14="http://schemas.microsoft.com/office/powerpoint/2010/main" val="2297752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p:cNvPicPr>
          <p:nvPr/>
        </p:nvPicPr>
        <p:blipFill>
          <a:blip r:embed="rId2"/>
          <a:srcRect/>
          <a:stretch>
            <a:fillRect/>
          </a:stretch>
        </p:blipFill>
        <p:spPr>
          <a:xfrm rot="5400000">
            <a:off x="11173628" y="2143928"/>
            <a:ext cx="6608744" cy="5486400"/>
          </a:xfrm>
          <a:prstGeom prst="rect">
            <a:avLst/>
          </a:prstGeom>
        </p:spPr>
      </p:pic>
      <p:pic>
        <p:nvPicPr>
          <p:cNvPr id="22" name="Picture 3"/>
          <p:cNvPicPr>
            <a:picLocks noChangeAspect="1"/>
          </p:cNvPicPr>
          <p:nvPr/>
        </p:nvPicPr>
        <p:blipFill>
          <a:blip r:embed="rId3"/>
          <a:srcRect/>
          <a:stretch>
            <a:fillRect/>
          </a:stretch>
        </p:blipFill>
        <p:spPr>
          <a:xfrm rot="21466179">
            <a:off x="1487436" y="2472694"/>
            <a:ext cx="9585460" cy="1917092"/>
          </a:xfrm>
          <a:prstGeom prst="rect">
            <a:avLst/>
          </a:prstGeom>
        </p:spPr>
      </p:pic>
      <p:pic>
        <p:nvPicPr>
          <p:cNvPr id="2" name="Picture 2"/>
          <p:cNvPicPr>
            <a:picLocks noChangeAspect="1"/>
          </p:cNvPicPr>
          <p:nvPr/>
        </p:nvPicPr>
        <p:blipFill>
          <a:blip r:embed="rId4"/>
          <a:srcRect/>
          <a:stretch>
            <a:fillRect/>
          </a:stretch>
        </p:blipFill>
        <p:spPr>
          <a:xfrm rot="5400000">
            <a:off x="4465823" y="728843"/>
            <a:ext cx="3855815" cy="10323642"/>
          </a:xfrm>
          <a:prstGeom prst="rect">
            <a:avLst/>
          </a:prstGeom>
        </p:spPr>
      </p:pic>
      <p:pic>
        <p:nvPicPr>
          <p:cNvPr id="5" name="Picture 5"/>
          <p:cNvPicPr>
            <a:picLocks noChangeAspect="1"/>
          </p:cNvPicPr>
          <p:nvPr/>
        </p:nvPicPr>
        <p:blipFill>
          <a:blip r:embed="rId5"/>
          <a:srcRect/>
          <a:stretch>
            <a:fillRect/>
          </a:stretch>
        </p:blipFill>
        <p:spPr>
          <a:xfrm>
            <a:off x="11840533" y="1908237"/>
            <a:ext cx="5422693" cy="6096000"/>
          </a:xfrm>
          <a:prstGeom prst="rect">
            <a:avLst/>
          </a:prstGeom>
        </p:spPr>
      </p:pic>
      <p:grpSp>
        <p:nvGrpSpPr>
          <p:cNvPr id="6" name="Group 6"/>
          <p:cNvGrpSpPr>
            <a:grpSpLocks noChangeAspect="1"/>
          </p:cNvGrpSpPr>
          <p:nvPr/>
        </p:nvGrpSpPr>
        <p:grpSpPr>
          <a:xfrm>
            <a:off x="12177910" y="2615317"/>
            <a:ext cx="4516203" cy="5410200"/>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6"/>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6"/>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a:srcRect/>
          <a:stretch>
            <a:fillRect/>
          </a:stretch>
        </p:blipFill>
        <p:spPr>
          <a:xfrm rot="-10019461">
            <a:off x="17308486" y="743740"/>
            <a:ext cx="516571" cy="495908"/>
          </a:xfrm>
          <a:prstGeom prst="rect">
            <a:avLst/>
          </a:prstGeom>
        </p:spPr>
      </p:pic>
      <p:pic>
        <p:nvPicPr>
          <p:cNvPr id="15" name="Picture 15"/>
          <p:cNvPicPr>
            <a:picLocks noChangeAspect="1"/>
          </p:cNvPicPr>
          <p:nvPr/>
        </p:nvPicPr>
        <p:blipFill>
          <a:blip r:embed="rId8"/>
          <a:srcRect/>
          <a:stretch>
            <a:fillRect/>
          </a:stretch>
        </p:blipFill>
        <p:spPr>
          <a:xfrm rot="-1669974">
            <a:off x="7286577" y="612038"/>
            <a:ext cx="530353" cy="898904"/>
          </a:xfrm>
          <a:prstGeom prst="rect">
            <a:avLst/>
          </a:prstGeom>
        </p:spPr>
      </p:pic>
      <p:pic>
        <p:nvPicPr>
          <p:cNvPr id="20" name="Picture 23"/>
          <p:cNvPicPr>
            <a:picLocks noChangeAspect="1"/>
          </p:cNvPicPr>
          <p:nvPr/>
        </p:nvPicPr>
        <p:blipFill>
          <a:blip r:embed="rId9"/>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TextBox 9"/>
          <p:cNvSpPr txBox="1"/>
          <p:nvPr/>
        </p:nvSpPr>
        <p:spPr>
          <a:xfrm>
            <a:off x="1826698" y="4101330"/>
            <a:ext cx="8866712" cy="1128514"/>
          </a:xfrm>
          <a:prstGeom prst="rect">
            <a:avLst/>
          </a:prstGeom>
        </p:spPr>
        <p:txBody>
          <a:bodyPr lIns="0" tIns="0" rIns="0" bIns="0" rtlCol="0" anchor="t">
            <a:spAutoFit/>
          </a:bodyPr>
          <a:lstStyle/>
          <a:p>
            <a:pPr algn="ctr">
              <a:lnSpc>
                <a:spcPts val="8800"/>
              </a:lnSpc>
            </a:pPr>
            <a:r>
              <a:rPr lang="en-US" sz="4000" dirty="0">
                <a:solidFill>
                  <a:srgbClr val="000000"/>
                </a:solidFill>
                <a:latin typeface="Amatic SC Bold"/>
              </a:rPr>
              <a:t>Energy Efficiency and Climate Change</a:t>
            </a:r>
          </a:p>
        </p:txBody>
      </p:sp>
      <p:sp>
        <p:nvSpPr>
          <p:cNvPr id="39" name="TextBox 8"/>
          <p:cNvSpPr txBox="1"/>
          <p:nvPr/>
        </p:nvSpPr>
        <p:spPr>
          <a:xfrm>
            <a:off x="1334195" y="5189535"/>
            <a:ext cx="10070611" cy="1744067"/>
          </a:xfrm>
          <a:prstGeom prst="rect">
            <a:avLst/>
          </a:prstGeom>
        </p:spPr>
        <p:txBody>
          <a:bodyPr wrap="square" lIns="0" tIns="0" rIns="0" bIns="0" rtlCol="0" anchor="t">
            <a:spAutoFit/>
          </a:bodyPr>
          <a:lstStyle/>
          <a:p>
            <a:pPr algn="ctr">
              <a:lnSpc>
                <a:spcPts val="3359"/>
              </a:lnSpc>
              <a:spcBef>
                <a:spcPct val="0"/>
              </a:spcBef>
            </a:pPr>
            <a:r>
              <a:rPr lang="en-GB" sz="2400" dirty="0">
                <a:solidFill>
                  <a:srgbClr val="000000"/>
                </a:solidFill>
                <a:latin typeface="Muli Regular"/>
              </a:rPr>
              <a:t>Globally, the use of energy represents by far the largest source of greenhouse gas emissions from human activities. About two thirds of global greenhouse gas emissions are linked to burning fossil fuels for energy to be used for heating, electricity, transport and industry.</a:t>
            </a:r>
            <a:endParaRPr lang="en-US" sz="2400" dirty="0">
              <a:solidFill>
                <a:srgbClr val="000000"/>
              </a:solidFill>
              <a:latin typeface="Muli Regular"/>
            </a:endParaRPr>
          </a:p>
        </p:txBody>
      </p:sp>
      <p:sp>
        <p:nvSpPr>
          <p:cNvPr id="41" name="Rectangle 40"/>
          <p:cNvSpPr/>
          <p:nvPr/>
        </p:nvSpPr>
        <p:spPr>
          <a:xfrm>
            <a:off x="12634285" y="2695846"/>
            <a:ext cx="3786346" cy="5401479"/>
          </a:xfrm>
          <a:prstGeom prst="rect">
            <a:avLst/>
          </a:prstGeom>
        </p:spPr>
        <p:txBody>
          <a:bodyPr wrap="square">
            <a:spAutoFit/>
          </a:bodyPr>
          <a:lstStyle/>
          <a:p>
            <a:r>
              <a:rPr lang="en-GB" sz="2300" dirty="0"/>
              <a:t>Our use and production of energy have a massive impact on the climate and the converse is also increasingly true. Climate change can alter our energy generation potential and energy needs. For example, changes to the water cycle have an impact on hydropower, and warmer temperatures increase the energy demand for cooling in the summer, while decreasing the demand for heating in the winter.</a:t>
            </a:r>
          </a:p>
        </p:txBody>
      </p:sp>
      <p:pic>
        <p:nvPicPr>
          <p:cNvPr id="8" name="Picture 7"/>
          <p:cNvPicPr>
            <a:picLocks noChangeAspect="1"/>
          </p:cNvPicPr>
          <p:nvPr/>
        </p:nvPicPr>
        <p:blipFill>
          <a:blip r:embed="rId10"/>
          <a:stretch>
            <a:fillRect/>
          </a:stretch>
        </p:blipFill>
        <p:spPr>
          <a:xfrm>
            <a:off x="9341900" y="660660"/>
            <a:ext cx="4304729" cy="2107680"/>
          </a:xfrm>
          <a:prstGeom prst="rect">
            <a:avLst/>
          </a:prstGeom>
        </p:spPr>
      </p:pic>
      <p:pic>
        <p:nvPicPr>
          <p:cNvPr id="25" name="Picture 14"/>
          <p:cNvPicPr>
            <a:picLocks noChangeAspect="1"/>
          </p:cNvPicPr>
          <p:nvPr/>
        </p:nvPicPr>
        <p:blipFill>
          <a:blip r:embed="rId11"/>
          <a:srcRect/>
          <a:stretch>
            <a:fillRect/>
          </a:stretch>
        </p:blipFill>
        <p:spPr>
          <a:xfrm rot="1800043">
            <a:off x="11728720" y="9049640"/>
            <a:ext cx="567418" cy="626667"/>
          </a:xfrm>
          <a:prstGeom prst="rect">
            <a:avLst/>
          </a:prstGeom>
        </p:spPr>
      </p:pic>
      <p:pic>
        <p:nvPicPr>
          <p:cNvPr id="26" name="Picture 16"/>
          <p:cNvPicPr>
            <a:picLocks noChangeAspect="1"/>
          </p:cNvPicPr>
          <p:nvPr/>
        </p:nvPicPr>
        <p:blipFill>
          <a:blip r:embed="rId12"/>
          <a:srcRect/>
          <a:stretch>
            <a:fillRect/>
          </a:stretch>
        </p:blipFill>
        <p:spPr>
          <a:xfrm rot="693431">
            <a:off x="1073307" y="763411"/>
            <a:ext cx="826577" cy="1185137"/>
          </a:xfrm>
          <a:prstGeom prst="rect">
            <a:avLst/>
          </a:prstGeom>
        </p:spPr>
      </p:pic>
      <p:pic>
        <p:nvPicPr>
          <p:cNvPr id="27" name="Picture 19"/>
          <p:cNvPicPr>
            <a:picLocks noChangeAspect="1"/>
          </p:cNvPicPr>
          <p:nvPr/>
        </p:nvPicPr>
        <p:blipFill>
          <a:blip r:embed="rId12"/>
          <a:srcRect/>
          <a:stretch>
            <a:fillRect/>
          </a:stretch>
        </p:blipFill>
        <p:spPr>
          <a:xfrm rot="19180898">
            <a:off x="17255461" y="5806780"/>
            <a:ext cx="927423" cy="1329729"/>
          </a:xfrm>
          <a:prstGeom prst="rect">
            <a:avLst/>
          </a:prstGeom>
        </p:spPr>
      </p:pic>
    </p:spTree>
    <p:extLst>
      <p:ext uri="{BB962C8B-B14F-4D97-AF65-F5344CB8AC3E}">
        <p14:creationId xmlns:p14="http://schemas.microsoft.com/office/powerpoint/2010/main" val="3304393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1618</Words>
  <Application>Microsoft Office PowerPoint</Application>
  <PresentationFormat>Custom</PresentationFormat>
  <Paragraphs>131</Paragraphs>
  <Slides>20</Slides>
  <Notes>3</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Muli Bold</vt:lpstr>
      <vt:lpstr>Muli Regular Bold</vt:lpstr>
      <vt:lpstr>Arial</vt:lpstr>
      <vt:lpstr>Muli Regular</vt:lpstr>
      <vt:lpstr>Calibri</vt:lpstr>
      <vt:lpstr>Amatic SC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Francesca Di Palo</cp:lastModifiedBy>
  <cp:revision>14</cp:revision>
  <dcterms:created xsi:type="dcterms:W3CDTF">2006-08-16T00:00:00Z</dcterms:created>
  <dcterms:modified xsi:type="dcterms:W3CDTF">2021-03-31T10:41:50Z</dcterms:modified>
  <dc:identifier>DAEDc3676mY</dc:identifier>
</cp:coreProperties>
</file>