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2" r:id="rId17"/>
    <p:sldId id="293" r:id="rId18"/>
    <p:sldId id="290" r:id="rId19"/>
  </p:sldIdLst>
  <p:sldSz cx="18288000" cy="10287000"/>
  <p:notesSz cx="6858000" cy="9144000"/>
  <p:embeddedFontLst>
    <p:embeddedFont>
      <p:font typeface="Amatic SC Bold" panose="020B0604020202020204" charset="-79"/>
      <p:regular r:id="rId21"/>
    </p:embeddedFont>
    <p:embeddedFont>
      <p:font typeface="Berlin Sans FB" panose="020E0602020502020306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9432-7C70-4C96-AA31-5C5C9CAF121B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FFF5-2593-4E8D-94AE-80DACD29D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Trace the letters A – Z in the dirt/sand pit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Trace the numbers 1 – 20 in the dirt/sand pit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Draw the letters A – Z on the ground</a:t>
            </a:r>
            <a:br>
              <a:rPr lang="en-GB" sz="1200" dirty="0"/>
            </a:br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Draw the numbers 1 - 20 on the ground</a:t>
            </a:r>
          </a:p>
          <a:p>
            <a:endParaRPr lang="en-GB" sz="1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Give children a plastic cup and they fill them with things they find in nature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Pine cones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Twigs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Stones 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Grass</a:t>
            </a:r>
          </a:p>
          <a:p>
            <a:r>
              <a:rPr lang="en-GB" sz="1200" dirty="0">
                <a:solidFill>
                  <a:srgbClr val="00B050"/>
                </a:solidFill>
                <a:latin typeface="Berlin Sans FB" panose="020E0602020502020306" pitchFamily="34" charset="0"/>
              </a:rPr>
              <a:t>sand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59DA-5A7C-401A-BEED-753975E162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2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</a:t>
            </a:r>
            <a:r>
              <a:rPr lang="en-GB" baseline="0" dirty="0"/>
              <a:t> go outside and have a good look around them</a:t>
            </a:r>
          </a:p>
          <a:p>
            <a:r>
              <a:rPr lang="en-GB" baseline="0" dirty="0"/>
              <a:t>Can they see any of these shapes in nature?</a:t>
            </a:r>
          </a:p>
          <a:p>
            <a:r>
              <a:rPr lang="en-GB" baseline="0" dirty="0"/>
              <a:t>Have pupils draw </a:t>
            </a:r>
            <a:r>
              <a:rPr lang="en-GB" baseline="0"/>
              <a:t>the shapes </a:t>
            </a:r>
            <a:r>
              <a:rPr lang="en-GB" baseline="0" dirty="0"/>
              <a:t>they see outside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59DA-5A7C-401A-BEED-753975E162D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25.png"/><Relationship Id="rId5" Type="http://schemas.openxmlformats.org/officeDocument/2006/relationships/image" Target="../media/image31.png"/><Relationship Id="rId10" Type="http://schemas.openxmlformats.org/officeDocument/2006/relationships/image" Target="../media/image57.jpeg"/><Relationship Id="rId4" Type="http://schemas.openxmlformats.org/officeDocument/2006/relationships/image" Target="../media/image27.pn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30969">
            <a:off x="1780964" y="8411234"/>
            <a:ext cx="1404529" cy="1394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3738">
            <a:off x="6589189" y="6859035"/>
            <a:ext cx="5109623" cy="1021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159206">
            <a:off x="745946" y="7455877"/>
            <a:ext cx="662036" cy="11220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7483644">
            <a:off x="13795143" y="9441671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127529" y="575565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019461">
            <a:off x="14283299" y="559211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6383107">
            <a:off x="15400641" y="3301370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154087">
            <a:off x="16697026" y="813008"/>
            <a:ext cx="489149" cy="8290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669974">
            <a:off x="6306072" y="579248"/>
            <a:ext cx="530353" cy="8989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6130" y="4189921"/>
            <a:ext cx="6370546" cy="1717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770958">
            <a:off x="818870" y="4758789"/>
            <a:ext cx="1334875" cy="132554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72479">
            <a:off x="8878988" y="8231365"/>
            <a:ext cx="1421244" cy="142124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925630">
            <a:off x="4176335" y="6699761"/>
            <a:ext cx="1356392" cy="135639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879041">
            <a:off x="13567254" y="7097162"/>
            <a:ext cx="1404001" cy="14040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86035">
            <a:off x="16137163" y="8553029"/>
            <a:ext cx="1410541" cy="14105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49574">
            <a:off x="5598370" y="1863613"/>
            <a:ext cx="1369701" cy="136012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425042">
            <a:off x="9368281" y="1793509"/>
            <a:ext cx="1406546" cy="139671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4021">
            <a:off x="12993190" y="1349300"/>
            <a:ext cx="1421326" cy="141138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73553">
            <a:off x="16243133" y="4069021"/>
            <a:ext cx="1396935" cy="1406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336693">
            <a:off x="2382438" y="1028700"/>
            <a:ext cx="1405678" cy="140567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2454981" y="6173541"/>
            <a:ext cx="319992" cy="307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953364" y="223439"/>
            <a:ext cx="6672049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health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342514" y="1228217"/>
            <a:ext cx="6687576" cy="87629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0636" y="2620670"/>
            <a:ext cx="8120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Improves health and levels of physical activity in children.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Physical health can also influence a child’s ability to learn.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It is important for children who learn best through active movement. Different ways of moving improves coordination. 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Burning off excess energy could help improve concentration levels.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1" name="Picture 2" descr="Physical Activity Pyramid Worksheet | Printable Worksheets and Activities  for Teachers, Parents, Tutors and Homeschool Familie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588" y="963916"/>
            <a:ext cx="8588961" cy="85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6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953189" y="232396"/>
            <a:ext cx="7128898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health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211942" y="268843"/>
            <a:ext cx="6244113" cy="1005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5638" y="3183838"/>
            <a:ext cx="90403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Spending time in nature and the natural light can improve your mood and reduce stress and depression.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Time in green spaces significantly reduces your cortisol, which is a stress hormone. Nature also boosts endorphin levels and dopamine production, which promotes happiness.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3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5200" y="2933700"/>
            <a:ext cx="5761236" cy="42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1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952866" y="248817"/>
            <a:ext cx="7966453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ENVIRONMENT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494426" y="1313325"/>
            <a:ext cx="4260418" cy="8276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635" y="3733686"/>
            <a:ext cx="74351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Develop a love, appreciation and respect for nature and all that is living.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Develop a love and understanding of how we can look after the environment.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Develop a lifelong love of the outdoors.</a:t>
            </a:r>
          </a:p>
        </p:txBody>
      </p:sp>
      <p:pic>
        <p:nvPicPr>
          <p:cNvPr id="12" name="Picture 4" descr="Premium Vector | Illustration of kids playing outs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206" y="2756032"/>
            <a:ext cx="9211994" cy="54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952866" y="248817"/>
            <a:ext cx="7966453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ENVIRONMENT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847676" y="1172768"/>
            <a:ext cx="5860618" cy="8505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635" y="2590690"/>
            <a:ext cx="74351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It gives children contact with natural world and offers them experiences that are unique to outdoors, such as direct contact with weather and the seasons.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It helps children to understand and respect nature, the environment and the interdependence of humans, animals, plants and life cycles.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786" y="2510033"/>
            <a:ext cx="9002661" cy="63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tdoor Classroom Management - edWeb | Garden clipart, Garden tools,  Gardening sho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573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utdoor Activities to Build Social Skills - The Pathway 2 Su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66700"/>
            <a:ext cx="9905998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9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952866" y="248817"/>
            <a:ext cx="7966453" cy="2118183"/>
          </a:xfrm>
          <a:prstGeom prst="rect">
            <a:avLst/>
          </a:prstGeom>
        </p:spPr>
      </p:pic>
      <p:pic>
        <p:nvPicPr>
          <p:cNvPr id="2054" name="Picture 6" descr="Let's learn about trees | Science News for Student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1125" y="5890846"/>
            <a:ext cx="59528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ustainable School Teaching Garden | SNAP-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5022" y="401712"/>
            <a:ext cx="6004854" cy="43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t's almost spring and time to plan the perfect flower bed | Team Callahan  at Keller Williams Realt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35" y="5829300"/>
            <a:ext cx="5621433" cy="37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What do you see outside?</a:t>
            </a:r>
          </a:p>
        </p:txBody>
      </p:sp>
      <p:pic>
        <p:nvPicPr>
          <p:cNvPr id="2062" name="Picture 14" descr="The secret lives of woodlands - Doctoral College - Newcastle Universit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2451940"/>
            <a:ext cx="4145631" cy="27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05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720" y="4061867"/>
            <a:ext cx="4866830" cy="32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2127304" y="250659"/>
            <a:ext cx="5500482" cy="211818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395900" y="-462198"/>
            <a:ext cx="2895601" cy="8620602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Alphabet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63545" y="11459441"/>
            <a:ext cx="6729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2" name="Picture 4" descr="https://www.tagawagardens.com/blog/wp-content/uploads/2015/07/SUCCULENT-PINE-CONES-JEFFREY-1024x76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9400" y="571500"/>
            <a:ext cx="3736974" cy="28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freeimages.com/images/premium/previews/2064/20645777-dry-twigs-on-the-groun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5299" y="4385562"/>
            <a:ext cx="3039126" cy="22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6618" y="2808983"/>
            <a:ext cx="8351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You will need the following.</a:t>
            </a:r>
          </a:p>
          <a:p>
            <a:endParaRPr lang="en-GB" sz="40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Collect these and spell out your name.</a:t>
            </a:r>
          </a:p>
        </p:txBody>
      </p:sp>
      <p:pic>
        <p:nvPicPr>
          <p:cNvPr id="2058" name="Picture 10" descr="See the source imag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4000" y="1095386"/>
            <a:ext cx="4057668" cy="26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homestratosphere.com/wp-content/uploads/2018/08/hd-zoysia-grass-08011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7549" y="7126626"/>
            <a:ext cx="2746375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ee the source imag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85" y="5658594"/>
            <a:ext cx="6529490" cy="43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294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2048681" y="248027"/>
            <a:ext cx="5734509" cy="211818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14427" y="-671873"/>
            <a:ext cx="1343747" cy="8610601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0" y="788909"/>
            <a:ext cx="9829800" cy="114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Shapes in nature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813" y="3259985"/>
            <a:ext cx="842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Berlin Sans FB" panose="020E0602020502020306" pitchFamily="34" charset="0"/>
              </a:rPr>
              <a:t>Can you find these shapes in nature?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82200" y="419100"/>
            <a:ext cx="3357784" cy="203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639800" y="2961553"/>
            <a:ext cx="4038600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8684187" y="3314700"/>
            <a:ext cx="4038600" cy="2929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1295400" y="6591300"/>
            <a:ext cx="3352800" cy="2438400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iamond 8"/>
          <p:cNvSpPr/>
          <p:nvPr/>
        </p:nvSpPr>
        <p:spPr>
          <a:xfrm>
            <a:off x="13998491" y="6591300"/>
            <a:ext cx="3679909" cy="3369195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48400" y="7778390"/>
            <a:ext cx="51054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8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Endless Benefits of Outdoor Play for Early Year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47699"/>
            <a:ext cx="5410200" cy="941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1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952064" y="3396246"/>
            <a:ext cx="6959783" cy="374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169D3D"/>
                </a:solidFill>
                <a:latin typeface="Amatic SC Bold"/>
              </a:rPr>
              <a:t>WELCOME,</a:t>
            </a:r>
          </a:p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169D3D"/>
                </a:solidFill>
                <a:latin typeface="Amatic SC Bold"/>
              </a:rPr>
              <a:t>STUDENTS!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6885355" y="8034555"/>
            <a:ext cx="4093391" cy="1088383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3577279" y="5066056"/>
            <a:ext cx="10709544" cy="284753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57995" y="5094830"/>
            <a:ext cx="11572009" cy="237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dirty="0">
                <a:solidFill>
                  <a:srgbClr val="000000"/>
                </a:solidFill>
                <a:latin typeface="Amatic SC Bold"/>
              </a:rPr>
              <a:t>OUTDOOR LEARNING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915872">
            <a:off x="14439028" y="7544655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7483644">
            <a:off x="3103470" y="7936943"/>
            <a:ext cx="509049" cy="4886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4511">
            <a:off x="3036445" y="4820209"/>
            <a:ext cx="516571" cy="495908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3146045" y="8117340"/>
            <a:ext cx="1157200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matic SC Bold"/>
              </a:rPr>
              <a:t>KEY STAGE 1</a:t>
            </a:r>
          </a:p>
        </p:txBody>
      </p:sp>
      <p:pic>
        <p:nvPicPr>
          <p:cNvPr id="26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Outdoors clipart outdoor learning, Picture #3035370 outdoors clipart  outdoor lear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875"/>
            <a:ext cx="8911534" cy="50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33762" y="114300"/>
            <a:ext cx="1421244" cy="1421244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915872" flipV="1">
            <a:off x="14270691" y="4753787"/>
            <a:ext cx="515209" cy="4946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49" y="9587510"/>
            <a:ext cx="4369058" cy="7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1245393" y="667475"/>
            <a:ext cx="9735148" cy="211818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612878" y="2925008"/>
            <a:ext cx="4851444" cy="6248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40760" y="1049406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What is outdoor learning?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240736" y="3950615"/>
            <a:ext cx="5222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Outdoor Learning is a broad term that includes: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Discovery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Experimentation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Connecting to the natural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Engaging in environmental activities</a:t>
            </a:r>
            <a:endParaRPr lang="en-GB" dirty="0"/>
          </a:p>
        </p:txBody>
      </p:sp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461621"/>
            <a:ext cx="4800600" cy="36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ee the source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187789"/>
            <a:ext cx="5845511" cy="43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ee the source imag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9272" y="4926705"/>
            <a:ext cx="4758771" cy="31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4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833212" y="1042512"/>
            <a:ext cx="5910780" cy="99111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3390900"/>
            <a:ext cx="9144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We learn both inside and outside the classroom.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We learn something new everyday.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We learn by seeing new things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                    hearing new sounds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                    smelling new things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                    touching new things</a:t>
            </a: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                     tasting new things.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We use all 5 of our senses when we learn outdoors.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1237">
            <a:off x="4206769" y="660345"/>
            <a:ext cx="9711668" cy="2215926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276600" y="204056"/>
            <a:ext cx="11572009" cy="220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Amatic SC Bold"/>
              </a:rPr>
              <a:t>We are always learning!!</a:t>
            </a:r>
          </a:p>
        </p:txBody>
      </p:sp>
      <p:pic>
        <p:nvPicPr>
          <p:cNvPr id="1026" name="Picture 2" descr="Are You Using Your Five Senses to Stay Safe? - Incident Prevention -  Dedicated to Utility &amp; Safety Profession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0683" y="4229100"/>
            <a:ext cx="728133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5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lipartmag.com/images/5-senses-clipar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470" y="180271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33909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touch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5715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sight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96800" y="33909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sound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7600" y="781495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smell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77343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>
                    <a:lumMod val="50000"/>
                  </a:schemeClr>
                </a:solidFill>
                <a:latin typeface="Berlin Sans FB" panose="020E0602020502020306" pitchFamily="34" charset="0"/>
              </a:rPr>
              <a:t>taste</a:t>
            </a:r>
          </a:p>
        </p:txBody>
      </p:sp>
      <p:pic>
        <p:nvPicPr>
          <p:cNvPr id="11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983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1905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B050"/>
                </a:solidFill>
                <a:latin typeface="Berlin Sans FB" panose="020E0602020502020306" pitchFamily="34" charset="0"/>
              </a:rPr>
              <a:t>Children will appreciate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2095500"/>
            <a:ext cx="5486400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colour</a:t>
            </a:r>
          </a:p>
        </p:txBody>
      </p:sp>
      <p:sp>
        <p:nvSpPr>
          <p:cNvPr id="15" name="Oval 14"/>
          <p:cNvSpPr/>
          <p:nvPr/>
        </p:nvSpPr>
        <p:spPr>
          <a:xfrm>
            <a:off x="685800" y="6315670"/>
            <a:ext cx="5105400" cy="33998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shape</a:t>
            </a:r>
          </a:p>
        </p:txBody>
      </p:sp>
      <p:sp>
        <p:nvSpPr>
          <p:cNvPr id="16" name="Oval 15"/>
          <p:cNvSpPr/>
          <p:nvPr/>
        </p:nvSpPr>
        <p:spPr>
          <a:xfrm>
            <a:off x="11049000" y="1957690"/>
            <a:ext cx="5656305" cy="31858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texture</a:t>
            </a:r>
          </a:p>
        </p:txBody>
      </p:sp>
      <p:sp>
        <p:nvSpPr>
          <p:cNvPr id="19" name="Oval 18"/>
          <p:cNvSpPr/>
          <p:nvPr/>
        </p:nvSpPr>
        <p:spPr>
          <a:xfrm>
            <a:off x="11049000" y="6088744"/>
            <a:ext cx="5626861" cy="347139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sound</a:t>
            </a:r>
          </a:p>
        </p:txBody>
      </p:sp>
      <p:sp>
        <p:nvSpPr>
          <p:cNvPr id="20" name="Oval 19"/>
          <p:cNvSpPr/>
          <p:nvPr/>
        </p:nvSpPr>
        <p:spPr>
          <a:xfrm>
            <a:off x="5676900" y="4205585"/>
            <a:ext cx="5486400" cy="3352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225286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952371" y="274019"/>
            <a:ext cx="9251893" cy="211818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16950" y="-2864251"/>
            <a:ext cx="7531649" cy="1775594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800" y="641510"/>
            <a:ext cx="886671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Amatic SC Bold"/>
              </a:rPr>
              <a:t>Benefits of outdoor learning</a:t>
            </a:r>
          </a:p>
        </p:txBody>
      </p:sp>
      <p:pic>
        <p:nvPicPr>
          <p:cNvPr id="20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761999" y="4381500"/>
            <a:ext cx="34839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C000"/>
                </a:solidFill>
              </a:rPr>
              <a:t>LEARNING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96800" y="4405585"/>
            <a:ext cx="5290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C000"/>
                </a:solidFill>
              </a:rPr>
              <a:t>ENVIRONMENT</a:t>
            </a:r>
            <a:r>
              <a:rPr lang="en-US" sz="60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69358" y="2877124"/>
            <a:ext cx="27959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2"/>
                </a:solidFill>
              </a:rPr>
              <a:t>HEALTH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832511"/>
            <a:ext cx="4343400" cy="35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houstonhealthcareinitiative.org/wp-content/uploads/2020/04/2017-12-12-patient-c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570" y="4207799"/>
            <a:ext cx="5275534" cy="324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5696" y="6013724"/>
            <a:ext cx="4993771" cy="325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0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838">
            <a:off x="953070" y="238426"/>
            <a:ext cx="7436451" cy="21181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88909"/>
            <a:ext cx="8891974" cy="114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8007" dirty="0">
                <a:solidFill>
                  <a:srgbClr val="000000"/>
                </a:solidFill>
                <a:latin typeface="Amatic SC Bold"/>
              </a:rPr>
              <a:t>Benefits to learning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19102">
            <a:off x="16411917" y="7142290"/>
            <a:ext cx="927423" cy="1329729"/>
          </a:xfrm>
          <a:prstGeom prst="rect">
            <a:avLst/>
          </a:prstGeom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70250" y="9538511"/>
            <a:ext cx="2610759" cy="703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293705" y="258995"/>
            <a:ext cx="5851990" cy="982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0635" y="2590690"/>
            <a:ext cx="88067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Playing outside helps children to develop physically, emotionally and imaginatively.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Develop creativity and problem solving skills.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Enhances enquiry skills and personal development.         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Berlin Sans FB" panose="020E0602020502020306" pitchFamily="34" charset="0"/>
              </a:rPr>
              <a:t>They are able to interact with other children teaching them how to take turns, communicate and cooperate with each other.</a:t>
            </a:r>
          </a:p>
          <a:p>
            <a:endParaRPr lang="en-GB" sz="32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706" y="1929821"/>
            <a:ext cx="7188189" cy="59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6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483</Words>
  <Application>Microsoft Office PowerPoint</Application>
  <PresentationFormat>Custom</PresentationFormat>
  <Paragraphs>91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Amatic SC Bold</vt:lpstr>
      <vt:lpstr>Berlin Sans FB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these free, recolourable icons and illustrations in your Canva design.</dc:title>
  <dc:creator>Charlene McKeown</dc:creator>
  <cp:lastModifiedBy>Cathy Gorman</cp:lastModifiedBy>
  <cp:revision>8</cp:revision>
  <dcterms:created xsi:type="dcterms:W3CDTF">2006-08-16T00:00:00Z</dcterms:created>
  <dcterms:modified xsi:type="dcterms:W3CDTF">2021-04-08T08:09:55Z</dcterms:modified>
  <dc:identifier>DAEDc3676mY</dc:identifier>
</cp:coreProperties>
</file>