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60" r:id="rId4"/>
    <p:sldId id="261" r:id="rId5"/>
    <p:sldId id="293" r:id="rId6"/>
    <p:sldId id="280" r:id="rId7"/>
    <p:sldId id="284" r:id="rId8"/>
    <p:sldId id="276" r:id="rId9"/>
    <p:sldId id="275" r:id="rId10"/>
    <p:sldId id="282" r:id="rId11"/>
    <p:sldId id="277" r:id="rId12"/>
    <p:sldId id="279" r:id="rId13"/>
    <p:sldId id="283" r:id="rId14"/>
    <p:sldId id="272" r:id="rId15"/>
    <p:sldId id="294" r:id="rId16"/>
    <p:sldId id="297" r:id="rId17"/>
    <p:sldId id="298" r:id="rId18"/>
    <p:sldId id="296" r:id="rId19"/>
    <p:sldId id="295" r:id="rId20"/>
    <p:sldId id="274" r:id="rId21"/>
    <p:sldId id="273" r:id="rId22"/>
  </p:sldIdLst>
  <p:sldSz cx="18288000" cy="10287000"/>
  <p:notesSz cx="6858000" cy="9144000"/>
  <p:embeddedFontLst>
    <p:embeddedFont>
      <p:font typeface="Amatic SC Bold" panose="020B0604020202020204" charset="-79"/>
      <p:regular r:id="rId24"/>
    </p:embeddedFont>
    <p:embeddedFont>
      <p:font typeface="Berlin Sans FB" panose="020E0602020502020306" pitchFamily="34" charset="0"/>
      <p:regular r:id="rId25"/>
      <p:bold r:id="rId26"/>
    </p:embeddedFont>
    <p:embeddedFont>
      <p:font typeface="Calibri" panose="020F0502020204030204" pitchFamily="34" charset="0"/>
      <p:regular r:id="rId27"/>
      <p:bold r:id="rId28"/>
      <p:italic r:id="rId29"/>
      <p:boldItalic r:id="rId30"/>
    </p:embeddedFont>
    <p:embeddedFont>
      <p:font typeface="Ink Free" panose="03080402000500000000" pitchFamily="66"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1A09C-2FBD-43C6-BC0C-471535B174E0}" type="datetimeFigureOut">
              <a:rPr lang="en-GB" smtClean="0"/>
              <a:t>08/04/2021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F34C1-175A-4B72-A5DF-48F5FD572D05}" type="slidenum">
              <a:rPr lang="en-GB" smtClean="0"/>
              <a:t>‹#›</a:t>
            </a:fld>
            <a:endParaRPr lang="en-GB"/>
          </a:p>
        </p:txBody>
      </p:sp>
    </p:spTree>
    <p:extLst>
      <p:ext uri="{BB962C8B-B14F-4D97-AF65-F5344CB8AC3E}">
        <p14:creationId xmlns:p14="http://schemas.microsoft.com/office/powerpoint/2010/main" val="27779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AL FRESCO ARTISTRY</a:t>
            </a:r>
          </a:p>
          <a:p>
            <a:r>
              <a:rPr lang="en-GB" dirty="0">
                <a:solidFill>
                  <a:srgbClr val="303030"/>
                </a:solidFill>
                <a:latin typeface="Roboto Slab"/>
              </a:rPr>
              <a:t>The benefits of art for young children, where do we start? It promotes self-expression, confidence, creativity, accountability, attention to detail and the ability to accept feedback and criticism. And there’s nothing prouder than seeing one’s work adorning the classroom walls.</a:t>
            </a:r>
          </a:p>
          <a:p>
            <a:r>
              <a:rPr lang="en-GB" dirty="0">
                <a:solidFill>
                  <a:srgbClr val="303030"/>
                </a:solidFill>
                <a:latin typeface="Roboto Slab"/>
              </a:rPr>
              <a:t>If weather permits, why bother confining your class to the indoors when it’s art time? Combine the benefits of art with the health effects of the outdoors. Challenge your learners  to find something they find interesting - it might be a whole landscape, a simple plant, or perhaps a tree.</a:t>
            </a: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18</a:t>
            </a:fld>
            <a:endParaRPr lang="en-GB"/>
          </a:p>
        </p:txBody>
      </p:sp>
    </p:spTree>
    <p:extLst>
      <p:ext uri="{BB962C8B-B14F-4D97-AF65-F5344CB8AC3E}">
        <p14:creationId xmlns:p14="http://schemas.microsoft.com/office/powerpoint/2010/main" val="260634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CLASSROOM MINI-GARDEN</a:t>
            </a:r>
          </a:p>
          <a:p>
            <a:r>
              <a:rPr lang="en-GB" dirty="0">
                <a:solidFill>
                  <a:srgbClr val="303030"/>
                </a:solidFill>
                <a:latin typeface="Roboto Slab"/>
              </a:rPr>
              <a:t>We love this one as it’s not a one-off lesson - it’s something that grows and develops, providing endless opportunities for follow-up gardening lessons, as well as lessons about plant life and our ecosystem.</a:t>
            </a:r>
          </a:p>
          <a:p>
            <a:r>
              <a:rPr lang="en-GB" dirty="0">
                <a:solidFill>
                  <a:srgbClr val="303030"/>
                </a:solidFill>
                <a:latin typeface="Roboto Slab"/>
              </a:rPr>
              <a:t>A mini-garden consisting of some specially-chosen plants is an unbelievably rich environmental learning resource. Teach the children about the natural environment and encourage them to be better global citizens!</a:t>
            </a:r>
          </a:p>
          <a:p>
            <a:r>
              <a:rPr lang="en-GB" dirty="0">
                <a:solidFill>
                  <a:srgbClr val="303030"/>
                </a:solidFill>
                <a:latin typeface="Roboto Slab"/>
              </a:rPr>
              <a:t>If there’s not an abundance of space, we’re sure you’ll still be able to find a patch for some modest plants, or even potted plants outside. Why not ask the kids to draw what they’re growing?</a:t>
            </a:r>
            <a:endParaRPr lang="en-GB" b="0" i="0" dirty="0">
              <a:solidFill>
                <a:srgbClr val="303030"/>
              </a:solidFill>
              <a:effectLst/>
              <a:latin typeface="Roboto Slab"/>
            </a:endParaRP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19</a:t>
            </a:fld>
            <a:endParaRPr lang="en-GB"/>
          </a:p>
        </p:txBody>
      </p:sp>
    </p:spTree>
    <p:extLst>
      <p:ext uri="{BB962C8B-B14F-4D97-AF65-F5344CB8AC3E}">
        <p14:creationId xmlns:p14="http://schemas.microsoft.com/office/powerpoint/2010/main" val="264437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5.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26.pn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1.gi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909435" y="318184"/>
            <a:ext cx="7099078" cy="2118183"/>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261886" y="1376186"/>
            <a:ext cx="6848831" cy="8762996"/>
          </a:xfrm>
          <a:prstGeom prst="rect">
            <a:avLst/>
          </a:prstGeom>
        </p:spPr>
      </p:pic>
      <p:sp>
        <p:nvSpPr>
          <p:cNvPr id="2" name="TextBox 1"/>
          <p:cNvSpPr txBox="1"/>
          <p:nvPr/>
        </p:nvSpPr>
        <p:spPr>
          <a:xfrm>
            <a:off x="870636" y="2620670"/>
            <a:ext cx="8120984" cy="6494085"/>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Improves health and levels of physical activity in children.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Physical health can also influence a child’s ability to learn.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It is important for children who learn best through active movement. Different ways of moving improves coordination.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Burning off excess energy could help improve concentration levels.</a:t>
            </a:r>
          </a:p>
          <a:p>
            <a:endParaRPr lang="en-GB" sz="3200" dirty="0">
              <a:solidFill>
                <a:srgbClr val="00B050"/>
              </a:solidFill>
              <a:latin typeface="Berlin Sans FB" panose="020E0602020502020306" pitchFamily="34" charset="0"/>
            </a:endParaRPr>
          </a:p>
        </p:txBody>
      </p:sp>
      <p:pic>
        <p:nvPicPr>
          <p:cNvPr id="11" name="Picture 2" descr="Physical Activity Pyramid Worksheet | Printable Worksheets and Activities  for Teachers, Parents, Tutors and Homeschool Famili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85588" y="963916"/>
            <a:ext cx="8588961" cy="8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7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909435" y="318184"/>
            <a:ext cx="7099078" cy="2118183"/>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592941" y="-112155"/>
            <a:ext cx="5482115" cy="10058400"/>
          </a:xfrm>
          <a:prstGeom prst="rect">
            <a:avLst/>
          </a:prstGeom>
        </p:spPr>
      </p:pic>
      <p:sp>
        <p:nvSpPr>
          <p:cNvPr id="2" name="TextBox 1"/>
          <p:cNvSpPr txBox="1"/>
          <p:nvPr/>
        </p:nvSpPr>
        <p:spPr>
          <a:xfrm>
            <a:off x="865638" y="3183838"/>
            <a:ext cx="9040361" cy="403187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Spending time in nature and the natural light can improve your mood and reduce stress and depression.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Time in green spaces significantly reduces your cortisol, which is a stress hormone. Nature also boosts endorphin levels and dopamine production, which promotes happiness.</a:t>
            </a:r>
          </a:p>
        </p:txBody>
      </p:sp>
      <p:pic>
        <p:nvPicPr>
          <p:cNvPr id="13" name="Picture 2"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125200" y="2933700"/>
            <a:ext cx="5761236" cy="42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2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908968" y="341952"/>
            <a:ext cx="8311363" cy="2118183"/>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456326" y="1344644"/>
            <a:ext cx="4336618" cy="8276730"/>
          </a:xfrm>
          <a:prstGeom prst="rect">
            <a:avLst/>
          </a:prstGeom>
        </p:spPr>
      </p:pic>
      <p:sp>
        <p:nvSpPr>
          <p:cNvPr id="8" name="TextBox 7"/>
          <p:cNvSpPr txBox="1"/>
          <p:nvPr/>
        </p:nvSpPr>
        <p:spPr>
          <a:xfrm>
            <a:off x="870635" y="3726906"/>
            <a:ext cx="7511365" cy="3539430"/>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Develop a love, appreciation and respect for nature and all that is living.</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love and understanding of how we can look after the environment.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lifelong love of the outdoors.</a:t>
            </a:r>
          </a:p>
        </p:txBody>
      </p:sp>
      <p:pic>
        <p:nvPicPr>
          <p:cNvPr id="12" name="Picture 4" descr="Premium Vector | Illustration of kids playing outsid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1206" y="2756032"/>
            <a:ext cx="9211994" cy="54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6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908968" y="341952"/>
            <a:ext cx="8311363" cy="2118183"/>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860100" y="1136203"/>
            <a:ext cx="5757670" cy="8505330"/>
          </a:xfrm>
          <a:prstGeom prst="rect">
            <a:avLst/>
          </a:prstGeom>
        </p:spPr>
      </p:pic>
      <p:sp>
        <p:nvSpPr>
          <p:cNvPr id="8" name="TextBox 7"/>
          <p:cNvSpPr txBox="1"/>
          <p:nvPr/>
        </p:nvSpPr>
        <p:spPr>
          <a:xfrm>
            <a:off x="870635" y="2590690"/>
            <a:ext cx="7435165" cy="5016758"/>
          </a:xfrm>
          <a:prstGeom prst="rect">
            <a:avLst/>
          </a:prstGeom>
          <a:noFill/>
        </p:spPr>
        <p:txBody>
          <a:bodyPr wrap="square" rtlCol="0">
            <a:spAutoFit/>
          </a:bodyPr>
          <a:lstStyle/>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Gives children contact with natural world and offers them experiences that are unique to outdoors, such as direct contact with weather and the seasons.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Helps children to understand and respect nature, the environment and the interdependence of humans, animals, plants and life cycles. </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40786" y="2510033"/>
            <a:ext cx="9002661" cy="6367267"/>
          </a:xfrm>
          <a:prstGeom prst="rect">
            <a:avLst/>
          </a:prstGeom>
        </p:spPr>
      </p:pic>
    </p:spTree>
    <p:extLst>
      <p:ext uri="{BB962C8B-B14F-4D97-AF65-F5344CB8AC3E}">
        <p14:creationId xmlns:p14="http://schemas.microsoft.com/office/powerpoint/2010/main" val="27575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utdoor Classroom Management - edWeb | Garden clipart, Garden tools,  Gardening shov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2573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tdoor Activities to Build Social Skills - The Pathway 2 Su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266700"/>
            <a:ext cx="9905998"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7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Let's learn about trees | Science News for Student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11125" y="5890846"/>
            <a:ext cx="595281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stainable School Teaching Garden | SNAP-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45022" y="401712"/>
            <a:ext cx="6004854" cy="4360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t's almost spring and time to plan the perfect flower bed | Team Callahan  at Keller Williams Realt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635" y="5829300"/>
            <a:ext cx="5621433" cy="3745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p:cNvPicPr>
          <p:nvPr/>
        </p:nvPicPr>
        <p:blipFill>
          <a:blip r:embed="rId5"/>
          <a:srcRect/>
          <a:stretch>
            <a:fillRect/>
          </a:stretch>
        </p:blipFill>
        <p:spPr>
          <a:xfrm rot="134838">
            <a:off x="909141" y="309003"/>
            <a:ext cx="7863478" cy="2118183"/>
          </a:xfrm>
          <a:prstGeom prst="rect">
            <a:avLst/>
          </a:prstGeom>
        </p:spPr>
      </p:pic>
      <p:sp>
        <p:nvSpPr>
          <p:cNvPr id="12"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What do you see outside?</a:t>
            </a:r>
          </a:p>
        </p:txBody>
      </p:sp>
      <p:pic>
        <p:nvPicPr>
          <p:cNvPr id="2062" name="Picture 14" descr="The secret lives of woodlands - Doctoral College - Newcastle Universit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14900" y="2451940"/>
            <a:ext cx="4145631" cy="2793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53502"/>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485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2202956"/>
            <a:ext cx="5715000" cy="15689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p:cNvSpPr>
            <a:spLocks noChangeArrowheads="1"/>
          </p:cNvSpPr>
          <p:nvPr/>
        </p:nvSpPr>
        <p:spPr bwMode="auto">
          <a:xfrm>
            <a:off x="1371600" y="473815"/>
            <a:ext cx="975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200" b="1" i="0" u="none" strike="noStrike" cap="none" normalizeH="0" baseline="0" dirty="0">
                <a:ln>
                  <a:noFill/>
                </a:ln>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7200" b="1" i="0" u="none" strike="noStrike" cap="none" normalizeH="0" baseline="0" dirty="0">
                <a:ln>
                  <a:noFill/>
                </a:ln>
                <a:solidFill>
                  <a:srgbClr val="538135"/>
                </a:solidFill>
                <a:effectLst/>
                <a:latin typeface="Ink Free" panose="03080402000500000000" pitchFamily="66" charset="0"/>
                <a:ea typeface="Calibri" panose="020F0502020204030204" pitchFamily="34" charset="0"/>
                <a:cs typeface="Times New Roman" panose="02020603050405020304" pitchFamily="18" charset="0"/>
              </a:rPr>
              <a:t>POETREE</a:t>
            </a:r>
            <a:r>
              <a:rPr kumimoji="0" lang="en-GB" altLang="en-US" sz="7200" b="1" i="0" u="none" strike="noStrike" cap="none" normalizeH="0" baseline="0" dirty="0">
                <a:ln>
                  <a:noFill/>
                </a:ln>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a:ln>
                <a:noFill/>
              </a:ln>
              <a:solidFill>
                <a:schemeClr val="tx1"/>
              </a:solidFill>
              <a:effectLst/>
            </a:endParaRPr>
          </a:p>
        </p:txBody>
      </p:sp>
      <p:pic>
        <p:nvPicPr>
          <p:cNvPr id="1025" name="Picture 7" descr="Daisy Care - How to Plant &amp; Grow Outdoor Daisy Flowers in a Gard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96800" y="348907"/>
            <a:ext cx="5214299" cy="3897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05200" y="5219700"/>
            <a:ext cx="838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N</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U</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R</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C000"/>
                </a:solidFill>
                <a:effectLst/>
                <a:latin typeface="Berlin Sans FB" panose="020E0602020502020306" pitchFamily="34" charset="0"/>
                <a:ea typeface="Calibri" panose="020F0502020204030204" pitchFamily="34" charset="0"/>
                <a:cs typeface="Times New Roman" panose="02020603050405020304" pitchFamily="18" charset="0"/>
              </a:rPr>
              <a:t>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6553200" y="5983820"/>
            <a:ext cx="838200" cy="3416320"/>
          </a:xfrm>
          <a:prstGeom prst="rect">
            <a:avLst/>
          </a:prstGeom>
        </p:spPr>
        <p:txBody>
          <a:bodyPr wrap="square">
            <a:spAutoFit/>
          </a:bodyPr>
          <a:lstStyle/>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F</a:t>
            </a:r>
          </a:p>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L</a:t>
            </a:r>
          </a:p>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O</a:t>
            </a:r>
          </a:p>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W</a:t>
            </a:r>
          </a:p>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E</a:t>
            </a:r>
          </a:p>
          <a:p>
            <a:pPr lvl="0" eaLnBrk="0" fontAlgn="base" hangingPunct="0">
              <a:spcBef>
                <a:spcPct val="0"/>
              </a:spcBef>
              <a:spcAft>
                <a:spcPct val="0"/>
              </a:spcAft>
            </a:pPr>
            <a:r>
              <a:rPr lang="en-GB" altLang="en-US" sz="3600" b="1" dirty="0">
                <a:solidFill>
                  <a:srgbClr val="FF99FF"/>
                </a:solidFill>
                <a:latin typeface="Berlin Sans FB" panose="020E0602020502020306" pitchFamily="34" charset="0"/>
                <a:cs typeface="Times New Roman" panose="02020603050405020304" pitchFamily="18" charset="0"/>
              </a:rPr>
              <a:t>R</a:t>
            </a:r>
            <a:endParaRPr lang="en-GB" altLang="en-US" sz="3600" dirty="0">
              <a:solidFill>
                <a:srgbClr val="FF99FF"/>
              </a:solidFill>
              <a:latin typeface="Arial" panose="020B0604020202020204" pitchFamily="34" charset="0"/>
            </a:endParaRPr>
          </a:p>
        </p:txBody>
      </p:sp>
      <p:sp>
        <p:nvSpPr>
          <p:cNvPr id="5" name="Rectangle 4"/>
          <p:cNvSpPr/>
          <p:nvPr/>
        </p:nvSpPr>
        <p:spPr>
          <a:xfrm>
            <a:off x="10210800" y="2202956"/>
            <a:ext cx="1143002" cy="7294305"/>
          </a:xfrm>
          <a:prstGeom prst="rect">
            <a:avLst/>
          </a:prstGeom>
        </p:spPr>
        <p:txBody>
          <a:bodyPr wrap="square">
            <a:spAutoFit/>
          </a:bodyPr>
          <a:lstStyle/>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ea typeface="Calibri" panose="020F0502020204030204" pitchFamily="34" charset="0"/>
                <a:cs typeface="Times New Roman" panose="02020603050405020304" pitchFamily="18" charset="0"/>
              </a:rPr>
              <a:t>T</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R</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E</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E</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S</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A</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N</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D</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B</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I</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R</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D</a:t>
            </a:r>
          </a:p>
          <a:p>
            <a:pPr lvl="0" eaLnBrk="0" fontAlgn="base" hangingPunct="0">
              <a:spcBef>
                <a:spcPct val="0"/>
              </a:spcBef>
              <a:spcAft>
                <a:spcPct val="0"/>
              </a:spcAft>
            </a:pPr>
            <a:r>
              <a:rPr lang="en-GB" altLang="en-US" sz="3600" b="1" dirty="0">
                <a:solidFill>
                  <a:srgbClr val="00B0F0"/>
                </a:solidFill>
                <a:latin typeface="Berlin Sans FB" panose="020E0602020502020306" pitchFamily="34" charset="0"/>
                <a:cs typeface="Times New Roman" panose="02020603050405020304" pitchFamily="18" charset="0"/>
              </a:rPr>
              <a:t>S</a:t>
            </a:r>
            <a:endParaRPr lang="en-GB" altLang="en-US" sz="3600" b="1" dirty="0">
              <a:solidFill>
                <a:srgbClr val="00B0F0"/>
              </a:solidFill>
              <a:latin typeface="Arial" panose="020B0604020202020204" pitchFamily="34" charset="0"/>
            </a:endParaRPr>
          </a:p>
        </p:txBody>
      </p:sp>
      <p:sp>
        <p:nvSpPr>
          <p:cNvPr id="6" name="TextBox 5"/>
          <p:cNvSpPr txBox="1"/>
          <p:nvPr/>
        </p:nvSpPr>
        <p:spPr>
          <a:xfrm>
            <a:off x="914400" y="2202956"/>
            <a:ext cx="6019800" cy="1323439"/>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Write your own acrostic poem about nature.</a:t>
            </a:r>
          </a:p>
        </p:txBody>
      </p:sp>
      <p:pic>
        <p:nvPicPr>
          <p:cNvPr id="9"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53502"/>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0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3924300"/>
            <a:ext cx="5562600" cy="1905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9296400" y="1485900"/>
            <a:ext cx="7331710" cy="6960870"/>
          </a:xfrm>
          <a:prstGeom prst="rect">
            <a:avLst/>
          </a:prstGeom>
        </p:spPr>
      </p:pic>
      <p:sp>
        <p:nvSpPr>
          <p:cNvPr id="3" name="Rectangle 2"/>
          <p:cNvSpPr>
            <a:spLocks noChangeArrowheads="1"/>
          </p:cNvSpPr>
          <p:nvPr/>
        </p:nvSpPr>
        <p:spPr bwMode="auto">
          <a:xfrm>
            <a:off x="1066800" y="1822128"/>
            <a:ext cx="5410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200" b="1" i="0" u="none" strike="noStrike" cap="none" normalizeH="0" baseline="0" dirty="0">
                <a:ln>
                  <a:noFill/>
                </a:ln>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7200" b="1" i="0" u="none" strike="noStrike" cap="none" normalizeH="0" baseline="0" dirty="0">
                <a:ln>
                  <a:noFill/>
                </a:ln>
                <a:solidFill>
                  <a:srgbClr val="538135"/>
                </a:solidFill>
                <a:effectLst/>
                <a:latin typeface="Ink Free" panose="03080402000500000000" pitchFamily="66" charset="0"/>
                <a:ea typeface="Calibri" panose="020F0502020204030204" pitchFamily="34" charset="0"/>
                <a:cs typeface="Times New Roman" panose="02020603050405020304" pitchFamily="18" charset="0"/>
              </a:rPr>
              <a:t>POETREE</a:t>
            </a:r>
            <a:r>
              <a:rPr kumimoji="0" lang="en-GB" altLang="en-US" sz="7200" b="1" i="0" u="none" strike="noStrike" cap="none" normalizeH="0" baseline="0" dirty="0">
                <a:ln>
                  <a:noFill/>
                </a:ln>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7200" b="1" dirty="0">
              <a:solidFill>
                <a:srgbClr val="538135"/>
              </a:solidFill>
              <a:latin typeface="Berlin Sans FB" panose="020E0602020502020306"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800" i="0" u="none" strike="noStrike" cap="none" normalizeH="0" baseline="0" dirty="0">
                <a:ln>
                  <a:noFill/>
                </a:ln>
                <a:solidFill>
                  <a:srgbClr val="538135"/>
                </a:solidFill>
                <a:effectLst/>
                <a:latin typeface="Berlin Sans FB" panose="020E0602020502020306" pitchFamily="34" charset="0"/>
                <a:cs typeface="Times New Roman" panose="02020603050405020304" pitchFamily="18" charset="0"/>
              </a:rPr>
              <a:t>Write your own poem</a:t>
            </a:r>
            <a:r>
              <a:rPr kumimoji="0" lang="en-GB" altLang="en-US" sz="4800" i="0" u="none" strike="noStrike" cap="none" normalizeH="0" dirty="0">
                <a:ln>
                  <a:noFill/>
                </a:ln>
                <a:solidFill>
                  <a:srgbClr val="538135"/>
                </a:solidFill>
                <a:effectLst/>
                <a:latin typeface="Berlin Sans FB" panose="020E0602020502020306" pitchFamily="34" charset="0"/>
                <a:cs typeface="Times New Roman" panose="02020603050405020304" pitchFamily="18" charset="0"/>
              </a:rPr>
              <a:t> about nature.</a:t>
            </a:r>
            <a:endParaRPr kumimoji="0" lang="en-GB" altLang="en-US" sz="4800" i="0" u="none" strike="noStrike" cap="none" normalizeH="0" baseline="0" dirty="0">
              <a:ln>
                <a:noFill/>
              </a:ln>
              <a:solidFill>
                <a:schemeClr val="tx1"/>
              </a:solidFill>
              <a:effectLst/>
              <a:latin typeface="Berlin Sans FB" panose="020E0602020502020306" pitchFamily="34" charset="0"/>
            </a:endParaRPr>
          </a:p>
        </p:txBody>
      </p:sp>
      <p:pic>
        <p:nvPicPr>
          <p:cNvPr id="5"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53502"/>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129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srcRect/>
          <a:stretch>
            <a:fillRect/>
          </a:stretch>
        </p:blipFill>
        <p:spPr>
          <a:xfrm rot="5400000">
            <a:off x="1934641" y="770459"/>
            <a:ext cx="7531649" cy="10334132"/>
          </a:xfrm>
          <a:prstGeom prst="rect">
            <a:avLst/>
          </a:prstGeom>
        </p:spPr>
      </p:pic>
      <p:pic>
        <p:nvPicPr>
          <p:cNvPr id="2" name="Picture 4" descr="Easel With Kids Painting - Painting Clipart With Transparent Background,  Cliparts &amp; Cartoons - Jing.f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8200" y="439029"/>
            <a:ext cx="5370667" cy="830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p:cNvPicPr>
            <a:picLocks noChangeAspect="1"/>
          </p:cNvPicPr>
          <p:nvPr/>
        </p:nvPicPr>
        <p:blipFill>
          <a:blip r:embed="rId5"/>
          <a:srcRect/>
          <a:stretch>
            <a:fillRect/>
          </a:stretch>
        </p:blipFill>
        <p:spPr>
          <a:xfrm rot="134838">
            <a:off x="909141" y="309003"/>
            <a:ext cx="7863478" cy="2118183"/>
          </a:xfrm>
          <a:prstGeom prst="rect">
            <a:avLst/>
          </a:prstGeom>
        </p:spPr>
      </p:pic>
      <p:sp>
        <p:nvSpPr>
          <p:cNvPr id="4"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AL FRESCO ARTISTRY</a:t>
            </a:r>
          </a:p>
        </p:txBody>
      </p:sp>
      <p:sp>
        <p:nvSpPr>
          <p:cNvPr id="5" name="TextBox 4"/>
          <p:cNvSpPr txBox="1"/>
          <p:nvPr/>
        </p:nvSpPr>
        <p:spPr>
          <a:xfrm>
            <a:off x="1371600" y="2859869"/>
            <a:ext cx="8915400" cy="6247864"/>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Take your art lesson outdoors!!</a:t>
            </a:r>
          </a:p>
          <a:p>
            <a:endParaRPr lang="en-GB" sz="4000" dirty="0">
              <a:solidFill>
                <a:srgbClr val="00B050"/>
              </a:solidFill>
              <a:latin typeface="Berlin Sans FB" panose="020E0602020502020306" pitchFamily="34" charset="0"/>
            </a:endParaRPr>
          </a:p>
          <a:p>
            <a:r>
              <a:rPr lang="en-GB" sz="4000" dirty="0">
                <a:solidFill>
                  <a:srgbClr val="0070C0"/>
                </a:solidFill>
                <a:latin typeface="Berlin Sans FB" panose="020E0602020502020306" pitchFamily="34" charset="0"/>
              </a:rPr>
              <a:t>What do you see?</a:t>
            </a:r>
            <a:r>
              <a:rPr lang="en-GB" sz="4000" dirty="0">
                <a:solidFill>
                  <a:srgbClr val="0070C0"/>
                </a:solidFill>
                <a:latin typeface="Roboto Slab"/>
              </a:rPr>
              <a:t> </a:t>
            </a:r>
          </a:p>
          <a:p>
            <a:endParaRPr lang="en-GB" sz="4000" dirty="0">
              <a:solidFill>
                <a:srgbClr val="0070C0"/>
              </a:solidFill>
              <a:latin typeface="Roboto Slab"/>
            </a:endParaRPr>
          </a:p>
          <a:p>
            <a:r>
              <a:rPr lang="en-GB" sz="4000" dirty="0">
                <a:solidFill>
                  <a:srgbClr val="00B050"/>
                </a:solidFill>
                <a:latin typeface="Berlin Sans FB" panose="020E0602020502020306" pitchFamily="34" charset="0"/>
              </a:rPr>
              <a:t>A landscape</a:t>
            </a:r>
          </a:p>
          <a:p>
            <a:r>
              <a:rPr lang="en-GB" sz="4000" dirty="0">
                <a:solidFill>
                  <a:srgbClr val="00B050"/>
                </a:solidFill>
                <a:latin typeface="Berlin Sans FB" panose="020E0602020502020306" pitchFamily="34" charset="0"/>
              </a:rPr>
              <a:t>Plants </a:t>
            </a:r>
          </a:p>
          <a:p>
            <a:r>
              <a:rPr lang="en-GB" sz="4000" dirty="0">
                <a:solidFill>
                  <a:srgbClr val="00B050"/>
                </a:solidFill>
                <a:latin typeface="Berlin Sans FB" panose="020E0602020502020306" pitchFamily="34" charset="0"/>
              </a:rPr>
              <a:t>A tree</a:t>
            </a:r>
          </a:p>
          <a:p>
            <a:r>
              <a:rPr lang="en-GB" sz="4000" dirty="0">
                <a:solidFill>
                  <a:srgbClr val="00B050"/>
                </a:solidFill>
                <a:latin typeface="Berlin Sans FB" panose="020E0602020502020306" pitchFamily="34" charset="0"/>
              </a:rPr>
              <a:t>Birds </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Draw what you see!! </a:t>
            </a:r>
          </a:p>
        </p:txBody>
      </p:sp>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948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3"/>
          <a:srcRect/>
          <a:stretch>
            <a:fillRect/>
          </a:stretch>
        </p:blipFill>
        <p:spPr>
          <a:xfrm rot="134838">
            <a:off x="909141" y="309003"/>
            <a:ext cx="7863478" cy="2118183"/>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Bring the outdoors in!!</a:t>
            </a:r>
          </a:p>
        </p:txBody>
      </p:sp>
      <p:pic>
        <p:nvPicPr>
          <p:cNvPr id="4" name="Picture 2"/>
          <p:cNvPicPr>
            <a:picLocks noChangeAspect="1"/>
          </p:cNvPicPr>
          <p:nvPr/>
        </p:nvPicPr>
        <p:blipFill>
          <a:blip r:embed="rId4"/>
          <a:srcRect/>
          <a:stretch>
            <a:fillRect/>
          </a:stretch>
        </p:blipFill>
        <p:spPr>
          <a:xfrm rot="5400000">
            <a:off x="2324101" y="381002"/>
            <a:ext cx="5486397" cy="9067800"/>
          </a:xfrm>
          <a:prstGeom prst="rect">
            <a:avLst/>
          </a:prstGeom>
        </p:spPr>
      </p:pic>
      <p:sp>
        <p:nvSpPr>
          <p:cNvPr id="5" name="TextBox 4"/>
          <p:cNvSpPr txBox="1"/>
          <p:nvPr/>
        </p:nvSpPr>
        <p:spPr>
          <a:xfrm>
            <a:off x="685799" y="2859869"/>
            <a:ext cx="8949397" cy="4278094"/>
          </a:xfrm>
          <a:prstGeom prst="rect">
            <a:avLst/>
          </a:prstGeom>
          <a:noFill/>
        </p:spPr>
        <p:txBody>
          <a:bodyPr wrap="square" rtlCol="0">
            <a:spAutoFit/>
          </a:bodyPr>
          <a:lstStyle/>
          <a:p>
            <a:r>
              <a:rPr lang="en-GB" sz="4000" dirty="0">
                <a:solidFill>
                  <a:srgbClr val="0070C0"/>
                </a:solidFill>
                <a:latin typeface="Berlin Sans FB" panose="020E0602020502020306" pitchFamily="34" charset="0"/>
              </a:rPr>
              <a:t>Grow your own mini herb garden!!</a:t>
            </a:r>
          </a:p>
          <a:p>
            <a:endParaRPr lang="en-GB" sz="40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Visit your local garden centre to buy herb and pots.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Plant your herbs.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Place plants in a sunny window that receives at least 6 hours of strong sunlight each day.</a:t>
            </a:r>
            <a:endParaRPr lang="en-GB" sz="4000" dirty="0">
              <a:solidFill>
                <a:srgbClr val="00B050"/>
              </a:solidFill>
              <a:latin typeface="Berlin Sans FB" panose="020E0602020502020306" pitchFamily="34" charset="0"/>
            </a:endParaRPr>
          </a:p>
        </p:txBody>
      </p:sp>
      <p:pic>
        <p:nvPicPr>
          <p:cNvPr id="6" name="Picture 5"/>
          <p:cNvPicPr>
            <a:picLocks noChangeAspect="1"/>
          </p:cNvPicPr>
          <p:nvPr/>
        </p:nvPicPr>
        <p:blipFill>
          <a:blip r:embed="rId5"/>
          <a:stretch>
            <a:fillRect/>
          </a:stretch>
        </p:blipFill>
        <p:spPr>
          <a:xfrm>
            <a:off x="9863797" y="1359364"/>
            <a:ext cx="7394784" cy="7441735"/>
          </a:xfrm>
          <a:prstGeom prst="rect">
            <a:avLst/>
          </a:prstGeom>
        </p:spPr>
      </p:pic>
      <p:pic>
        <p:nvPicPr>
          <p:cNvPr id="8"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89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ying &amp; Learning Outdoo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66700"/>
            <a:ext cx="16794812" cy="95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1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Endless Benefits of Outdoor Play for Early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647699"/>
            <a:ext cx="5410200" cy="94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7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373407"/>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OUTDOOR LEARNING</a:t>
            </a:r>
          </a:p>
        </p:txBody>
      </p:sp>
      <p:pic>
        <p:nvPicPr>
          <p:cNvPr id="9" name="Picture 9"/>
          <p:cNvPicPr>
            <a:picLocks noChangeAspect="1"/>
          </p:cNvPicPr>
          <p:nvPr/>
        </p:nvPicPr>
        <p:blipFill>
          <a:blip r:embed="rId3"/>
          <a:srcRect/>
          <a:stretch>
            <a:fillRect/>
          </a:stretch>
        </p:blipFill>
        <p:spPr>
          <a:xfrm rot="8915872">
            <a:off x="15994003" y="7629196"/>
            <a:ext cx="424393" cy="407417"/>
          </a:xfrm>
          <a:prstGeom prst="rect">
            <a:avLst/>
          </a:prstGeom>
        </p:spPr>
      </p:pic>
      <p:pic>
        <p:nvPicPr>
          <p:cNvPr id="14" name="Picture 14"/>
          <p:cNvPicPr>
            <a:picLocks noChangeAspect="1"/>
          </p:cNvPicPr>
          <p:nvPr/>
        </p:nvPicPr>
        <p:blipFill>
          <a:blip r:embed="rId3"/>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3"/>
          <a:srcRect/>
          <a:stretch>
            <a:fillRect/>
          </a:stretch>
        </p:blipFill>
        <p:spPr>
          <a:xfrm rot="534511">
            <a:off x="2135362" y="4400604"/>
            <a:ext cx="516571" cy="495908"/>
          </a:xfrm>
          <a:prstGeom prst="rect">
            <a:avLst/>
          </a:prstGeom>
        </p:spPr>
      </p:pic>
      <p:pic>
        <p:nvPicPr>
          <p:cNvPr id="24" name="Picture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3</a:t>
            </a: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Outdoors clipart outdoor learning, Picture #3035370 outdoors clipart  outdoor learn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6200" y="5875"/>
            <a:ext cx="8911534" cy="5088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p:cNvPicPr>
            <a:picLocks noChangeAspect="1"/>
          </p:cNvPicPr>
          <p:nvPr/>
        </p:nvPicPr>
        <p:blipFill>
          <a:blip r:embed="rId7"/>
          <a:srcRect/>
          <a:stretch>
            <a:fillRect/>
          </a:stretch>
        </p:blipFill>
        <p:spPr>
          <a:xfrm>
            <a:off x="16833762" y="114300"/>
            <a:ext cx="1421244" cy="1421244"/>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60" y="9734021"/>
            <a:ext cx="3430555" cy="561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1446310" y="3091579"/>
            <a:ext cx="5343885" cy="6407704"/>
          </a:xfrm>
          <a:prstGeom prst="rect">
            <a:avLst/>
          </a:prstGeom>
        </p:spPr>
      </p:pic>
      <p:pic>
        <p:nvPicPr>
          <p:cNvPr id="3" name="Picture 3"/>
          <p:cNvPicPr>
            <a:picLocks noChangeAspect="1"/>
          </p:cNvPicPr>
          <p:nvPr/>
        </p:nvPicPr>
        <p:blipFill>
          <a:blip r:embed="rId3"/>
          <a:srcRect/>
          <a:stretch>
            <a:fillRect/>
          </a:stretch>
        </p:blipFill>
        <p:spPr>
          <a:xfrm rot="-133821">
            <a:off x="1581387" y="660773"/>
            <a:ext cx="9585460" cy="1917092"/>
          </a:xfrm>
          <a:prstGeom prst="rect">
            <a:avLst/>
          </a:prstGeom>
        </p:spPr>
      </p:pic>
      <p:sp>
        <p:nvSpPr>
          <p:cNvPr id="9" name="TextBox 9"/>
          <p:cNvSpPr txBox="1"/>
          <p:nvPr/>
        </p:nvSpPr>
        <p:spPr>
          <a:xfrm>
            <a:off x="1940760" y="1049406"/>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What is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066800" y="4381500"/>
            <a:ext cx="6102905" cy="4585871"/>
          </a:xfrm>
          <a:prstGeom prst="rect">
            <a:avLst/>
          </a:prstGeom>
          <a:noFill/>
        </p:spPr>
        <p:txBody>
          <a:bodyPr wrap="square" rtlCol="0">
            <a:spAutoFit/>
          </a:bodyPr>
          <a:lstStyle/>
          <a:p>
            <a:r>
              <a:rPr lang="en-GB" sz="3200" dirty="0">
                <a:solidFill>
                  <a:srgbClr val="0070C0"/>
                </a:solidFill>
                <a:latin typeface="Berlin Sans FB" panose="020E0602020502020306" pitchFamily="34" charset="0"/>
              </a:rPr>
              <a:t>Outdoor Learning is a broad term that includes: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Discovery </a:t>
            </a:r>
          </a:p>
          <a:p>
            <a:r>
              <a:rPr lang="en-GB" sz="3200" dirty="0">
                <a:solidFill>
                  <a:srgbClr val="00B050"/>
                </a:solidFill>
                <a:latin typeface="Berlin Sans FB" panose="020E0602020502020306" pitchFamily="34" charset="0"/>
              </a:rPr>
              <a:t>Experimentation</a:t>
            </a:r>
          </a:p>
          <a:p>
            <a:r>
              <a:rPr lang="en-GB" sz="3200" dirty="0">
                <a:solidFill>
                  <a:srgbClr val="00B050"/>
                </a:solidFill>
                <a:latin typeface="Berlin Sans FB" panose="020E0602020502020306" pitchFamily="34" charset="0"/>
              </a:rPr>
              <a:t>Connecting to the natural world</a:t>
            </a:r>
          </a:p>
          <a:p>
            <a:r>
              <a:rPr lang="en-GB" sz="3200" dirty="0">
                <a:solidFill>
                  <a:srgbClr val="00B050"/>
                </a:solidFill>
                <a:latin typeface="Berlin Sans FB" panose="020E0602020502020306" pitchFamily="34" charset="0"/>
              </a:rPr>
              <a:t>Engaging in environmental activities</a:t>
            </a:r>
          </a:p>
          <a:p>
            <a:endParaRPr lang="en-GB" dirty="0"/>
          </a:p>
          <a:p>
            <a:endParaRPr lang="en-GB" dirty="0"/>
          </a:p>
        </p:txBody>
      </p:sp>
      <p:pic>
        <p:nvPicPr>
          <p:cNvPr id="11"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887200" y="474979"/>
            <a:ext cx="4800600" cy="3603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ee the source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67600" y="4860643"/>
            <a:ext cx="5845511" cy="43841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435133" y="4610100"/>
            <a:ext cx="4758771" cy="3166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a:xfrm rot="5400000">
            <a:off x="2833212" y="1042512"/>
            <a:ext cx="5910780" cy="9911196"/>
          </a:xfrm>
          <a:prstGeom prst="rect">
            <a:avLst/>
          </a:prstGeom>
        </p:spPr>
      </p:pic>
      <p:sp>
        <p:nvSpPr>
          <p:cNvPr id="2" name="Rectangle 1"/>
          <p:cNvSpPr/>
          <p:nvPr/>
        </p:nvSpPr>
        <p:spPr>
          <a:xfrm>
            <a:off x="1447800" y="3390900"/>
            <a:ext cx="9144000" cy="5509200"/>
          </a:xfrm>
          <a:prstGeom prst="rect">
            <a:avLst/>
          </a:prstGeom>
        </p:spPr>
        <p:txBody>
          <a:bodyPr>
            <a:spAutoFit/>
          </a:bodyPr>
          <a:lstStyle/>
          <a:p>
            <a:r>
              <a:rPr lang="en-GB" sz="3200" dirty="0">
                <a:solidFill>
                  <a:srgbClr val="00B050"/>
                </a:solidFill>
                <a:latin typeface="Berlin Sans FB" panose="020E0602020502020306" pitchFamily="34" charset="0"/>
              </a:rPr>
              <a:t>We learn both inside and outside the classroom.</a:t>
            </a:r>
          </a:p>
          <a:p>
            <a:r>
              <a:rPr lang="en-GB" sz="3200" dirty="0">
                <a:solidFill>
                  <a:srgbClr val="00B050"/>
                </a:solidFill>
                <a:latin typeface="Berlin Sans FB" panose="020E0602020502020306" pitchFamily="34" charset="0"/>
              </a:rPr>
              <a:t>We learn something new everyday.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learn by seeing new things</a:t>
            </a:r>
          </a:p>
          <a:p>
            <a:r>
              <a:rPr lang="en-GB" sz="3200" dirty="0">
                <a:solidFill>
                  <a:srgbClr val="00B050"/>
                </a:solidFill>
                <a:latin typeface="Berlin Sans FB" panose="020E0602020502020306" pitchFamily="34" charset="0"/>
              </a:rPr>
              <a:t>                     hearing new sounds</a:t>
            </a:r>
          </a:p>
          <a:p>
            <a:r>
              <a:rPr lang="en-GB" sz="3200" dirty="0">
                <a:solidFill>
                  <a:srgbClr val="00B050"/>
                </a:solidFill>
                <a:latin typeface="Berlin Sans FB" panose="020E0602020502020306" pitchFamily="34" charset="0"/>
              </a:rPr>
              <a:t>                     smelling new things</a:t>
            </a:r>
          </a:p>
          <a:p>
            <a:r>
              <a:rPr lang="en-GB" sz="3200" dirty="0">
                <a:solidFill>
                  <a:srgbClr val="00B050"/>
                </a:solidFill>
                <a:latin typeface="Berlin Sans FB" panose="020E0602020502020306" pitchFamily="34" charset="0"/>
              </a:rPr>
              <a:t>                     touching new things</a:t>
            </a:r>
          </a:p>
          <a:p>
            <a:r>
              <a:rPr lang="en-GB" sz="3200" dirty="0">
                <a:solidFill>
                  <a:srgbClr val="00B050"/>
                </a:solidFill>
                <a:latin typeface="Berlin Sans FB" panose="020E0602020502020306" pitchFamily="34" charset="0"/>
              </a:rPr>
              <a:t>                     tasting new things.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use all 5 of our senses when we learn outdoors.</a:t>
            </a:r>
          </a:p>
          <a:p>
            <a:endParaRPr lang="en-GB" sz="3200" dirty="0">
              <a:solidFill>
                <a:srgbClr val="00B050"/>
              </a:solidFill>
              <a:latin typeface="Berlin Sans FB" panose="020E0602020502020306" pitchFamily="34" charset="0"/>
            </a:endParaRPr>
          </a:p>
        </p:txBody>
      </p:sp>
      <p:pic>
        <p:nvPicPr>
          <p:cNvPr id="4"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3"/>
          <p:cNvPicPr>
            <a:picLocks noChangeAspect="1"/>
          </p:cNvPicPr>
          <p:nvPr/>
        </p:nvPicPr>
        <p:blipFill>
          <a:blip r:embed="rId4"/>
          <a:srcRect/>
          <a:stretch>
            <a:fillRect/>
          </a:stretch>
        </p:blipFill>
        <p:spPr>
          <a:xfrm rot="181237">
            <a:off x="4206769" y="660345"/>
            <a:ext cx="9711668" cy="2215926"/>
          </a:xfrm>
          <a:prstGeom prst="rect">
            <a:avLst/>
          </a:prstGeom>
        </p:spPr>
      </p:pic>
      <p:sp>
        <p:nvSpPr>
          <p:cNvPr id="6" name="TextBox 4"/>
          <p:cNvSpPr txBox="1"/>
          <p:nvPr/>
        </p:nvSpPr>
        <p:spPr>
          <a:xfrm>
            <a:off x="3276600" y="204056"/>
            <a:ext cx="11572009" cy="2205925"/>
          </a:xfrm>
          <a:prstGeom prst="rect">
            <a:avLst/>
          </a:prstGeom>
        </p:spPr>
        <p:txBody>
          <a:bodyPr lIns="0" tIns="0" rIns="0" bIns="0" rtlCol="0" anchor="t">
            <a:spAutoFit/>
          </a:bodyPr>
          <a:lstStyle/>
          <a:p>
            <a:pPr algn="ctr">
              <a:lnSpc>
                <a:spcPts val="20160"/>
              </a:lnSpc>
              <a:spcBef>
                <a:spcPct val="0"/>
              </a:spcBef>
            </a:pPr>
            <a:r>
              <a:rPr lang="en-US" sz="8800" dirty="0">
                <a:solidFill>
                  <a:srgbClr val="000000"/>
                </a:solidFill>
                <a:latin typeface="Amatic SC Bold"/>
              </a:rPr>
              <a:t>We are always learning!!</a:t>
            </a:r>
          </a:p>
        </p:txBody>
      </p:sp>
      <p:pic>
        <p:nvPicPr>
          <p:cNvPr id="1026" name="Picture 2" descr="Are You Using Your Five Senses to Stay Safe? - Incident Prevention -  Dedicated to Utility &amp; Safety Profession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40683" y="4229100"/>
            <a:ext cx="72813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57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lipartmag.com/images/5-senses-clipart-3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6470" y="180271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touch</a:t>
            </a:r>
          </a:p>
        </p:txBody>
      </p:sp>
      <p:sp>
        <p:nvSpPr>
          <p:cNvPr id="5" name="TextBox 4"/>
          <p:cNvSpPr txBox="1"/>
          <p:nvPr/>
        </p:nvSpPr>
        <p:spPr>
          <a:xfrm>
            <a:off x="7620000" y="5715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sight</a:t>
            </a:r>
          </a:p>
        </p:txBody>
      </p:sp>
      <p:sp>
        <p:nvSpPr>
          <p:cNvPr id="6" name="TextBox 5"/>
          <p:cNvSpPr txBox="1"/>
          <p:nvPr/>
        </p:nvSpPr>
        <p:spPr>
          <a:xfrm>
            <a:off x="124968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sound</a:t>
            </a:r>
          </a:p>
        </p:txBody>
      </p:sp>
      <p:sp>
        <p:nvSpPr>
          <p:cNvPr id="9" name="TextBox 8"/>
          <p:cNvSpPr txBox="1"/>
          <p:nvPr/>
        </p:nvSpPr>
        <p:spPr>
          <a:xfrm>
            <a:off x="11277600" y="7814957"/>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smell</a:t>
            </a:r>
          </a:p>
        </p:txBody>
      </p:sp>
      <p:sp>
        <p:nvSpPr>
          <p:cNvPr id="10" name="TextBox 9"/>
          <p:cNvSpPr txBox="1"/>
          <p:nvPr/>
        </p:nvSpPr>
        <p:spPr>
          <a:xfrm>
            <a:off x="3276600" y="77343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taste</a:t>
            </a:r>
          </a:p>
        </p:txBody>
      </p:sp>
      <p:pic>
        <p:nvPicPr>
          <p:cNvPr id="11"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444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3"/>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533400" y="190500"/>
            <a:ext cx="8991600" cy="923330"/>
          </a:xfrm>
          <a:prstGeom prst="rect">
            <a:avLst/>
          </a:prstGeom>
          <a:noFill/>
        </p:spPr>
        <p:txBody>
          <a:bodyPr wrap="square" rtlCol="0">
            <a:spAutoFit/>
          </a:bodyPr>
          <a:lstStyle/>
          <a:p>
            <a:r>
              <a:rPr lang="en-GB" sz="5400" dirty="0">
                <a:solidFill>
                  <a:srgbClr val="00B050"/>
                </a:solidFill>
                <a:latin typeface="Berlin Sans FB" panose="020E0602020502020306" pitchFamily="34" charset="0"/>
              </a:rPr>
              <a:t>Children will appreciate</a:t>
            </a:r>
          </a:p>
        </p:txBody>
      </p:sp>
      <p:sp>
        <p:nvSpPr>
          <p:cNvPr id="5" name="Oval 4"/>
          <p:cNvSpPr/>
          <p:nvPr/>
        </p:nvSpPr>
        <p:spPr>
          <a:xfrm>
            <a:off x="304800" y="2095500"/>
            <a:ext cx="54864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colour</a:t>
            </a:r>
          </a:p>
        </p:txBody>
      </p:sp>
      <p:sp>
        <p:nvSpPr>
          <p:cNvPr id="15" name="Oval 14"/>
          <p:cNvSpPr/>
          <p:nvPr/>
        </p:nvSpPr>
        <p:spPr>
          <a:xfrm>
            <a:off x="685800" y="6315670"/>
            <a:ext cx="5105400" cy="33998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shape</a:t>
            </a:r>
          </a:p>
        </p:txBody>
      </p:sp>
      <p:sp>
        <p:nvSpPr>
          <p:cNvPr id="16" name="Oval 15"/>
          <p:cNvSpPr/>
          <p:nvPr/>
        </p:nvSpPr>
        <p:spPr>
          <a:xfrm>
            <a:off x="11049000" y="1957690"/>
            <a:ext cx="5656305" cy="31858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texture</a:t>
            </a:r>
          </a:p>
        </p:txBody>
      </p:sp>
      <p:sp>
        <p:nvSpPr>
          <p:cNvPr id="19" name="Oval 18"/>
          <p:cNvSpPr/>
          <p:nvPr/>
        </p:nvSpPr>
        <p:spPr>
          <a:xfrm>
            <a:off x="11049000" y="6088744"/>
            <a:ext cx="5626861" cy="347139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sound</a:t>
            </a:r>
          </a:p>
        </p:txBody>
      </p:sp>
      <p:sp>
        <p:nvSpPr>
          <p:cNvPr id="20" name="Oval 19"/>
          <p:cNvSpPr/>
          <p:nvPr/>
        </p:nvSpPr>
        <p:spPr>
          <a:xfrm>
            <a:off x="5676900" y="4205585"/>
            <a:ext cx="5486400" cy="335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smell</a:t>
            </a:r>
          </a:p>
        </p:txBody>
      </p:sp>
    </p:spTree>
    <p:extLst>
      <p:ext uri="{BB962C8B-B14F-4D97-AF65-F5344CB8AC3E}">
        <p14:creationId xmlns:p14="http://schemas.microsoft.com/office/powerpoint/2010/main" val="34540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5416950" y="-2864251"/>
            <a:ext cx="7531649" cy="17755949"/>
          </a:xfrm>
          <a:prstGeom prst="rect">
            <a:avLst/>
          </a:prstGeom>
        </p:spPr>
      </p:pic>
      <p:pic>
        <p:nvPicPr>
          <p:cNvPr id="3" name="Picture 3"/>
          <p:cNvPicPr>
            <a:picLocks noChangeAspect="1"/>
          </p:cNvPicPr>
          <p:nvPr/>
        </p:nvPicPr>
        <p:blipFill>
          <a:blip r:embed="rId3"/>
          <a:srcRect/>
          <a:stretch>
            <a:fillRect/>
          </a:stretch>
        </p:blipFill>
        <p:spPr>
          <a:xfrm rot="-133821">
            <a:off x="795673" y="285526"/>
            <a:ext cx="9585460" cy="1917092"/>
          </a:xfrm>
          <a:prstGeom prst="rect">
            <a:avLst/>
          </a:prstGeom>
        </p:spPr>
      </p:pic>
      <p:sp>
        <p:nvSpPr>
          <p:cNvPr id="9" name="TextBox 9"/>
          <p:cNvSpPr txBox="1"/>
          <p:nvPr/>
        </p:nvSpPr>
        <p:spPr>
          <a:xfrm>
            <a:off x="1066800" y="641510"/>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Benefits of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761999" y="4381500"/>
            <a:ext cx="3483903"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LEARNING</a:t>
            </a:r>
          </a:p>
        </p:txBody>
      </p:sp>
      <p:sp>
        <p:nvSpPr>
          <p:cNvPr id="22" name="Rectangle 21"/>
          <p:cNvSpPr/>
          <p:nvPr/>
        </p:nvSpPr>
        <p:spPr>
          <a:xfrm>
            <a:off x="12496800" y="4405585"/>
            <a:ext cx="529074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ENVIRONMENT</a:t>
            </a:r>
            <a:r>
              <a:rPr lang="en-US" sz="6000" b="1" dirty="0">
                <a:ln/>
                <a:solidFill>
                  <a:schemeClr val="accent3"/>
                </a:solidFill>
              </a:rPr>
              <a:t> </a:t>
            </a:r>
          </a:p>
        </p:txBody>
      </p:sp>
      <p:sp>
        <p:nvSpPr>
          <p:cNvPr id="23" name="Rectangle 22"/>
          <p:cNvSpPr/>
          <p:nvPr/>
        </p:nvSpPr>
        <p:spPr>
          <a:xfrm>
            <a:off x="7569358" y="2877124"/>
            <a:ext cx="2795958"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2"/>
                </a:solidFill>
              </a:rPr>
              <a:t>HEALTH</a:t>
            </a:r>
            <a:r>
              <a:rPr lang="en-US" sz="5400" b="1" dirty="0">
                <a:ln/>
                <a:solidFill>
                  <a:schemeClr val="accent3"/>
                </a:solidFill>
              </a:rPr>
              <a:t> </a:t>
            </a:r>
          </a:p>
        </p:txBody>
      </p:sp>
      <p:pic>
        <p:nvPicPr>
          <p:cNvPr id="5122"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5832511"/>
            <a:ext cx="4343400" cy="3535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oustonhealthcareinitiative.org/wp-content/uploads/2020/04/2017-12-12-patient-car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9570" y="4207799"/>
            <a:ext cx="5275534" cy="32494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405696" y="6013724"/>
            <a:ext cx="4993771" cy="325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8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909435" y="318184"/>
            <a:ext cx="7099078" cy="2118183"/>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learning</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7" y="7142290"/>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047483" y="505217"/>
            <a:ext cx="6344433" cy="9829800"/>
          </a:xfrm>
          <a:prstGeom prst="rect">
            <a:avLst/>
          </a:prstGeom>
        </p:spPr>
      </p:pic>
      <p:sp>
        <p:nvSpPr>
          <p:cNvPr id="2" name="TextBox 1"/>
          <p:cNvSpPr txBox="1"/>
          <p:nvPr/>
        </p:nvSpPr>
        <p:spPr>
          <a:xfrm>
            <a:off x="870635" y="2590690"/>
            <a:ext cx="8806765" cy="600164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Playing outside helps children to develop physically, emotionally, cognitively, imaginatively and improve motor skills.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creativity and problem solving skills.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Enhances enquiry skills and personal development.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They are able to interact with other children teaching them how to take turns, communicate and cooperate with each other.</a:t>
            </a:r>
          </a:p>
          <a:p>
            <a:endParaRPr lang="en-GB" sz="3200" dirty="0">
              <a:solidFill>
                <a:srgbClr val="00B050"/>
              </a:solidFill>
              <a:latin typeface="Berlin Sans FB" panose="020E0602020502020306"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74706" y="1929821"/>
            <a:ext cx="7188189" cy="5956879"/>
          </a:xfrm>
          <a:prstGeom prst="rect">
            <a:avLst/>
          </a:prstGeom>
        </p:spPr>
      </p:pic>
    </p:spTree>
    <p:extLst>
      <p:ext uri="{BB962C8B-B14F-4D97-AF65-F5344CB8AC3E}">
        <p14:creationId xmlns:p14="http://schemas.microsoft.com/office/powerpoint/2010/main" val="160428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701</Words>
  <Application>Microsoft Office PowerPoint</Application>
  <PresentationFormat>Custom</PresentationFormat>
  <Paragraphs>127</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Amatic SC Bold</vt:lpstr>
      <vt:lpstr>Berlin Sans FB</vt:lpstr>
      <vt:lpstr>Montserrat</vt:lpstr>
      <vt:lpstr>Roboto Slab</vt:lpstr>
      <vt:lpstr>Arial</vt:lpstr>
      <vt:lpstr>Ink Free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Cathy Gorman</cp:lastModifiedBy>
  <cp:revision>47</cp:revision>
  <dcterms:created xsi:type="dcterms:W3CDTF">2006-08-16T00:00:00Z</dcterms:created>
  <dcterms:modified xsi:type="dcterms:W3CDTF">2021-04-08T09:00:24Z</dcterms:modified>
  <dc:identifier>DAEDc3676mY</dc:identifier>
</cp:coreProperties>
</file>