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Lst>
  <p:sldSz cx="18288000" cy="10287000"/>
  <p:notesSz cx="6858000" cy="9144000"/>
  <p:embeddedFontLst>
    <p:embeddedFont>
      <p:font typeface="Amatic SC Bold" panose="020B0604020202020204" charset="-79"/>
      <p:regular r:id="rId24"/>
    </p:embeddedFont>
    <p:embeddedFont>
      <p:font typeface="Berlin Sans FB" panose="020E0602020502020306" pitchFamily="34" charset="0"/>
      <p:regular r:id="rId25"/>
      <p:bold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6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B15827-9919-41B7-AAA6-AA5CBDC9B9E5}" type="datetimeFigureOut">
              <a:rPr lang="en-GB" smtClean="0"/>
              <a:t>08/04/2021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DE2D04-07F4-4F25-9444-C9E093A3596D}" type="slidenum">
              <a:rPr lang="en-GB" smtClean="0"/>
              <a:t>‹#›</a:t>
            </a:fld>
            <a:endParaRPr lang="en-GB"/>
          </a:p>
        </p:txBody>
      </p:sp>
    </p:spTree>
    <p:extLst>
      <p:ext uri="{BB962C8B-B14F-4D97-AF65-F5344CB8AC3E}">
        <p14:creationId xmlns:p14="http://schemas.microsoft.com/office/powerpoint/2010/main" val="3804954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cap="all" dirty="0">
                <a:solidFill>
                  <a:srgbClr val="496F70"/>
                </a:solidFill>
                <a:latin typeface="Montserrat"/>
              </a:rPr>
              <a:t>AL FRESCO ARTISTRY</a:t>
            </a:r>
          </a:p>
          <a:p>
            <a:r>
              <a:rPr lang="en-GB" dirty="0">
                <a:solidFill>
                  <a:srgbClr val="303030"/>
                </a:solidFill>
                <a:latin typeface="Roboto Slab"/>
              </a:rPr>
              <a:t>The benefits of art for young children, where do we start? It promotes self-expression, confidence, creativity, accountability, attention to detail and the ability to accept feedback and criticism. And there’s nothing prouder than seeing one’s work adorning the classroom walls.</a:t>
            </a:r>
          </a:p>
          <a:p>
            <a:r>
              <a:rPr lang="en-GB" dirty="0">
                <a:solidFill>
                  <a:srgbClr val="303030"/>
                </a:solidFill>
                <a:latin typeface="Roboto Slab"/>
              </a:rPr>
              <a:t>If weather permits, why bother confining your class to the indoors when it’s art time? Combine the benefits of art with the health effects of the outdoors. Challenge your learners  to find something they find interesting - it might be a whole landscape, a simple plant, or perhaps a tree.</a:t>
            </a:r>
          </a:p>
          <a:p>
            <a:endParaRPr lang="en-GB" dirty="0"/>
          </a:p>
        </p:txBody>
      </p:sp>
      <p:sp>
        <p:nvSpPr>
          <p:cNvPr id="4" name="Slide Number Placeholder 3"/>
          <p:cNvSpPr>
            <a:spLocks noGrp="1"/>
          </p:cNvSpPr>
          <p:nvPr>
            <p:ph type="sldNum" sz="quarter" idx="10"/>
          </p:nvPr>
        </p:nvSpPr>
        <p:spPr/>
        <p:txBody>
          <a:bodyPr/>
          <a:lstStyle/>
          <a:p>
            <a:fld id="{3ACF34C1-175A-4B72-A5DF-48F5FD572D05}" type="slidenum">
              <a:rPr lang="en-GB" smtClean="0"/>
              <a:t>16</a:t>
            </a:fld>
            <a:endParaRPr lang="en-GB"/>
          </a:p>
        </p:txBody>
      </p:sp>
    </p:spTree>
    <p:extLst>
      <p:ext uri="{BB962C8B-B14F-4D97-AF65-F5344CB8AC3E}">
        <p14:creationId xmlns:p14="http://schemas.microsoft.com/office/powerpoint/2010/main" val="1760218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cap="all" dirty="0">
                <a:solidFill>
                  <a:srgbClr val="496F70"/>
                </a:solidFill>
                <a:latin typeface="Montserrat"/>
              </a:rPr>
              <a:t>TEXTURE WALK AND REPORT</a:t>
            </a:r>
          </a:p>
          <a:p>
            <a:r>
              <a:rPr lang="en-GB" dirty="0">
                <a:solidFill>
                  <a:srgbClr val="303030"/>
                </a:solidFill>
                <a:latin typeface="Roboto Slab"/>
              </a:rPr>
              <a:t>Ask your class to explore their local natural areas - school grounds, or just nearby greenery - and get tactile with the surroundings. This is a fantastic physical and writing exercise.</a:t>
            </a:r>
          </a:p>
          <a:p>
            <a:r>
              <a:rPr lang="en-GB" dirty="0">
                <a:solidFill>
                  <a:srgbClr val="303030"/>
                </a:solidFill>
                <a:latin typeface="Roboto Slab"/>
              </a:rPr>
              <a:t>Before setting off, have a classroom-wide thought shower about the potential words you might want to use to describe the texture walk. Get those imagination juices flowing - and perhaps ask them to find something that matches every adjective you brainstormed.</a:t>
            </a:r>
          </a:p>
          <a:p>
            <a:r>
              <a:rPr lang="en-GB" dirty="0">
                <a:solidFill>
                  <a:srgbClr val="303030"/>
                </a:solidFill>
                <a:latin typeface="Roboto Slab"/>
              </a:rPr>
              <a:t>This activity combines physical activity - a refreshing walk - with the potential for follow-up English language learning. Ask the kids to describe what they discovered by writing a short report about ‘My Texture Walk’ - and challenge them to stretch their vocabulary. What did they enjoy, or find displeasing? What surprised them</a:t>
            </a:r>
            <a:endParaRPr lang="en-GB" dirty="0"/>
          </a:p>
          <a:p>
            <a:endParaRPr lang="en-GB" dirty="0"/>
          </a:p>
        </p:txBody>
      </p:sp>
      <p:sp>
        <p:nvSpPr>
          <p:cNvPr id="4" name="Slide Number Placeholder 3"/>
          <p:cNvSpPr>
            <a:spLocks noGrp="1"/>
          </p:cNvSpPr>
          <p:nvPr>
            <p:ph type="sldNum" sz="quarter" idx="10"/>
          </p:nvPr>
        </p:nvSpPr>
        <p:spPr/>
        <p:txBody>
          <a:bodyPr/>
          <a:lstStyle/>
          <a:p>
            <a:fld id="{3ACF34C1-175A-4B72-A5DF-48F5FD572D05}" type="slidenum">
              <a:rPr lang="en-GB" smtClean="0"/>
              <a:t>17</a:t>
            </a:fld>
            <a:endParaRPr lang="en-GB"/>
          </a:p>
        </p:txBody>
      </p:sp>
    </p:spTree>
    <p:extLst>
      <p:ext uri="{BB962C8B-B14F-4D97-AF65-F5344CB8AC3E}">
        <p14:creationId xmlns:p14="http://schemas.microsoft.com/office/powerpoint/2010/main" val="1012965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cap="all" dirty="0">
                <a:solidFill>
                  <a:srgbClr val="496F70"/>
                </a:solidFill>
                <a:latin typeface="Montserrat"/>
              </a:rPr>
              <a:t>CLASSROOM MINI-GARDEN</a:t>
            </a:r>
          </a:p>
          <a:p>
            <a:r>
              <a:rPr lang="en-GB" dirty="0">
                <a:solidFill>
                  <a:srgbClr val="303030"/>
                </a:solidFill>
                <a:latin typeface="Roboto Slab"/>
              </a:rPr>
              <a:t>We love this one as it’s not a one-off lesson - it’s something that grows and develops, providing endless opportunities for follow-up gardening lessons, as well as lessons about plant life and our ecosystem.</a:t>
            </a:r>
          </a:p>
          <a:p>
            <a:r>
              <a:rPr lang="en-GB" dirty="0">
                <a:solidFill>
                  <a:srgbClr val="303030"/>
                </a:solidFill>
                <a:latin typeface="Roboto Slab"/>
              </a:rPr>
              <a:t>A mini-garden consisting of some specially-chosen plants is an unbelievably rich environmental learning resource. Teach the children about the natural environment and encourage them to be better global citizens!</a:t>
            </a:r>
          </a:p>
          <a:p>
            <a:r>
              <a:rPr lang="en-GB" dirty="0">
                <a:solidFill>
                  <a:srgbClr val="303030"/>
                </a:solidFill>
                <a:latin typeface="Roboto Slab"/>
              </a:rPr>
              <a:t>If there’s not an abundance of space, we’re sure you’ll still be able to find a patch for some modest plants, or even potted plants outside. Why not ask the kids to draw what they’re growing?</a:t>
            </a:r>
            <a:endParaRPr lang="en-GB" b="0" i="0" dirty="0">
              <a:solidFill>
                <a:srgbClr val="303030"/>
              </a:solidFill>
              <a:effectLst/>
              <a:latin typeface="Roboto Slab"/>
            </a:endParaRPr>
          </a:p>
          <a:p>
            <a:endParaRPr lang="en-GB" dirty="0"/>
          </a:p>
        </p:txBody>
      </p:sp>
      <p:sp>
        <p:nvSpPr>
          <p:cNvPr id="4" name="Slide Number Placeholder 3"/>
          <p:cNvSpPr>
            <a:spLocks noGrp="1"/>
          </p:cNvSpPr>
          <p:nvPr>
            <p:ph type="sldNum" sz="quarter" idx="10"/>
          </p:nvPr>
        </p:nvSpPr>
        <p:spPr/>
        <p:txBody>
          <a:bodyPr/>
          <a:lstStyle/>
          <a:p>
            <a:fld id="{3ACF34C1-175A-4B72-A5DF-48F5FD572D05}" type="slidenum">
              <a:rPr lang="en-GB" smtClean="0"/>
              <a:t>18</a:t>
            </a:fld>
            <a:endParaRPr lang="en-GB"/>
          </a:p>
        </p:txBody>
      </p:sp>
    </p:spTree>
    <p:extLst>
      <p:ext uri="{BB962C8B-B14F-4D97-AF65-F5344CB8AC3E}">
        <p14:creationId xmlns:p14="http://schemas.microsoft.com/office/powerpoint/2010/main" val="2062534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cap="all" dirty="0">
                <a:solidFill>
                  <a:srgbClr val="496F70"/>
                </a:solidFill>
                <a:latin typeface="Montserrat"/>
              </a:rPr>
              <a:t>PLOT THE SCHOOL GROUNDS</a:t>
            </a:r>
          </a:p>
          <a:p>
            <a:r>
              <a:rPr lang="en-GB" dirty="0">
                <a:solidFill>
                  <a:srgbClr val="303030"/>
                </a:solidFill>
                <a:latin typeface="Roboto Slab"/>
              </a:rPr>
              <a:t>Head outside for some geography, art and physical activity. Their job will be to create a detailed map of the school grounds. Grab the clipboards and head outdoors!</a:t>
            </a:r>
          </a:p>
          <a:p>
            <a:r>
              <a:rPr lang="en-GB" dirty="0">
                <a:solidFill>
                  <a:srgbClr val="303030"/>
                </a:solidFill>
                <a:latin typeface="Roboto Slab"/>
              </a:rPr>
              <a:t>Challenge your young learners to include a key in the corner, and make use of symbols. Why not ask them to produce a written report about their experience, too? How would they describe the area they charted?</a:t>
            </a:r>
          </a:p>
          <a:p>
            <a:r>
              <a:rPr lang="en-GB" dirty="0">
                <a:solidFill>
                  <a:srgbClr val="303030"/>
                </a:solidFill>
                <a:latin typeface="Roboto Slab"/>
              </a:rPr>
              <a:t>Make sure to include the best places to play, where the creepy crawlies live, and every other mini detail on the map! Get the students thinking about the direction, shape, and placement of all the things surrounding them at school</a:t>
            </a:r>
            <a:endParaRPr lang="en-GB" b="0" i="0" dirty="0">
              <a:solidFill>
                <a:srgbClr val="303030"/>
              </a:solidFill>
              <a:effectLst/>
              <a:latin typeface="Roboto Slab"/>
            </a:endParaRPr>
          </a:p>
          <a:p>
            <a:endParaRPr lang="en-GB" dirty="0"/>
          </a:p>
        </p:txBody>
      </p:sp>
      <p:sp>
        <p:nvSpPr>
          <p:cNvPr id="4" name="Slide Number Placeholder 3"/>
          <p:cNvSpPr>
            <a:spLocks noGrp="1"/>
          </p:cNvSpPr>
          <p:nvPr>
            <p:ph type="sldNum" sz="quarter" idx="10"/>
          </p:nvPr>
        </p:nvSpPr>
        <p:spPr/>
        <p:txBody>
          <a:bodyPr/>
          <a:lstStyle/>
          <a:p>
            <a:fld id="{3ACF34C1-175A-4B72-A5DF-48F5FD572D05}" type="slidenum">
              <a:rPr lang="en-GB" smtClean="0"/>
              <a:t>19</a:t>
            </a:fld>
            <a:endParaRPr lang="en-GB"/>
          </a:p>
        </p:txBody>
      </p:sp>
    </p:spTree>
    <p:extLst>
      <p:ext uri="{BB962C8B-B14F-4D97-AF65-F5344CB8AC3E}">
        <p14:creationId xmlns:p14="http://schemas.microsoft.com/office/powerpoint/2010/main" val="3885724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4.jpe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7.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5.jpe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7.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6.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7.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7.jp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7.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27.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55.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27.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57.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58.jpe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4.png"/><Relationship Id="rId9" Type="http://schemas.openxmlformats.org/officeDocument/2006/relationships/image" Target="../media/image26.png"/></Relationships>
</file>

<file path=ppt/slides/_rels/slide2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11.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27.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1.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3.gif"/><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7.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630969">
            <a:off x="1780964" y="8411234"/>
            <a:ext cx="1404529" cy="1394707"/>
          </a:xfrm>
          <a:prstGeom prst="rect">
            <a:avLst/>
          </a:prstGeom>
        </p:spPr>
      </p:pic>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33738">
            <a:off x="6589189" y="6859035"/>
            <a:ext cx="5109623" cy="1021925"/>
          </a:xfrm>
          <a:prstGeom prst="rect">
            <a:avLst/>
          </a:prstGeom>
        </p:spPr>
      </p:pic>
      <p:pic>
        <p:nvPicPr>
          <p:cNvPr id="4" name="Picture 4"/>
          <p:cNvPicPr>
            <a:picLocks noChangeAspect="1"/>
          </p:cNvPicPr>
          <p:nvPr/>
        </p:nvPicPr>
        <p:blipFill>
          <a:blip r:embed="rId4"/>
          <a:srcRect/>
          <a:stretch>
            <a:fillRect/>
          </a:stretch>
        </p:blipFill>
        <p:spPr>
          <a:xfrm rot="297725">
            <a:off x="4019514" y="3326278"/>
            <a:ext cx="10254876" cy="3244270"/>
          </a:xfrm>
          <a:prstGeom prst="rect">
            <a:avLst/>
          </a:prstGeom>
        </p:spPr>
      </p:pic>
      <p:pic>
        <p:nvPicPr>
          <p:cNvPr id="5" name="Picture 5"/>
          <p:cNvPicPr>
            <a:picLocks noChangeAspect="1"/>
          </p:cNvPicPr>
          <p:nvPr/>
        </p:nvPicPr>
        <p:blipFill>
          <a:blip r:embed="rId5"/>
          <a:srcRect/>
          <a:stretch>
            <a:fillRect/>
          </a:stretch>
        </p:blipFill>
        <p:spPr>
          <a:xfrm rot="-1159206">
            <a:off x="745946" y="7455877"/>
            <a:ext cx="662036" cy="1122094"/>
          </a:xfrm>
          <a:prstGeom prst="rect">
            <a:avLst/>
          </a:prstGeom>
        </p:spPr>
      </p:pic>
      <p:pic>
        <p:nvPicPr>
          <p:cNvPr id="6" name="Picture 6"/>
          <p:cNvPicPr>
            <a:picLocks noChangeAspect="1"/>
          </p:cNvPicPr>
          <p:nvPr/>
        </p:nvPicPr>
        <p:blipFill>
          <a:blip r:embed="rId6"/>
          <a:srcRect/>
          <a:stretch>
            <a:fillRect/>
          </a:stretch>
        </p:blipFill>
        <p:spPr>
          <a:xfrm>
            <a:off x="5486684" y="8801590"/>
            <a:ext cx="758759" cy="837986"/>
          </a:xfrm>
          <a:prstGeom prst="rect">
            <a:avLst/>
          </a:prstGeom>
        </p:spPr>
      </p:pic>
      <p:pic>
        <p:nvPicPr>
          <p:cNvPr id="7" name="Picture 7"/>
          <p:cNvPicPr>
            <a:picLocks noChangeAspect="1"/>
          </p:cNvPicPr>
          <p:nvPr/>
        </p:nvPicPr>
        <p:blipFill>
          <a:blip r:embed="rId7"/>
          <a:srcRect/>
          <a:stretch>
            <a:fillRect/>
          </a:stretch>
        </p:blipFill>
        <p:spPr>
          <a:xfrm rot="-7483644">
            <a:off x="13795143" y="9441671"/>
            <a:ext cx="509049" cy="488687"/>
          </a:xfrm>
          <a:prstGeom prst="rect">
            <a:avLst/>
          </a:prstGeom>
        </p:spPr>
      </p:pic>
      <p:pic>
        <p:nvPicPr>
          <p:cNvPr id="8" name="Picture 8"/>
          <p:cNvPicPr>
            <a:picLocks noChangeAspect="1"/>
          </p:cNvPicPr>
          <p:nvPr/>
        </p:nvPicPr>
        <p:blipFill>
          <a:blip r:embed="rId7"/>
          <a:srcRect/>
          <a:stretch>
            <a:fillRect/>
          </a:stretch>
        </p:blipFill>
        <p:spPr>
          <a:xfrm rot="1422455">
            <a:off x="887331" y="3945578"/>
            <a:ext cx="509049" cy="488687"/>
          </a:xfrm>
          <a:prstGeom prst="rect">
            <a:avLst/>
          </a:prstGeom>
        </p:spPr>
      </p:pic>
      <p:pic>
        <p:nvPicPr>
          <p:cNvPr id="9" name="Picture 9"/>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2851397">
            <a:off x="9127529" y="575565"/>
            <a:ext cx="319992" cy="307192"/>
          </a:xfrm>
          <a:prstGeom prst="rect">
            <a:avLst/>
          </a:prstGeom>
        </p:spPr>
      </p:pic>
      <p:pic>
        <p:nvPicPr>
          <p:cNvPr id="10" name="Picture 10"/>
          <p:cNvPicPr>
            <a:picLocks noChangeAspect="1"/>
          </p:cNvPicPr>
          <p:nvPr/>
        </p:nvPicPr>
        <p:blipFill>
          <a:blip r:embed="rId7"/>
          <a:srcRect/>
          <a:stretch>
            <a:fillRect/>
          </a:stretch>
        </p:blipFill>
        <p:spPr>
          <a:xfrm rot="-10019461">
            <a:off x="14283299" y="559211"/>
            <a:ext cx="516571" cy="495908"/>
          </a:xfrm>
          <a:prstGeom prst="rect">
            <a:avLst/>
          </a:prstGeom>
        </p:spPr>
      </p:pic>
      <p:pic>
        <p:nvPicPr>
          <p:cNvPr id="11" name="Picture 11"/>
          <p:cNvPicPr>
            <a:picLocks noChangeAspect="1"/>
          </p:cNvPicPr>
          <p:nvPr/>
        </p:nvPicPr>
        <p:blipFill>
          <a:blip r:embed="rId7"/>
          <a:srcRect/>
          <a:stretch>
            <a:fillRect/>
          </a:stretch>
        </p:blipFill>
        <p:spPr>
          <a:xfrm rot="-6383107">
            <a:off x="15400641" y="3301370"/>
            <a:ext cx="513645" cy="493100"/>
          </a:xfrm>
          <a:prstGeom prst="rect">
            <a:avLst/>
          </a:prstGeom>
        </p:spPr>
      </p:pic>
      <p:pic>
        <p:nvPicPr>
          <p:cNvPr id="12" name="Picture 1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345741">
            <a:off x="12100836" y="8176526"/>
            <a:ext cx="511678" cy="867251"/>
          </a:xfrm>
          <a:prstGeom prst="rect">
            <a:avLst/>
          </a:prstGeom>
        </p:spPr>
      </p:pic>
      <p:pic>
        <p:nvPicPr>
          <p:cNvPr id="13" name="Picture 1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1800043">
            <a:off x="11671035" y="347808"/>
            <a:ext cx="567418" cy="626667"/>
          </a:xfrm>
          <a:prstGeom prst="rect">
            <a:avLst/>
          </a:prstGeom>
        </p:spPr>
      </p:pic>
      <p:pic>
        <p:nvPicPr>
          <p:cNvPr id="14" name="Picture 1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0154087">
            <a:off x="16697026" y="813008"/>
            <a:ext cx="489149" cy="829067"/>
          </a:xfrm>
          <a:prstGeom prst="rect">
            <a:avLst/>
          </a:prstGeom>
        </p:spPr>
      </p:pic>
      <p:pic>
        <p:nvPicPr>
          <p:cNvPr id="15" name="Picture 1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69974">
            <a:off x="6306072" y="579248"/>
            <a:ext cx="530353" cy="898904"/>
          </a:xfrm>
          <a:prstGeom prst="rect">
            <a:avLst/>
          </a:prstGeom>
        </p:spPr>
      </p:pic>
      <p:pic>
        <p:nvPicPr>
          <p:cNvPr id="16" name="Picture 16"/>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rot="693431">
            <a:off x="1252195" y="916550"/>
            <a:ext cx="826577" cy="1185137"/>
          </a:xfrm>
          <a:prstGeom prst="rect">
            <a:avLst/>
          </a:prstGeom>
        </p:spPr>
      </p:pic>
      <p:pic>
        <p:nvPicPr>
          <p:cNvPr id="17" name="Picture 17"/>
          <p:cNvPicPr>
            <a:picLocks noChangeAspect="1"/>
          </p:cNvPicPr>
          <p:nvPr/>
        </p:nvPicPr>
        <p:blipFill>
          <a:blip r:embed="rId9"/>
          <a:srcRect/>
          <a:stretch>
            <a:fillRect/>
          </a:stretch>
        </p:blipFill>
        <p:spPr>
          <a:xfrm rot="-2419102">
            <a:off x="16011837" y="6705132"/>
            <a:ext cx="927423" cy="1329729"/>
          </a:xfrm>
          <a:prstGeom prst="rect">
            <a:avLst/>
          </a:prstGeom>
        </p:spPr>
      </p:pic>
      <p:pic>
        <p:nvPicPr>
          <p:cNvPr id="18" name="Picture 18"/>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5958727" y="4189921"/>
            <a:ext cx="6370546" cy="1717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9"/>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770958">
            <a:off x="818870" y="4758789"/>
            <a:ext cx="1334875" cy="1325540"/>
          </a:xfrm>
          <a:prstGeom prst="rect">
            <a:avLst/>
          </a:prstGeom>
        </p:spPr>
      </p:pic>
      <p:pic>
        <p:nvPicPr>
          <p:cNvPr id="20" name="Picture 20"/>
          <p:cNvPicPr>
            <a:picLocks noChangeAspect="1"/>
          </p:cNvPicPr>
          <p:nvPr/>
        </p:nvPicPr>
        <p:blipFill>
          <a:blip r:embed="rId12"/>
          <a:srcRect/>
          <a:stretch>
            <a:fillRect/>
          </a:stretch>
        </p:blipFill>
        <p:spPr>
          <a:xfrm rot="1472479">
            <a:off x="8878988" y="8231365"/>
            <a:ext cx="1421244" cy="1421244"/>
          </a:xfrm>
          <a:prstGeom prst="rect">
            <a:avLst/>
          </a:prstGeom>
        </p:spPr>
      </p:pic>
      <p:pic>
        <p:nvPicPr>
          <p:cNvPr id="21" name="Picture 21"/>
          <p:cNvPicPr>
            <a:picLocks noChangeAspect="1"/>
          </p:cNvPicPr>
          <p:nvPr/>
        </p:nvPicPr>
        <p:blipFill>
          <a:blip r:embed="rId13"/>
          <a:srcRect/>
          <a:stretch>
            <a:fillRect/>
          </a:stretch>
        </p:blipFill>
        <p:spPr>
          <a:xfrm rot="-925630">
            <a:off x="4176335" y="6699761"/>
            <a:ext cx="1356392" cy="1356392"/>
          </a:xfrm>
          <a:prstGeom prst="rect">
            <a:avLst/>
          </a:prstGeom>
        </p:spPr>
      </p:pic>
      <p:pic>
        <p:nvPicPr>
          <p:cNvPr id="22" name="Picture 22"/>
          <p:cNvPicPr>
            <a:picLocks noChangeAspect="1"/>
          </p:cNvPicPr>
          <p:nvPr/>
        </p:nvPicPr>
        <p:blipFill>
          <a:blip r:embed="rId14"/>
          <a:srcRect/>
          <a:stretch>
            <a:fillRect/>
          </a:stretch>
        </p:blipFill>
        <p:spPr>
          <a:xfrm rot="-879041">
            <a:off x="13567254" y="7097162"/>
            <a:ext cx="1404001" cy="1404001"/>
          </a:xfrm>
          <a:prstGeom prst="rect">
            <a:avLst/>
          </a:prstGeom>
        </p:spPr>
      </p:pic>
      <p:pic>
        <p:nvPicPr>
          <p:cNvPr id="23" name="Picture 23"/>
          <p:cNvPicPr>
            <a:picLocks noChangeAspect="1"/>
          </p:cNvPicPr>
          <p:nvPr/>
        </p:nvPicPr>
        <p:blipFill>
          <a:blip r:embed="rId15"/>
          <a:srcRect/>
          <a:stretch>
            <a:fillRect/>
          </a:stretch>
        </p:blipFill>
        <p:spPr>
          <a:xfrm rot="986035">
            <a:off x="16137163" y="8553029"/>
            <a:ext cx="1410541" cy="1410541"/>
          </a:xfrm>
          <a:prstGeom prst="rect">
            <a:avLst/>
          </a:prstGeom>
        </p:spPr>
      </p:pic>
      <p:pic>
        <p:nvPicPr>
          <p:cNvPr id="24" name="Picture 24"/>
          <p:cNvPicPr>
            <a:picLocks noChangeAspect="1"/>
          </p:cNvPicPr>
          <p:nvPr/>
        </p:nvPicPr>
        <p:blipFill>
          <a:blip r:embed="rId16"/>
          <a:srcRect/>
          <a:stretch>
            <a:fillRect/>
          </a:stretch>
        </p:blipFill>
        <p:spPr>
          <a:xfrm rot="249574">
            <a:off x="5598370" y="1863613"/>
            <a:ext cx="1369701" cy="1360123"/>
          </a:xfrm>
          <a:prstGeom prst="rect">
            <a:avLst/>
          </a:prstGeom>
        </p:spPr>
      </p:pic>
      <p:pic>
        <p:nvPicPr>
          <p:cNvPr id="25" name="Picture 25"/>
          <p:cNvPicPr>
            <a:picLocks noChangeAspect="1"/>
          </p:cNvPicPr>
          <p:nvPr/>
        </p:nvPicPr>
        <p:blipFill>
          <a:blip r:embed="rId17"/>
          <a:srcRect/>
          <a:stretch>
            <a:fillRect/>
          </a:stretch>
        </p:blipFill>
        <p:spPr>
          <a:xfrm rot="-425042">
            <a:off x="9368281" y="1793509"/>
            <a:ext cx="1406546" cy="1396710"/>
          </a:xfrm>
          <a:prstGeom prst="rect">
            <a:avLst/>
          </a:prstGeom>
        </p:spPr>
      </p:pic>
      <p:pic>
        <p:nvPicPr>
          <p:cNvPr id="26" name="Picture 26"/>
          <p:cNvPicPr>
            <a:picLocks noChangeAspect="1"/>
          </p:cNvPicPr>
          <p:nvPr/>
        </p:nvPicPr>
        <p:blipFill>
          <a:blip r:embed="rId18"/>
          <a:srcRect/>
          <a:stretch>
            <a:fillRect/>
          </a:stretch>
        </p:blipFill>
        <p:spPr>
          <a:xfrm rot="694021">
            <a:off x="12993190" y="1349300"/>
            <a:ext cx="1421326" cy="1411387"/>
          </a:xfrm>
          <a:prstGeom prst="rect">
            <a:avLst/>
          </a:prstGeom>
        </p:spPr>
      </p:pic>
      <p:pic>
        <p:nvPicPr>
          <p:cNvPr id="27" name="Picture 27"/>
          <p:cNvPicPr>
            <a:picLocks noChangeAspect="1"/>
          </p:cNvPicPr>
          <p:nvPr/>
        </p:nvPicPr>
        <p:blipFill>
          <a:blip r:embed="rId19"/>
          <a:srcRect/>
          <a:stretch>
            <a:fillRect/>
          </a:stretch>
        </p:blipFill>
        <p:spPr>
          <a:xfrm rot="1273553">
            <a:off x="16243133" y="4069021"/>
            <a:ext cx="1396935" cy="1406773"/>
          </a:xfrm>
          <a:prstGeom prst="rect">
            <a:avLst/>
          </a:prstGeom>
        </p:spPr>
      </p:pic>
      <p:pic>
        <p:nvPicPr>
          <p:cNvPr id="28" name="Picture 28"/>
          <p:cNvPicPr>
            <a:picLocks noChangeAspect="1"/>
          </p:cNvPicPr>
          <p:nvPr/>
        </p:nvPicPr>
        <p:blipFill>
          <a:blip r:embed="rId20"/>
          <a:srcRect/>
          <a:stretch>
            <a:fillRect/>
          </a:stretch>
        </p:blipFill>
        <p:spPr>
          <a:xfrm rot="-336693">
            <a:off x="2382438" y="1028700"/>
            <a:ext cx="1405678" cy="1405678"/>
          </a:xfrm>
          <a:prstGeom prst="rect">
            <a:avLst/>
          </a:prstGeom>
        </p:spPr>
      </p:pic>
      <p:pic>
        <p:nvPicPr>
          <p:cNvPr id="29" name="Picture 29"/>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2851397">
            <a:off x="2454981" y="6173541"/>
            <a:ext cx="319992" cy="3071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181237">
            <a:off x="865645" y="411433"/>
            <a:ext cx="7052395" cy="1914400"/>
          </a:xfrm>
          <a:prstGeom prst="rect">
            <a:avLst/>
          </a:prstGeom>
        </p:spPr>
      </p:pic>
      <p:sp>
        <p:nvSpPr>
          <p:cNvPr id="10" name="TextBox 10"/>
          <p:cNvSpPr txBox="1"/>
          <p:nvPr/>
        </p:nvSpPr>
        <p:spPr>
          <a:xfrm>
            <a:off x="0" y="788909"/>
            <a:ext cx="8891974" cy="1140912"/>
          </a:xfrm>
          <a:prstGeom prst="rect">
            <a:avLst/>
          </a:prstGeom>
        </p:spPr>
        <p:txBody>
          <a:bodyPr lIns="0" tIns="0" rIns="0" bIns="0" rtlCol="0" anchor="t">
            <a:spAutoFit/>
          </a:bodyPr>
          <a:lstStyle/>
          <a:p>
            <a:pPr algn="ctr">
              <a:lnSpc>
                <a:spcPts val="8807"/>
              </a:lnSpc>
            </a:pPr>
            <a:r>
              <a:rPr lang="en-US" sz="8007" dirty="0">
                <a:solidFill>
                  <a:srgbClr val="000000"/>
                </a:solidFill>
                <a:latin typeface="Amatic SC Bold"/>
              </a:rPr>
              <a:t>Benefits to health</a:t>
            </a:r>
          </a:p>
        </p:txBody>
      </p:sp>
      <p:pic>
        <p:nvPicPr>
          <p:cNvPr id="17" name="Picture 1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4"/>
          <a:srcRect/>
          <a:stretch>
            <a:fillRect/>
          </a:stretch>
        </p:blipFill>
        <p:spPr>
          <a:xfrm rot="-2419102">
            <a:off x="16411918" y="7142291"/>
            <a:ext cx="927423" cy="1329729"/>
          </a:xfrm>
          <a:prstGeom prst="rect">
            <a:avLst/>
          </a:prstGeom>
        </p:spPr>
      </p:pic>
      <p:pic>
        <p:nvPicPr>
          <p:cNvPr id="25" name="Picture 2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p:cNvPicPr>
            <a:picLocks noChangeAspect="1"/>
          </p:cNvPicPr>
          <p:nvPr/>
        </p:nvPicPr>
        <p:blipFill>
          <a:blip r:embed="rId6"/>
          <a:srcRect/>
          <a:stretch>
            <a:fillRect/>
          </a:stretch>
        </p:blipFill>
        <p:spPr>
          <a:xfrm rot="5400000">
            <a:off x="1261886" y="1308844"/>
            <a:ext cx="6848831" cy="8762996"/>
          </a:xfrm>
          <a:prstGeom prst="rect">
            <a:avLst/>
          </a:prstGeom>
        </p:spPr>
      </p:pic>
      <p:sp>
        <p:nvSpPr>
          <p:cNvPr id="2" name="TextBox 1"/>
          <p:cNvSpPr txBox="1"/>
          <p:nvPr/>
        </p:nvSpPr>
        <p:spPr>
          <a:xfrm>
            <a:off x="870636" y="2620670"/>
            <a:ext cx="8120984" cy="6494085"/>
          </a:xfrm>
          <a:prstGeom prst="rect">
            <a:avLst/>
          </a:prstGeom>
          <a:noFill/>
        </p:spPr>
        <p:txBody>
          <a:bodyPr wrap="square" rtlCol="0">
            <a:spAutoFit/>
          </a:bodyPr>
          <a:lstStyle/>
          <a:p>
            <a:r>
              <a:rPr lang="en-GB" sz="3200" dirty="0">
                <a:solidFill>
                  <a:srgbClr val="00B050"/>
                </a:solidFill>
                <a:latin typeface="Berlin Sans FB" panose="020E0602020502020306" pitchFamily="34" charset="0"/>
              </a:rPr>
              <a:t>Improves health and levels of physical activity in children.</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Physical health can also influence a child’s ability to learn.</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It is important for children who learn best through active movement. Different ways of moving improves coordination. </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Burning off excess energy could help improve concentration levels.</a:t>
            </a:r>
          </a:p>
          <a:p>
            <a:endParaRPr lang="en-GB" sz="3200" dirty="0">
              <a:solidFill>
                <a:srgbClr val="00B050"/>
              </a:solidFill>
              <a:latin typeface="Berlin Sans FB" panose="020E0602020502020306" pitchFamily="34" charset="0"/>
            </a:endParaRPr>
          </a:p>
        </p:txBody>
      </p:sp>
      <p:pic>
        <p:nvPicPr>
          <p:cNvPr id="11" name="Picture 2" descr="Physical Activity Pyramid Worksheet | Printable Worksheets and Activities  for Teachers, Parents, Tutors and Homeschool Famili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285588" y="963916"/>
            <a:ext cx="8588961" cy="8588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835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181237">
            <a:off x="865645" y="411433"/>
            <a:ext cx="7052395" cy="1914400"/>
          </a:xfrm>
          <a:prstGeom prst="rect">
            <a:avLst/>
          </a:prstGeom>
        </p:spPr>
      </p:pic>
      <p:sp>
        <p:nvSpPr>
          <p:cNvPr id="10" name="TextBox 10"/>
          <p:cNvSpPr txBox="1"/>
          <p:nvPr/>
        </p:nvSpPr>
        <p:spPr>
          <a:xfrm>
            <a:off x="0" y="788909"/>
            <a:ext cx="8891974" cy="1140912"/>
          </a:xfrm>
          <a:prstGeom prst="rect">
            <a:avLst/>
          </a:prstGeom>
        </p:spPr>
        <p:txBody>
          <a:bodyPr lIns="0" tIns="0" rIns="0" bIns="0" rtlCol="0" anchor="t">
            <a:spAutoFit/>
          </a:bodyPr>
          <a:lstStyle/>
          <a:p>
            <a:pPr algn="ctr">
              <a:lnSpc>
                <a:spcPts val="8807"/>
              </a:lnSpc>
            </a:pPr>
            <a:r>
              <a:rPr lang="en-US" sz="8007" dirty="0">
                <a:solidFill>
                  <a:srgbClr val="000000"/>
                </a:solidFill>
                <a:latin typeface="Amatic SC Bold"/>
              </a:rPr>
              <a:t>Benefits to health</a:t>
            </a:r>
          </a:p>
        </p:txBody>
      </p:sp>
      <p:pic>
        <p:nvPicPr>
          <p:cNvPr id="17" name="Picture 1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4"/>
          <a:srcRect/>
          <a:stretch>
            <a:fillRect/>
          </a:stretch>
        </p:blipFill>
        <p:spPr>
          <a:xfrm rot="-2419102">
            <a:off x="16411918" y="7142291"/>
            <a:ext cx="927423" cy="1329729"/>
          </a:xfrm>
          <a:prstGeom prst="rect">
            <a:avLst/>
          </a:prstGeom>
        </p:spPr>
      </p:pic>
      <p:pic>
        <p:nvPicPr>
          <p:cNvPr id="25" name="Picture 2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p:cNvPicPr>
            <a:picLocks noChangeAspect="1"/>
          </p:cNvPicPr>
          <p:nvPr/>
        </p:nvPicPr>
        <p:blipFill>
          <a:blip r:embed="rId6"/>
          <a:srcRect/>
          <a:stretch>
            <a:fillRect/>
          </a:stretch>
        </p:blipFill>
        <p:spPr>
          <a:xfrm rot="5400000">
            <a:off x="2669141" y="-188355"/>
            <a:ext cx="5329715" cy="10058400"/>
          </a:xfrm>
          <a:prstGeom prst="rect">
            <a:avLst/>
          </a:prstGeom>
        </p:spPr>
      </p:pic>
      <p:sp>
        <p:nvSpPr>
          <p:cNvPr id="2" name="TextBox 1"/>
          <p:cNvSpPr txBox="1"/>
          <p:nvPr/>
        </p:nvSpPr>
        <p:spPr>
          <a:xfrm>
            <a:off x="865638" y="3183838"/>
            <a:ext cx="9040361" cy="4031873"/>
          </a:xfrm>
          <a:prstGeom prst="rect">
            <a:avLst/>
          </a:prstGeom>
          <a:noFill/>
        </p:spPr>
        <p:txBody>
          <a:bodyPr wrap="square" rtlCol="0">
            <a:spAutoFit/>
          </a:bodyPr>
          <a:lstStyle/>
          <a:p>
            <a:r>
              <a:rPr lang="en-GB" sz="3200" dirty="0">
                <a:solidFill>
                  <a:srgbClr val="00B050"/>
                </a:solidFill>
                <a:latin typeface="Berlin Sans FB" panose="020E0602020502020306" pitchFamily="34" charset="0"/>
              </a:rPr>
              <a:t>Spending time in nature and the natural light can improve your mood and reduce stress and depression.</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Time in green spaces significantly reduces your cortisol, which is a stress hormone. Nature also boosts endorphin levels and dopamine production, which promotes happiness.</a:t>
            </a:r>
          </a:p>
        </p:txBody>
      </p:sp>
      <p:pic>
        <p:nvPicPr>
          <p:cNvPr id="13" name="Picture 2" descr="See the source imag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1125200" y="2933700"/>
            <a:ext cx="5761236" cy="427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078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181237">
            <a:off x="864855" y="441401"/>
            <a:ext cx="8189792" cy="1914400"/>
          </a:xfrm>
          <a:prstGeom prst="rect">
            <a:avLst/>
          </a:prstGeom>
        </p:spPr>
      </p:pic>
      <p:sp>
        <p:nvSpPr>
          <p:cNvPr id="10" name="TextBox 10"/>
          <p:cNvSpPr txBox="1"/>
          <p:nvPr/>
        </p:nvSpPr>
        <p:spPr>
          <a:xfrm>
            <a:off x="0" y="788909"/>
            <a:ext cx="9829800" cy="1140912"/>
          </a:xfrm>
          <a:prstGeom prst="rect">
            <a:avLst/>
          </a:prstGeom>
        </p:spPr>
        <p:txBody>
          <a:bodyPr wrap="square" lIns="0" tIns="0" rIns="0" bIns="0" rtlCol="0" anchor="t">
            <a:spAutoFit/>
          </a:bodyPr>
          <a:lstStyle/>
          <a:p>
            <a:pPr algn="ctr">
              <a:lnSpc>
                <a:spcPts val="8807"/>
              </a:lnSpc>
            </a:pPr>
            <a:r>
              <a:rPr lang="en-US" sz="8007" dirty="0">
                <a:solidFill>
                  <a:srgbClr val="000000"/>
                </a:solidFill>
                <a:latin typeface="Amatic SC Bold"/>
              </a:rPr>
              <a:t>Benefits to ENVIRONMENT</a:t>
            </a:r>
          </a:p>
        </p:txBody>
      </p:sp>
      <p:pic>
        <p:nvPicPr>
          <p:cNvPr id="17" name="Picture 1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4"/>
          <a:srcRect/>
          <a:stretch>
            <a:fillRect/>
          </a:stretch>
        </p:blipFill>
        <p:spPr>
          <a:xfrm rot="-2419102">
            <a:off x="16411918" y="7142291"/>
            <a:ext cx="927423" cy="1329729"/>
          </a:xfrm>
          <a:prstGeom prst="rect">
            <a:avLst/>
          </a:prstGeom>
        </p:spPr>
      </p:pic>
      <p:pic>
        <p:nvPicPr>
          <p:cNvPr id="25" name="Picture 2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p:cNvPicPr>
            <a:picLocks noChangeAspect="1"/>
          </p:cNvPicPr>
          <p:nvPr/>
        </p:nvPicPr>
        <p:blipFill>
          <a:blip r:embed="rId6"/>
          <a:srcRect/>
          <a:stretch>
            <a:fillRect/>
          </a:stretch>
        </p:blipFill>
        <p:spPr>
          <a:xfrm rot="5400000">
            <a:off x="2418225" y="1160925"/>
            <a:ext cx="4412819" cy="8276730"/>
          </a:xfrm>
          <a:prstGeom prst="rect">
            <a:avLst/>
          </a:prstGeom>
        </p:spPr>
      </p:pic>
      <p:sp>
        <p:nvSpPr>
          <p:cNvPr id="8" name="TextBox 7"/>
          <p:cNvSpPr txBox="1"/>
          <p:nvPr/>
        </p:nvSpPr>
        <p:spPr>
          <a:xfrm>
            <a:off x="870635" y="3505087"/>
            <a:ext cx="7435165" cy="3539430"/>
          </a:xfrm>
          <a:prstGeom prst="rect">
            <a:avLst/>
          </a:prstGeom>
          <a:noFill/>
        </p:spPr>
        <p:txBody>
          <a:bodyPr wrap="square" rtlCol="0">
            <a:spAutoFit/>
          </a:bodyPr>
          <a:lstStyle/>
          <a:p>
            <a:r>
              <a:rPr lang="en-GB" sz="3200" dirty="0">
                <a:solidFill>
                  <a:srgbClr val="00B050"/>
                </a:solidFill>
                <a:latin typeface="Berlin Sans FB" panose="020E0602020502020306" pitchFamily="34" charset="0"/>
              </a:rPr>
              <a:t>Develop a love, appreciation and respect for nature and all that is living.</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Develop a love and understanding of how we can look after the environment.</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Develop a lifelong love of the outdoors.</a:t>
            </a:r>
          </a:p>
        </p:txBody>
      </p:sp>
      <p:pic>
        <p:nvPicPr>
          <p:cNvPr id="12" name="Picture 4" descr="Premium Vector | Illustration of kids playing outsid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771206" y="2756032"/>
            <a:ext cx="9211994" cy="5435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222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181237">
            <a:off x="865005" y="435703"/>
            <a:ext cx="7973555" cy="1914400"/>
          </a:xfrm>
          <a:prstGeom prst="rect">
            <a:avLst/>
          </a:prstGeom>
        </p:spPr>
      </p:pic>
      <p:sp>
        <p:nvSpPr>
          <p:cNvPr id="10" name="TextBox 10"/>
          <p:cNvSpPr txBox="1"/>
          <p:nvPr/>
        </p:nvSpPr>
        <p:spPr>
          <a:xfrm>
            <a:off x="0" y="788909"/>
            <a:ext cx="9829800" cy="1140912"/>
          </a:xfrm>
          <a:prstGeom prst="rect">
            <a:avLst/>
          </a:prstGeom>
        </p:spPr>
        <p:txBody>
          <a:bodyPr wrap="square" lIns="0" tIns="0" rIns="0" bIns="0" rtlCol="0" anchor="t">
            <a:spAutoFit/>
          </a:bodyPr>
          <a:lstStyle/>
          <a:p>
            <a:pPr algn="ctr">
              <a:lnSpc>
                <a:spcPts val="8807"/>
              </a:lnSpc>
            </a:pPr>
            <a:r>
              <a:rPr lang="en-US" sz="8007" dirty="0">
                <a:solidFill>
                  <a:srgbClr val="000000"/>
                </a:solidFill>
                <a:latin typeface="Amatic SC Bold"/>
              </a:rPr>
              <a:t>Benefits to ENVIRONMENT</a:t>
            </a:r>
          </a:p>
        </p:txBody>
      </p:sp>
      <p:pic>
        <p:nvPicPr>
          <p:cNvPr id="17" name="Picture 1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4"/>
          <a:srcRect/>
          <a:stretch>
            <a:fillRect/>
          </a:stretch>
        </p:blipFill>
        <p:spPr>
          <a:xfrm rot="-2419102">
            <a:off x="16411918" y="7142291"/>
            <a:ext cx="927423" cy="1329729"/>
          </a:xfrm>
          <a:prstGeom prst="rect">
            <a:avLst/>
          </a:prstGeom>
        </p:spPr>
      </p:pic>
      <p:pic>
        <p:nvPicPr>
          <p:cNvPr id="25" name="Picture 2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p:cNvPicPr>
            <a:picLocks noChangeAspect="1"/>
          </p:cNvPicPr>
          <p:nvPr/>
        </p:nvPicPr>
        <p:blipFill>
          <a:blip r:embed="rId6"/>
          <a:srcRect/>
          <a:stretch>
            <a:fillRect/>
          </a:stretch>
        </p:blipFill>
        <p:spPr>
          <a:xfrm rot="5400000">
            <a:off x="1656226" y="1008529"/>
            <a:ext cx="6165418" cy="8505330"/>
          </a:xfrm>
          <a:prstGeom prst="rect">
            <a:avLst/>
          </a:prstGeom>
        </p:spPr>
      </p:pic>
      <p:sp>
        <p:nvSpPr>
          <p:cNvPr id="8" name="TextBox 7"/>
          <p:cNvSpPr txBox="1"/>
          <p:nvPr/>
        </p:nvSpPr>
        <p:spPr>
          <a:xfrm>
            <a:off x="870635" y="2590690"/>
            <a:ext cx="7435165" cy="5016758"/>
          </a:xfrm>
          <a:prstGeom prst="rect">
            <a:avLst/>
          </a:prstGeom>
          <a:noFill/>
        </p:spPr>
        <p:txBody>
          <a:bodyPr wrap="square" rtlCol="0">
            <a:spAutoFit/>
          </a:bodyPr>
          <a:lstStyle/>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Gives children contact with natural world and offers them experiences that are unique to outdoors, such as direct contact with weather and the seasons.</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Helps children to understand and respect nature, the environment and the interdependence of humans, animals, plants and life cycles. </a:t>
            </a:r>
          </a:p>
        </p:txBody>
      </p:sp>
      <p:pic>
        <p:nvPicPr>
          <p:cNvPr id="3" name="Picture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240786" y="2510033"/>
            <a:ext cx="9002661" cy="6367267"/>
          </a:xfrm>
          <a:prstGeom prst="rect">
            <a:avLst/>
          </a:prstGeom>
        </p:spPr>
      </p:pic>
    </p:spTree>
    <p:extLst>
      <p:ext uri="{BB962C8B-B14F-4D97-AF65-F5344CB8AC3E}">
        <p14:creationId xmlns:p14="http://schemas.microsoft.com/office/powerpoint/2010/main" val="1926617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utdoor Classroom Management - edWeb | Garden clipart, Garden tools,  Gardening shove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0600" y="1257300"/>
            <a:ext cx="44196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utdoor Activities to Build Social Skills - The Pathway 2 Succes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72400" y="266700"/>
            <a:ext cx="9905998" cy="990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824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181237">
            <a:off x="915587" y="404592"/>
            <a:ext cx="7900612" cy="1914400"/>
          </a:xfrm>
          <a:prstGeom prst="rect">
            <a:avLst/>
          </a:prstGeom>
        </p:spPr>
      </p:pic>
      <p:pic>
        <p:nvPicPr>
          <p:cNvPr id="2054" name="Picture 6" descr="Let's learn about trees | Science News for Studen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11125" y="5890846"/>
            <a:ext cx="5952812" cy="33528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ustainable School Teaching Garden | SNAP-E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045022" y="401712"/>
            <a:ext cx="6004854" cy="436078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t's almost spring and time to plan the perfect flower bed | Team Callahan  at Keller Williams Realt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70635" y="5829300"/>
            <a:ext cx="5621433" cy="37452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0"/>
          <p:cNvSpPr txBox="1"/>
          <p:nvPr/>
        </p:nvSpPr>
        <p:spPr>
          <a:xfrm>
            <a:off x="36342" y="768988"/>
            <a:ext cx="9829800" cy="1140912"/>
          </a:xfrm>
          <a:prstGeom prst="rect">
            <a:avLst/>
          </a:prstGeom>
        </p:spPr>
        <p:txBody>
          <a:bodyPr wrap="square" lIns="0" tIns="0" rIns="0" bIns="0" rtlCol="0" anchor="t">
            <a:spAutoFit/>
          </a:bodyPr>
          <a:lstStyle/>
          <a:p>
            <a:pPr algn="ctr">
              <a:lnSpc>
                <a:spcPts val="8807"/>
              </a:lnSpc>
            </a:pPr>
            <a:r>
              <a:rPr lang="en-US" sz="8007" dirty="0">
                <a:solidFill>
                  <a:srgbClr val="000000"/>
                </a:solidFill>
                <a:latin typeface="Amatic SC Bold"/>
              </a:rPr>
              <a:t>What do you see outside?</a:t>
            </a:r>
          </a:p>
        </p:txBody>
      </p:sp>
      <p:pic>
        <p:nvPicPr>
          <p:cNvPr id="2062" name="Picture 14" descr="The secret lives of woodlands - Doctoral College - Newcastle University"/>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14900" y="2451940"/>
            <a:ext cx="4145631" cy="27936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63718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81237">
            <a:off x="865645" y="411433"/>
            <a:ext cx="7052395" cy="1914400"/>
          </a:xfrm>
          <a:prstGeom prst="rect">
            <a:avLst/>
          </a:prstGeom>
        </p:spPr>
      </p:pic>
      <p:pic>
        <p:nvPicPr>
          <p:cNvPr id="6" name="Picture 2"/>
          <p:cNvPicPr>
            <a:picLocks noChangeAspect="1"/>
          </p:cNvPicPr>
          <p:nvPr/>
        </p:nvPicPr>
        <p:blipFill>
          <a:blip r:embed="rId4"/>
          <a:srcRect/>
          <a:stretch>
            <a:fillRect/>
          </a:stretch>
        </p:blipFill>
        <p:spPr>
          <a:xfrm rot="5400000">
            <a:off x="2117521" y="770459"/>
            <a:ext cx="7531649" cy="10334132"/>
          </a:xfrm>
          <a:prstGeom prst="rect">
            <a:avLst/>
          </a:prstGeom>
        </p:spPr>
      </p:pic>
      <p:pic>
        <p:nvPicPr>
          <p:cNvPr id="2" name="Picture 4" descr="Easel With Kids Painting - Painting Clipart With Transparent Background,  Cliparts &amp; Cartoons - Jing.fm"/>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268200" y="439029"/>
            <a:ext cx="5370667" cy="8305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0"/>
          <p:cNvSpPr txBox="1"/>
          <p:nvPr/>
        </p:nvSpPr>
        <p:spPr>
          <a:xfrm>
            <a:off x="-523058" y="804417"/>
            <a:ext cx="9829800" cy="1140912"/>
          </a:xfrm>
          <a:prstGeom prst="rect">
            <a:avLst/>
          </a:prstGeom>
        </p:spPr>
        <p:txBody>
          <a:bodyPr wrap="square" lIns="0" tIns="0" rIns="0" bIns="0" rtlCol="0" anchor="t">
            <a:spAutoFit/>
          </a:bodyPr>
          <a:lstStyle/>
          <a:p>
            <a:pPr algn="ctr">
              <a:lnSpc>
                <a:spcPts val="8807"/>
              </a:lnSpc>
            </a:pPr>
            <a:r>
              <a:rPr lang="en-US" sz="8007" dirty="0">
                <a:solidFill>
                  <a:srgbClr val="000000"/>
                </a:solidFill>
                <a:latin typeface="Amatic SC Bold"/>
              </a:rPr>
              <a:t>AL FRESCO ARTISTRY</a:t>
            </a:r>
          </a:p>
        </p:txBody>
      </p:sp>
      <p:sp>
        <p:nvSpPr>
          <p:cNvPr id="5" name="TextBox 4"/>
          <p:cNvSpPr txBox="1"/>
          <p:nvPr/>
        </p:nvSpPr>
        <p:spPr>
          <a:xfrm>
            <a:off x="1371600" y="2859869"/>
            <a:ext cx="8915400" cy="6247864"/>
          </a:xfrm>
          <a:prstGeom prst="rect">
            <a:avLst/>
          </a:prstGeom>
          <a:noFill/>
        </p:spPr>
        <p:txBody>
          <a:bodyPr wrap="square" rtlCol="0">
            <a:spAutoFit/>
          </a:bodyPr>
          <a:lstStyle/>
          <a:p>
            <a:r>
              <a:rPr lang="en-GB" sz="4000" dirty="0">
                <a:solidFill>
                  <a:srgbClr val="00B050"/>
                </a:solidFill>
                <a:latin typeface="Berlin Sans FB" panose="020E0602020502020306" pitchFamily="34" charset="0"/>
              </a:rPr>
              <a:t>Take your art lesson outdoors!!</a:t>
            </a:r>
          </a:p>
          <a:p>
            <a:endParaRPr lang="en-GB" sz="4000" dirty="0">
              <a:solidFill>
                <a:srgbClr val="00B050"/>
              </a:solidFill>
              <a:latin typeface="Berlin Sans FB" panose="020E0602020502020306" pitchFamily="34" charset="0"/>
            </a:endParaRPr>
          </a:p>
          <a:p>
            <a:r>
              <a:rPr lang="en-GB" sz="4000" dirty="0">
                <a:solidFill>
                  <a:srgbClr val="0070C0"/>
                </a:solidFill>
                <a:latin typeface="Berlin Sans FB" panose="020E0602020502020306" pitchFamily="34" charset="0"/>
              </a:rPr>
              <a:t>What do you see?</a:t>
            </a:r>
            <a:r>
              <a:rPr lang="en-GB" sz="4000" dirty="0">
                <a:solidFill>
                  <a:srgbClr val="0070C0"/>
                </a:solidFill>
                <a:latin typeface="Roboto Slab"/>
              </a:rPr>
              <a:t> </a:t>
            </a:r>
          </a:p>
          <a:p>
            <a:endParaRPr lang="en-GB" sz="4000" dirty="0">
              <a:solidFill>
                <a:srgbClr val="0070C0"/>
              </a:solidFill>
              <a:latin typeface="Roboto Slab"/>
            </a:endParaRPr>
          </a:p>
          <a:p>
            <a:r>
              <a:rPr lang="en-GB" sz="4000" dirty="0">
                <a:solidFill>
                  <a:srgbClr val="00B050"/>
                </a:solidFill>
                <a:latin typeface="Berlin Sans FB" panose="020E0602020502020306" pitchFamily="34" charset="0"/>
              </a:rPr>
              <a:t>A landscape</a:t>
            </a:r>
          </a:p>
          <a:p>
            <a:r>
              <a:rPr lang="en-GB" sz="4000" dirty="0">
                <a:solidFill>
                  <a:srgbClr val="00B050"/>
                </a:solidFill>
                <a:latin typeface="Berlin Sans FB" panose="020E0602020502020306" pitchFamily="34" charset="0"/>
              </a:rPr>
              <a:t>Plants </a:t>
            </a:r>
          </a:p>
          <a:p>
            <a:r>
              <a:rPr lang="en-GB" sz="4000" dirty="0">
                <a:solidFill>
                  <a:srgbClr val="00B050"/>
                </a:solidFill>
                <a:latin typeface="Berlin Sans FB" panose="020E0602020502020306" pitchFamily="34" charset="0"/>
              </a:rPr>
              <a:t>A tree</a:t>
            </a:r>
          </a:p>
          <a:p>
            <a:r>
              <a:rPr lang="en-GB" sz="4000" dirty="0">
                <a:solidFill>
                  <a:srgbClr val="00B050"/>
                </a:solidFill>
                <a:latin typeface="Berlin Sans FB" panose="020E0602020502020306" pitchFamily="34" charset="0"/>
              </a:rPr>
              <a:t>Birds </a:t>
            </a:r>
          </a:p>
          <a:p>
            <a:endParaRPr lang="en-GB" sz="4000" dirty="0">
              <a:solidFill>
                <a:srgbClr val="00B050"/>
              </a:solidFill>
              <a:latin typeface="Berlin Sans FB" panose="020E0602020502020306" pitchFamily="34" charset="0"/>
            </a:endParaRPr>
          </a:p>
          <a:p>
            <a:r>
              <a:rPr lang="en-GB" sz="4000" dirty="0">
                <a:solidFill>
                  <a:srgbClr val="00B050"/>
                </a:solidFill>
                <a:latin typeface="Berlin Sans FB" panose="020E0602020502020306" pitchFamily="34" charset="0"/>
              </a:rPr>
              <a:t>Draw what you see!! </a:t>
            </a:r>
          </a:p>
        </p:txBody>
      </p:sp>
      <p:pic>
        <p:nvPicPr>
          <p:cNvPr id="7" name="Picture 2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73183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81237">
            <a:off x="864852" y="441506"/>
            <a:ext cx="8193807" cy="1914400"/>
          </a:xfrm>
          <a:prstGeom prst="rect">
            <a:avLst/>
          </a:prstGeom>
        </p:spPr>
      </p:pic>
      <p:pic>
        <p:nvPicPr>
          <p:cNvPr id="6" name="Picture 2"/>
          <p:cNvPicPr>
            <a:picLocks noChangeAspect="1"/>
          </p:cNvPicPr>
          <p:nvPr/>
        </p:nvPicPr>
        <p:blipFill>
          <a:blip r:embed="rId4"/>
          <a:srcRect/>
          <a:stretch>
            <a:fillRect/>
          </a:stretch>
        </p:blipFill>
        <p:spPr>
          <a:xfrm rot="5400000">
            <a:off x="1301475" y="1403626"/>
            <a:ext cx="7531649" cy="9067800"/>
          </a:xfrm>
          <a:prstGeom prst="rect">
            <a:avLst/>
          </a:prstGeom>
        </p:spPr>
      </p:pic>
      <p:sp>
        <p:nvSpPr>
          <p:cNvPr id="4" name="TextBox 10"/>
          <p:cNvSpPr txBox="1"/>
          <p:nvPr/>
        </p:nvSpPr>
        <p:spPr>
          <a:xfrm>
            <a:off x="0" y="788909"/>
            <a:ext cx="9829800" cy="1140912"/>
          </a:xfrm>
          <a:prstGeom prst="rect">
            <a:avLst/>
          </a:prstGeom>
        </p:spPr>
        <p:txBody>
          <a:bodyPr wrap="square" lIns="0" tIns="0" rIns="0" bIns="0" rtlCol="0" anchor="t">
            <a:spAutoFit/>
          </a:bodyPr>
          <a:lstStyle/>
          <a:p>
            <a:pPr algn="ctr">
              <a:lnSpc>
                <a:spcPts val="8807"/>
              </a:lnSpc>
            </a:pPr>
            <a:r>
              <a:rPr lang="en-US" sz="8007" dirty="0">
                <a:solidFill>
                  <a:srgbClr val="000000"/>
                </a:solidFill>
                <a:latin typeface="Amatic SC Bold"/>
              </a:rPr>
              <a:t>TEXTURE WALK AND REPORT</a:t>
            </a:r>
          </a:p>
        </p:txBody>
      </p:sp>
      <p:sp>
        <p:nvSpPr>
          <p:cNvPr id="5" name="TextBox 4"/>
          <p:cNvSpPr txBox="1"/>
          <p:nvPr/>
        </p:nvSpPr>
        <p:spPr>
          <a:xfrm>
            <a:off x="1371600" y="2859869"/>
            <a:ext cx="8077200" cy="6247864"/>
          </a:xfrm>
          <a:prstGeom prst="rect">
            <a:avLst/>
          </a:prstGeom>
          <a:noFill/>
        </p:spPr>
        <p:txBody>
          <a:bodyPr wrap="square" rtlCol="0">
            <a:spAutoFit/>
          </a:bodyPr>
          <a:lstStyle/>
          <a:p>
            <a:r>
              <a:rPr lang="en-GB" sz="4000" dirty="0">
                <a:solidFill>
                  <a:srgbClr val="00B050"/>
                </a:solidFill>
                <a:latin typeface="Berlin Sans FB" panose="020E0602020502020306" pitchFamily="34" charset="0"/>
              </a:rPr>
              <a:t>Explore your local natural area – school grounds or even your local park.</a:t>
            </a:r>
          </a:p>
          <a:p>
            <a:endParaRPr lang="en-GB" sz="4000" dirty="0">
              <a:solidFill>
                <a:srgbClr val="00B050"/>
              </a:solidFill>
              <a:latin typeface="Berlin Sans FB" panose="020E0602020502020306" pitchFamily="34" charset="0"/>
            </a:endParaRPr>
          </a:p>
          <a:p>
            <a:r>
              <a:rPr lang="en-GB" sz="4000" dirty="0">
                <a:solidFill>
                  <a:srgbClr val="0070C0"/>
                </a:solidFill>
                <a:latin typeface="Berlin Sans FB" panose="020E0602020502020306" pitchFamily="34" charset="0"/>
              </a:rPr>
              <a:t>Describe what you see!!</a:t>
            </a:r>
          </a:p>
          <a:p>
            <a:endParaRPr lang="en-GB" sz="4000" dirty="0">
              <a:solidFill>
                <a:srgbClr val="00B050"/>
              </a:solidFill>
              <a:latin typeface="Berlin Sans FB" panose="020E0602020502020306" pitchFamily="34" charset="0"/>
            </a:endParaRPr>
          </a:p>
          <a:p>
            <a:r>
              <a:rPr lang="en-GB" sz="4000" dirty="0">
                <a:solidFill>
                  <a:srgbClr val="00B050"/>
                </a:solidFill>
                <a:latin typeface="Berlin Sans FB" panose="020E0602020502020306" pitchFamily="34" charset="0"/>
              </a:rPr>
              <a:t>How does it look?</a:t>
            </a:r>
          </a:p>
          <a:p>
            <a:r>
              <a:rPr lang="en-GB" sz="4000" dirty="0">
                <a:solidFill>
                  <a:srgbClr val="00B050"/>
                </a:solidFill>
                <a:latin typeface="Berlin Sans FB" panose="020E0602020502020306" pitchFamily="34" charset="0"/>
              </a:rPr>
              <a:t>What does it feel like?</a:t>
            </a:r>
          </a:p>
          <a:p>
            <a:r>
              <a:rPr lang="en-GB" sz="4000" dirty="0">
                <a:solidFill>
                  <a:srgbClr val="00B050"/>
                </a:solidFill>
                <a:latin typeface="Berlin Sans FB" panose="020E0602020502020306" pitchFamily="34" charset="0"/>
              </a:rPr>
              <a:t>What does it smell like?</a:t>
            </a:r>
          </a:p>
          <a:p>
            <a:r>
              <a:rPr lang="en-GB" sz="4000" dirty="0">
                <a:solidFill>
                  <a:srgbClr val="00B050"/>
                </a:solidFill>
                <a:latin typeface="Berlin Sans FB" panose="020E0602020502020306" pitchFamily="34" charset="0"/>
              </a:rPr>
              <a:t>What can you hear?</a:t>
            </a:r>
          </a:p>
        </p:txBody>
      </p:sp>
      <p:pic>
        <p:nvPicPr>
          <p:cNvPr id="7" name="Picture 2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02" name="Picture 6" descr="Belfast Castle Garden - George Best Hotel"/>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753600" y="3314700"/>
            <a:ext cx="8312899" cy="495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000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81237">
            <a:off x="865005" y="435703"/>
            <a:ext cx="7973555" cy="1914400"/>
          </a:xfrm>
          <a:prstGeom prst="rect">
            <a:avLst/>
          </a:prstGeom>
        </p:spPr>
      </p:pic>
      <p:sp>
        <p:nvSpPr>
          <p:cNvPr id="3" name="TextBox 10"/>
          <p:cNvSpPr txBox="1"/>
          <p:nvPr/>
        </p:nvSpPr>
        <p:spPr>
          <a:xfrm>
            <a:off x="0" y="788909"/>
            <a:ext cx="9829800" cy="1140912"/>
          </a:xfrm>
          <a:prstGeom prst="rect">
            <a:avLst/>
          </a:prstGeom>
        </p:spPr>
        <p:txBody>
          <a:bodyPr wrap="square" lIns="0" tIns="0" rIns="0" bIns="0" rtlCol="0" anchor="t">
            <a:spAutoFit/>
          </a:bodyPr>
          <a:lstStyle/>
          <a:p>
            <a:pPr algn="ctr">
              <a:lnSpc>
                <a:spcPts val="8807"/>
              </a:lnSpc>
            </a:pPr>
            <a:r>
              <a:rPr lang="en-US" sz="8007" dirty="0">
                <a:solidFill>
                  <a:srgbClr val="000000"/>
                </a:solidFill>
                <a:latin typeface="Amatic SC Bold"/>
              </a:rPr>
              <a:t>Bring the outdoors in!!</a:t>
            </a:r>
          </a:p>
        </p:txBody>
      </p:sp>
      <p:pic>
        <p:nvPicPr>
          <p:cNvPr id="4" name="Picture 2"/>
          <p:cNvPicPr>
            <a:picLocks noChangeAspect="1"/>
          </p:cNvPicPr>
          <p:nvPr/>
        </p:nvPicPr>
        <p:blipFill>
          <a:blip r:embed="rId4"/>
          <a:srcRect/>
          <a:stretch>
            <a:fillRect/>
          </a:stretch>
        </p:blipFill>
        <p:spPr>
          <a:xfrm rot="5400000">
            <a:off x="1714500" y="990603"/>
            <a:ext cx="6705600" cy="9067800"/>
          </a:xfrm>
          <a:prstGeom prst="rect">
            <a:avLst/>
          </a:prstGeom>
        </p:spPr>
      </p:pic>
      <p:sp>
        <p:nvSpPr>
          <p:cNvPr id="5" name="TextBox 4"/>
          <p:cNvSpPr txBox="1"/>
          <p:nvPr/>
        </p:nvSpPr>
        <p:spPr>
          <a:xfrm>
            <a:off x="1066800" y="2933700"/>
            <a:ext cx="8077200" cy="4770537"/>
          </a:xfrm>
          <a:prstGeom prst="rect">
            <a:avLst/>
          </a:prstGeom>
          <a:noFill/>
        </p:spPr>
        <p:txBody>
          <a:bodyPr wrap="square" rtlCol="0">
            <a:spAutoFit/>
          </a:bodyPr>
          <a:lstStyle/>
          <a:p>
            <a:r>
              <a:rPr lang="en-GB" sz="4000" dirty="0">
                <a:solidFill>
                  <a:srgbClr val="0070C0"/>
                </a:solidFill>
                <a:latin typeface="Berlin Sans FB" panose="020E0602020502020306" pitchFamily="34" charset="0"/>
              </a:rPr>
              <a:t>Grow your own mini herb garden!!</a:t>
            </a:r>
          </a:p>
          <a:p>
            <a:endParaRPr lang="en-GB" sz="40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Visit your local garden centre to buy herb and pots.</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Plant your herbs. </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Place plants in a sunny window that receives at least 6 hours of strong sunlight each day.</a:t>
            </a:r>
            <a:endParaRPr lang="en-GB" sz="4000" dirty="0">
              <a:solidFill>
                <a:srgbClr val="00B050"/>
              </a:solidFill>
              <a:latin typeface="Berlin Sans FB" panose="020E0602020502020306" pitchFamily="34" charset="0"/>
            </a:endParaRPr>
          </a:p>
        </p:txBody>
      </p:sp>
      <p:pic>
        <p:nvPicPr>
          <p:cNvPr id="6" name="Picture 5"/>
          <p:cNvPicPr>
            <a:picLocks noChangeAspect="1"/>
          </p:cNvPicPr>
          <p:nvPr/>
        </p:nvPicPr>
        <p:blipFill>
          <a:blip r:embed="rId5"/>
          <a:stretch>
            <a:fillRect/>
          </a:stretch>
        </p:blipFill>
        <p:spPr>
          <a:xfrm>
            <a:off x="9863797" y="1359364"/>
            <a:ext cx="7394784" cy="7441735"/>
          </a:xfrm>
          <a:prstGeom prst="rect">
            <a:avLst/>
          </a:prstGeom>
        </p:spPr>
      </p:pic>
      <p:pic>
        <p:nvPicPr>
          <p:cNvPr id="8" name="Picture 2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09145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81237">
            <a:off x="864644" y="449420"/>
            <a:ext cx="8494168" cy="1914400"/>
          </a:xfrm>
          <a:prstGeom prst="rect">
            <a:avLst/>
          </a:prstGeom>
        </p:spPr>
      </p:pic>
      <p:sp>
        <p:nvSpPr>
          <p:cNvPr id="3" name="TextBox 10"/>
          <p:cNvSpPr txBox="1"/>
          <p:nvPr/>
        </p:nvSpPr>
        <p:spPr>
          <a:xfrm>
            <a:off x="0" y="788909"/>
            <a:ext cx="9829800" cy="1140912"/>
          </a:xfrm>
          <a:prstGeom prst="rect">
            <a:avLst/>
          </a:prstGeom>
        </p:spPr>
        <p:txBody>
          <a:bodyPr wrap="square" lIns="0" tIns="0" rIns="0" bIns="0" rtlCol="0" anchor="t">
            <a:spAutoFit/>
          </a:bodyPr>
          <a:lstStyle/>
          <a:p>
            <a:pPr algn="ctr">
              <a:lnSpc>
                <a:spcPts val="8807"/>
              </a:lnSpc>
            </a:pPr>
            <a:r>
              <a:rPr lang="en-US" sz="8007" dirty="0">
                <a:solidFill>
                  <a:srgbClr val="000000"/>
                </a:solidFill>
                <a:latin typeface="Amatic SC Bold"/>
              </a:rPr>
              <a:t>Plot the school grounds</a:t>
            </a:r>
          </a:p>
        </p:txBody>
      </p:sp>
      <p:pic>
        <p:nvPicPr>
          <p:cNvPr id="4" name="Picture 2"/>
          <p:cNvPicPr>
            <a:picLocks noChangeAspect="1"/>
          </p:cNvPicPr>
          <p:nvPr/>
        </p:nvPicPr>
        <p:blipFill>
          <a:blip r:embed="rId4"/>
          <a:srcRect/>
          <a:stretch>
            <a:fillRect/>
          </a:stretch>
        </p:blipFill>
        <p:spPr>
          <a:xfrm rot="5400000">
            <a:off x="1104900" y="1600202"/>
            <a:ext cx="7924800" cy="9067800"/>
          </a:xfrm>
          <a:prstGeom prst="rect">
            <a:avLst/>
          </a:prstGeom>
        </p:spPr>
      </p:pic>
      <p:sp>
        <p:nvSpPr>
          <p:cNvPr id="5" name="TextBox 4"/>
          <p:cNvSpPr txBox="1"/>
          <p:nvPr/>
        </p:nvSpPr>
        <p:spPr>
          <a:xfrm>
            <a:off x="1371600" y="2933700"/>
            <a:ext cx="8077200" cy="6863417"/>
          </a:xfrm>
          <a:prstGeom prst="rect">
            <a:avLst/>
          </a:prstGeom>
          <a:noFill/>
        </p:spPr>
        <p:txBody>
          <a:bodyPr wrap="square" rtlCol="0">
            <a:spAutoFit/>
          </a:bodyPr>
          <a:lstStyle/>
          <a:p>
            <a:r>
              <a:rPr lang="en-GB" sz="4000" dirty="0">
                <a:solidFill>
                  <a:srgbClr val="0070C0"/>
                </a:solidFill>
                <a:latin typeface="Berlin Sans FB" panose="020E0602020502020306" pitchFamily="34" charset="0"/>
              </a:rPr>
              <a:t>Draw a detailed map of your school grounds.</a:t>
            </a:r>
          </a:p>
          <a:p>
            <a:endParaRPr lang="en-GB" sz="4000" dirty="0">
              <a:solidFill>
                <a:srgbClr val="0070C0"/>
              </a:solidFill>
              <a:latin typeface="Berlin Sans FB" panose="020E0602020502020306" pitchFamily="34" charset="0"/>
            </a:endParaRPr>
          </a:p>
          <a:p>
            <a:r>
              <a:rPr lang="en-GB" sz="4000" dirty="0">
                <a:solidFill>
                  <a:srgbClr val="00B050"/>
                </a:solidFill>
                <a:latin typeface="Berlin Sans FB" panose="020E0602020502020306" pitchFamily="34" charset="0"/>
              </a:rPr>
              <a:t>Don’t forget to include the buildings, the carpark, the playground.</a:t>
            </a:r>
          </a:p>
          <a:p>
            <a:endParaRPr lang="en-GB" sz="4000" dirty="0">
              <a:solidFill>
                <a:srgbClr val="00B050"/>
              </a:solidFill>
              <a:latin typeface="Berlin Sans FB" panose="020E0602020502020306" pitchFamily="34" charset="0"/>
            </a:endParaRPr>
          </a:p>
          <a:p>
            <a:r>
              <a:rPr lang="en-GB" sz="4000" dirty="0">
                <a:solidFill>
                  <a:srgbClr val="00B050"/>
                </a:solidFill>
                <a:latin typeface="Berlin Sans FB" panose="020E0602020502020306" pitchFamily="34" charset="0"/>
              </a:rPr>
              <a:t>Are there any green areas?</a:t>
            </a:r>
          </a:p>
          <a:p>
            <a:r>
              <a:rPr lang="en-GB" sz="4000" dirty="0">
                <a:solidFill>
                  <a:srgbClr val="00B050"/>
                </a:solidFill>
                <a:latin typeface="Berlin Sans FB" panose="020E0602020502020306" pitchFamily="34" charset="0"/>
              </a:rPr>
              <a:t>Where do any animals live?</a:t>
            </a:r>
          </a:p>
          <a:p>
            <a:endParaRPr lang="en-GB" sz="4000" dirty="0">
              <a:solidFill>
                <a:srgbClr val="00B050"/>
              </a:solidFill>
              <a:latin typeface="Berlin Sans FB" panose="020E0602020502020306" pitchFamily="34" charset="0"/>
            </a:endParaRPr>
          </a:p>
          <a:p>
            <a:r>
              <a:rPr lang="en-GB" sz="4000" dirty="0">
                <a:solidFill>
                  <a:srgbClr val="00B050"/>
                </a:solidFill>
                <a:latin typeface="Berlin Sans FB" panose="020E0602020502020306" pitchFamily="34" charset="0"/>
              </a:rPr>
              <a:t>Don’t forget to label areas or create a key!!</a:t>
            </a:r>
          </a:p>
        </p:txBody>
      </p:sp>
      <p:pic>
        <p:nvPicPr>
          <p:cNvPr id="6146" name="Picture 2" descr="Herne Junior School - Map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87000" y="1897582"/>
            <a:ext cx="7870549" cy="72845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43975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10084657">
            <a:off x="3312608" y="1124663"/>
            <a:ext cx="541332" cy="519679"/>
          </a:xfrm>
          <a:prstGeom prst="rect">
            <a:avLst/>
          </a:prstGeom>
        </p:spPr>
      </p:pic>
      <p:pic>
        <p:nvPicPr>
          <p:cNvPr id="3" name="Picture 3"/>
          <p:cNvPicPr>
            <a:picLocks noChangeAspect="1"/>
          </p:cNvPicPr>
          <p:nvPr/>
        </p:nvPicPr>
        <p:blipFill>
          <a:blip r:embed="rId3"/>
          <a:srcRect/>
          <a:stretch>
            <a:fillRect/>
          </a:stretch>
        </p:blipFill>
        <p:spPr>
          <a:xfrm rot="1460983">
            <a:off x="1140146" y="6043445"/>
            <a:ext cx="1748898" cy="2199872"/>
          </a:xfrm>
          <a:prstGeom prst="rect">
            <a:avLst/>
          </a:prstGeom>
        </p:spPr>
      </p:pic>
      <p:pic>
        <p:nvPicPr>
          <p:cNvPr id="4" name="Picture 4"/>
          <p:cNvPicPr>
            <a:picLocks noChangeAspect="1"/>
          </p:cNvPicPr>
          <p:nvPr/>
        </p:nvPicPr>
        <p:blipFill>
          <a:blip r:embed="rId4"/>
          <a:srcRect/>
          <a:stretch>
            <a:fillRect/>
          </a:stretch>
        </p:blipFill>
        <p:spPr>
          <a:xfrm rot="-1159206">
            <a:off x="3252256" y="4267841"/>
            <a:ext cx="662036" cy="1122094"/>
          </a:xfrm>
          <a:prstGeom prst="rect">
            <a:avLst/>
          </a:prstGeom>
        </p:spPr>
      </p:pic>
      <p:pic>
        <p:nvPicPr>
          <p:cNvPr id="5" name="Picture 5"/>
          <p:cNvPicPr>
            <a:picLocks noChangeAspect="1"/>
          </p:cNvPicPr>
          <p:nvPr/>
        </p:nvPicPr>
        <p:blipFill>
          <a:blip r:embed="rId5"/>
          <a:srcRect/>
          <a:stretch>
            <a:fillRect/>
          </a:stretch>
        </p:blipFill>
        <p:spPr>
          <a:xfrm>
            <a:off x="5606750" y="8544145"/>
            <a:ext cx="758759" cy="837986"/>
          </a:xfrm>
          <a:prstGeom prst="rect">
            <a:avLst/>
          </a:prstGeom>
        </p:spPr>
      </p:pic>
      <p:pic>
        <p:nvPicPr>
          <p:cNvPr id="6"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4810274">
            <a:off x="15351211" y="518240"/>
            <a:ext cx="1675438" cy="2107469"/>
          </a:xfrm>
          <a:prstGeom prst="rect">
            <a:avLst/>
          </a:prstGeom>
        </p:spPr>
      </p:pic>
      <p:pic>
        <p:nvPicPr>
          <p:cNvPr id="7" name="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7483644">
            <a:off x="2830753" y="8871512"/>
            <a:ext cx="509049" cy="488687"/>
          </a:xfrm>
          <a:prstGeom prst="rect">
            <a:avLst/>
          </a:prstGeom>
        </p:spPr>
      </p:pic>
      <p:pic>
        <p:nvPicPr>
          <p:cNvPr id="8"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1422455">
            <a:off x="887331" y="3746380"/>
            <a:ext cx="509049" cy="488687"/>
          </a:xfrm>
          <a:prstGeom prst="rect">
            <a:avLst/>
          </a:prstGeom>
        </p:spPr>
      </p:pic>
      <p:pic>
        <p:nvPicPr>
          <p:cNvPr id="9" name="Picture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2851397">
            <a:off x="9271959" y="1713339"/>
            <a:ext cx="319992" cy="307192"/>
          </a:xfrm>
          <a:prstGeom prst="rect">
            <a:avLst/>
          </a:prstGeom>
        </p:spPr>
      </p:pic>
      <p:pic>
        <p:nvPicPr>
          <p:cNvPr id="10" name="Picture 1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10019461">
            <a:off x="13499925" y="1324020"/>
            <a:ext cx="516571" cy="495908"/>
          </a:xfrm>
          <a:prstGeom prst="rect">
            <a:avLst/>
          </a:prstGeom>
        </p:spPr>
      </p:pic>
      <p:pic>
        <p:nvPicPr>
          <p:cNvPr id="11" name="Picture 1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6383107">
            <a:off x="16927791" y="4752167"/>
            <a:ext cx="513645" cy="493100"/>
          </a:xfrm>
          <a:prstGeom prst="rect">
            <a:avLst/>
          </a:prstGeom>
        </p:spPr>
      </p:pic>
      <p:pic>
        <p:nvPicPr>
          <p:cNvPr id="12" name="Picture 1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8915872">
            <a:off x="14957400" y="6074883"/>
            <a:ext cx="424393" cy="407417"/>
          </a:xfrm>
          <a:prstGeom prst="rect">
            <a:avLst/>
          </a:prstGeom>
        </p:spPr>
      </p:pic>
      <p:pic>
        <p:nvPicPr>
          <p:cNvPr id="13" name="Picture 1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345741">
            <a:off x="12434679" y="8217911"/>
            <a:ext cx="511678" cy="867251"/>
          </a:xfrm>
          <a:prstGeom prst="rect">
            <a:avLst/>
          </a:prstGeom>
        </p:spPr>
      </p:pic>
      <p:pic>
        <p:nvPicPr>
          <p:cNvPr id="14" name="Picture 14"/>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800043">
            <a:off x="11268667" y="590515"/>
            <a:ext cx="567418" cy="626667"/>
          </a:xfrm>
          <a:prstGeom prst="rect">
            <a:avLst/>
          </a:prstGeom>
        </p:spPr>
      </p:pic>
      <p:pic>
        <p:nvPicPr>
          <p:cNvPr id="15" name="Picture 1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0154087">
            <a:off x="14320066" y="3449328"/>
            <a:ext cx="489149" cy="829067"/>
          </a:xfrm>
          <a:prstGeom prst="rect">
            <a:avLst/>
          </a:prstGeom>
        </p:spPr>
      </p:pic>
      <p:pic>
        <p:nvPicPr>
          <p:cNvPr id="16" name="Picture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69974">
            <a:off x="6165299" y="822791"/>
            <a:ext cx="530353" cy="898904"/>
          </a:xfrm>
          <a:prstGeom prst="rect">
            <a:avLst/>
          </a:prstGeom>
        </p:spPr>
      </p:pic>
      <p:pic>
        <p:nvPicPr>
          <p:cNvPr id="17" name="Picture 17"/>
          <p:cNvPicPr>
            <a:picLocks noChangeAspect="1"/>
          </p:cNvPicPr>
          <p:nvPr/>
        </p:nvPicPr>
        <p:blipFill>
          <a:blip r:embed="rId2"/>
          <a:srcRect/>
          <a:stretch>
            <a:fillRect/>
          </a:stretch>
        </p:blipFill>
        <p:spPr>
          <a:xfrm rot="-1839255">
            <a:off x="9001924" y="9254121"/>
            <a:ext cx="554415" cy="532238"/>
          </a:xfrm>
          <a:prstGeom prst="rect">
            <a:avLst/>
          </a:prstGeom>
        </p:spPr>
      </p:pic>
      <p:pic>
        <p:nvPicPr>
          <p:cNvPr id="18" name="Picture 18"/>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693431">
            <a:off x="920907" y="611011"/>
            <a:ext cx="826577" cy="1185137"/>
          </a:xfrm>
          <a:prstGeom prst="rect">
            <a:avLst/>
          </a:prstGeom>
        </p:spPr>
      </p:pic>
      <p:pic>
        <p:nvPicPr>
          <p:cNvPr id="19" name="Picture 19"/>
          <p:cNvPicPr>
            <a:picLocks noChangeAspect="1"/>
          </p:cNvPicPr>
          <p:nvPr/>
        </p:nvPicPr>
        <p:blipFill>
          <a:blip r:embed="rId7"/>
          <a:srcRect/>
          <a:stretch>
            <a:fillRect/>
          </a:stretch>
        </p:blipFill>
        <p:spPr>
          <a:xfrm rot="-2419102">
            <a:off x="16411918" y="7034178"/>
            <a:ext cx="927423" cy="1329729"/>
          </a:xfrm>
          <a:prstGeom prst="rect">
            <a:avLst/>
          </a:prstGeom>
        </p:spPr>
      </p:pic>
      <p:pic>
        <p:nvPicPr>
          <p:cNvPr id="20" name="Picture 20"/>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4767585" y="2554345"/>
            <a:ext cx="8752831" cy="5299441"/>
          </a:xfrm>
          <a:prstGeom prst="rect">
            <a:avLst/>
          </a:prstGeom>
        </p:spPr>
      </p:pic>
      <p:pic>
        <p:nvPicPr>
          <p:cNvPr id="21" name="Picture 21"/>
          <p:cNvPicPr>
            <a:picLocks noChangeAspect="1"/>
          </p:cNvPicPr>
          <p:nvPr/>
        </p:nvPicPr>
        <p:blipFill>
          <a:blip r:embed="rId9"/>
          <a:srcRect/>
          <a:stretch>
            <a:fillRect/>
          </a:stretch>
        </p:blipFill>
        <p:spPr>
          <a:xfrm rot="5400000">
            <a:off x="6550920" y="1074548"/>
            <a:ext cx="5319413" cy="8480223"/>
          </a:xfrm>
          <a:prstGeom prst="rect">
            <a:avLst/>
          </a:prstGeom>
        </p:spPr>
      </p:pic>
      <p:sp>
        <p:nvSpPr>
          <p:cNvPr id="22" name="TextBox 22"/>
          <p:cNvSpPr txBox="1"/>
          <p:nvPr/>
        </p:nvSpPr>
        <p:spPr>
          <a:xfrm>
            <a:off x="5952064" y="3396246"/>
            <a:ext cx="6959783" cy="3747135"/>
          </a:xfrm>
          <a:prstGeom prst="rect">
            <a:avLst/>
          </a:prstGeom>
        </p:spPr>
        <p:txBody>
          <a:bodyPr lIns="0" tIns="0" rIns="0" bIns="0" rtlCol="0" anchor="t">
            <a:spAutoFit/>
          </a:bodyPr>
          <a:lstStyle/>
          <a:p>
            <a:pPr algn="ctr">
              <a:lnSpc>
                <a:spcPts val="14400"/>
              </a:lnSpc>
            </a:pPr>
            <a:r>
              <a:rPr lang="en-US" sz="14400">
                <a:solidFill>
                  <a:srgbClr val="169D3D"/>
                </a:solidFill>
                <a:latin typeface="Amatic SC Bold"/>
              </a:rPr>
              <a:t>WELCOME,</a:t>
            </a:r>
          </a:p>
          <a:p>
            <a:pPr algn="ctr">
              <a:lnSpc>
                <a:spcPts val="14400"/>
              </a:lnSpc>
            </a:pPr>
            <a:r>
              <a:rPr lang="en-US" sz="14400">
                <a:solidFill>
                  <a:srgbClr val="169D3D"/>
                </a:solidFill>
                <a:latin typeface="Amatic SC Bold"/>
              </a:rPr>
              <a:t>STUDENTS!</a:t>
            </a:r>
          </a:p>
        </p:txBody>
      </p:sp>
      <p:pic>
        <p:nvPicPr>
          <p:cNvPr id="23" name="Picture 23"/>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laying &amp; Learning Outdoor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266700"/>
            <a:ext cx="16794812" cy="951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732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Endless Benefits of Outdoor Play for Early Year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 y="647699"/>
            <a:ext cx="5410200" cy="941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456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181237">
            <a:off x="7627902" y="8032535"/>
            <a:ext cx="3268033" cy="1018967"/>
          </a:xfrm>
          <a:prstGeom prst="rect">
            <a:avLst/>
          </a:prstGeom>
        </p:spPr>
      </p:pic>
      <p:pic>
        <p:nvPicPr>
          <p:cNvPr id="12" name="Picture 3"/>
          <p:cNvPicPr>
            <a:picLocks noChangeAspect="1"/>
          </p:cNvPicPr>
          <p:nvPr/>
        </p:nvPicPr>
        <p:blipFill>
          <a:blip r:embed="rId3"/>
          <a:srcRect/>
          <a:stretch>
            <a:fillRect/>
          </a:stretch>
        </p:blipFill>
        <p:spPr>
          <a:xfrm rot="181237">
            <a:off x="2518566" y="5294768"/>
            <a:ext cx="13219977" cy="2643995"/>
          </a:xfrm>
          <a:prstGeom prst="rect">
            <a:avLst/>
          </a:prstGeom>
        </p:spPr>
      </p:pic>
      <p:sp>
        <p:nvSpPr>
          <p:cNvPr id="4" name="TextBox 4"/>
          <p:cNvSpPr txBox="1"/>
          <p:nvPr/>
        </p:nvSpPr>
        <p:spPr>
          <a:xfrm>
            <a:off x="3357995" y="5094830"/>
            <a:ext cx="11572009" cy="2373407"/>
          </a:xfrm>
          <a:prstGeom prst="rect">
            <a:avLst/>
          </a:prstGeom>
        </p:spPr>
        <p:txBody>
          <a:bodyPr lIns="0" tIns="0" rIns="0" bIns="0" rtlCol="0" anchor="t">
            <a:spAutoFit/>
          </a:bodyPr>
          <a:lstStyle/>
          <a:p>
            <a:pPr algn="ctr">
              <a:lnSpc>
                <a:spcPts val="20160"/>
              </a:lnSpc>
              <a:spcBef>
                <a:spcPct val="0"/>
              </a:spcBef>
            </a:pPr>
            <a:r>
              <a:rPr lang="en-US" sz="14400" dirty="0">
                <a:solidFill>
                  <a:srgbClr val="000000"/>
                </a:solidFill>
                <a:latin typeface="Amatic SC Bold"/>
              </a:rPr>
              <a:t>OUTDOOR LEARNING</a:t>
            </a:r>
          </a:p>
        </p:txBody>
      </p:sp>
      <p:pic>
        <p:nvPicPr>
          <p:cNvPr id="9" name="Picture 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8915872">
            <a:off x="15994003" y="7629196"/>
            <a:ext cx="424393" cy="407417"/>
          </a:xfrm>
          <a:prstGeom prst="rect">
            <a:avLst/>
          </a:prstGeom>
        </p:spPr>
      </p:pic>
      <p:pic>
        <p:nvPicPr>
          <p:cNvPr id="14" name="Picture 1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7483644">
            <a:off x="2484938" y="8905629"/>
            <a:ext cx="509049" cy="488687"/>
          </a:xfrm>
          <a:prstGeom prst="rect">
            <a:avLst/>
          </a:prstGeom>
        </p:spPr>
      </p:pic>
      <p:pic>
        <p:nvPicPr>
          <p:cNvPr id="16" name="Picture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534511">
            <a:off x="2135362" y="4400604"/>
            <a:ext cx="516571" cy="495908"/>
          </a:xfrm>
          <a:prstGeom prst="rect">
            <a:avLst/>
          </a:prstGeom>
        </p:spPr>
      </p:pic>
      <p:sp>
        <p:nvSpPr>
          <p:cNvPr id="25" name="TextBox 25"/>
          <p:cNvSpPr txBox="1"/>
          <p:nvPr/>
        </p:nvSpPr>
        <p:spPr>
          <a:xfrm>
            <a:off x="3357995" y="8149142"/>
            <a:ext cx="11572009" cy="859210"/>
          </a:xfrm>
          <a:prstGeom prst="rect">
            <a:avLst/>
          </a:prstGeom>
        </p:spPr>
        <p:txBody>
          <a:bodyPr lIns="0" tIns="0" rIns="0" bIns="0" rtlCol="0" anchor="t">
            <a:spAutoFit/>
          </a:bodyPr>
          <a:lstStyle/>
          <a:p>
            <a:pPr algn="ctr">
              <a:lnSpc>
                <a:spcPts val="6719"/>
              </a:lnSpc>
            </a:pPr>
            <a:r>
              <a:rPr lang="en-US" sz="4800" dirty="0">
                <a:solidFill>
                  <a:srgbClr val="000000"/>
                </a:solidFill>
                <a:latin typeface="Amatic SC Bold"/>
              </a:rPr>
              <a:t>KEY STAGE 4</a:t>
            </a:r>
          </a:p>
        </p:txBody>
      </p:sp>
      <p:pic>
        <p:nvPicPr>
          <p:cNvPr id="26" name="Picture 2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descr="Outdoors clipart outdoor learning, Picture #3035370 outdoors clipart  outdoor learni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86200" y="5875"/>
            <a:ext cx="8911534" cy="508895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0"/>
          <p:cNvPicPr>
            <a:picLocks noChangeAspect="1"/>
          </p:cNvPicPr>
          <p:nvPr/>
        </p:nvPicPr>
        <p:blipFill>
          <a:blip r:embed="rId7"/>
          <a:srcRect/>
          <a:stretch>
            <a:fillRect/>
          </a:stretch>
        </p:blipFill>
        <p:spPr>
          <a:xfrm>
            <a:off x="16833762" y="114300"/>
            <a:ext cx="1421244" cy="1421244"/>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449" y="9587510"/>
            <a:ext cx="4369058" cy="714936"/>
          </a:xfrm>
          <a:prstGeom prst="rect">
            <a:avLst/>
          </a:prstGeom>
        </p:spPr>
      </p:pic>
    </p:spTree>
    <p:extLst>
      <p:ext uri="{BB962C8B-B14F-4D97-AF65-F5344CB8AC3E}">
        <p14:creationId xmlns:p14="http://schemas.microsoft.com/office/powerpoint/2010/main" val="746969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181237">
            <a:off x="1936870" y="719002"/>
            <a:ext cx="8844146" cy="1914400"/>
          </a:xfrm>
          <a:prstGeom prst="rect">
            <a:avLst/>
          </a:prstGeom>
        </p:spPr>
      </p:pic>
      <p:pic>
        <p:nvPicPr>
          <p:cNvPr id="2" name="Picture 2"/>
          <p:cNvPicPr>
            <a:picLocks noChangeAspect="1"/>
          </p:cNvPicPr>
          <p:nvPr/>
        </p:nvPicPr>
        <p:blipFill>
          <a:blip r:embed="rId3"/>
          <a:srcRect/>
          <a:stretch>
            <a:fillRect/>
          </a:stretch>
        </p:blipFill>
        <p:spPr>
          <a:xfrm rot="5400000">
            <a:off x="2217561" y="2614235"/>
            <a:ext cx="4473374" cy="6483904"/>
          </a:xfrm>
          <a:prstGeom prst="rect">
            <a:avLst/>
          </a:prstGeom>
        </p:spPr>
      </p:pic>
      <p:sp>
        <p:nvSpPr>
          <p:cNvPr id="9" name="TextBox 9"/>
          <p:cNvSpPr txBox="1"/>
          <p:nvPr/>
        </p:nvSpPr>
        <p:spPr>
          <a:xfrm>
            <a:off x="1940760" y="1049406"/>
            <a:ext cx="8866712" cy="1139825"/>
          </a:xfrm>
          <a:prstGeom prst="rect">
            <a:avLst/>
          </a:prstGeom>
        </p:spPr>
        <p:txBody>
          <a:bodyPr lIns="0" tIns="0" rIns="0" bIns="0" rtlCol="0" anchor="t">
            <a:spAutoFit/>
          </a:bodyPr>
          <a:lstStyle/>
          <a:p>
            <a:pPr algn="ctr">
              <a:lnSpc>
                <a:spcPts val="8800"/>
              </a:lnSpc>
            </a:pPr>
            <a:r>
              <a:rPr lang="en-US" sz="8000" dirty="0">
                <a:solidFill>
                  <a:srgbClr val="000000"/>
                </a:solidFill>
                <a:latin typeface="Amatic SC Bold"/>
              </a:rPr>
              <a:t>What is outdoor learning?</a:t>
            </a:r>
          </a:p>
        </p:txBody>
      </p:sp>
      <p:pic>
        <p:nvPicPr>
          <p:cNvPr id="20" name="Picture 2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TextBox 20"/>
          <p:cNvSpPr txBox="1"/>
          <p:nvPr/>
        </p:nvSpPr>
        <p:spPr>
          <a:xfrm>
            <a:off x="1394614" y="4074421"/>
            <a:ext cx="6483904" cy="4093428"/>
          </a:xfrm>
          <a:prstGeom prst="rect">
            <a:avLst/>
          </a:prstGeom>
          <a:noFill/>
        </p:spPr>
        <p:txBody>
          <a:bodyPr wrap="square" rtlCol="0">
            <a:spAutoFit/>
          </a:bodyPr>
          <a:lstStyle/>
          <a:p>
            <a:r>
              <a:rPr lang="en-GB" sz="3200" dirty="0">
                <a:solidFill>
                  <a:srgbClr val="0070C0"/>
                </a:solidFill>
                <a:latin typeface="Berlin Sans FB" panose="020E0602020502020306" pitchFamily="34" charset="0"/>
              </a:rPr>
              <a:t>Outdoor Learning is a broad term that includes:</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Discovery </a:t>
            </a:r>
          </a:p>
          <a:p>
            <a:r>
              <a:rPr lang="en-GB" sz="3200" dirty="0">
                <a:solidFill>
                  <a:srgbClr val="00B050"/>
                </a:solidFill>
                <a:latin typeface="Berlin Sans FB" panose="020E0602020502020306" pitchFamily="34" charset="0"/>
              </a:rPr>
              <a:t>Experimentation</a:t>
            </a:r>
          </a:p>
          <a:p>
            <a:r>
              <a:rPr lang="en-GB" sz="3200" dirty="0">
                <a:solidFill>
                  <a:srgbClr val="00B050"/>
                </a:solidFill>
                <a:latin typeface="Berlin Sans FB" panose="020E0602020502020306" pitchFamily="34" charset="0"/>
              </a:rPr>
              <a:t>Connecting to the natural world</a:t>
            </a:r>
          </a:p>
          <a:p>
            <a:r>
              <a:rPr lang="en-GB" sz="3200" dirty="0">
                <a:solidFill>
                  <a:srgbClr val="00B050"/>
                </a:solidFill>
                <a:latin typeface="Berlin Sans FB" panose="020E0602020502020306" pitchFamily="34" charset="0"/>
              </a:rPr>
              <a:t>Engaging in environmental activities</a:t>
            </a:r>
          </a:p>
          <a:p>
            <a:endParaRPr lang="en-GB" dirty="0"/>
          </a:p>
          <a:p>
            <a:endParaRPr lang="en-GB" dirty="0"/>
          </a:p>
        </p:txBody>
      </p:sp>
      <p:pic>
        <p:nvPicPr>
          <p:cNvPr id="10" name="Picture 10"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9169" y="5163170"/>
            <a:ext cx="5275468" cy="39566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ee the sourc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53800" y="461621"/>
            <a:ext cx="4800600" cy="36031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See the source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29272" y="4926705"/>
            <a:ext cx="4758771" cy="3166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065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181237">
            <a:off x="4768695" y="928439"/>
            <a:ext cx="8844146" cy="1914400"/>
          </a:xfrm>
          <a:prstGeom prst="rect">
            <a:avLst/>
          </a:prstGeom>
        </p:spPr>
      </p:pic>
      <p:pic>
        <p:nvPicPr>
          <p:cNvPr id="3" name="Picture 2"/>
          <p:cNvPicPr>
            <a:picLocks noChangeAspect="1"/>
          </p:cNvPicPr>
          <p:nvPr/>
        </p:nvPicPr>
        <p:blipFill>
          <a:blip r:embed="rId3"/>
          <a:srcRect/>
          <a:stretch>
            <a:fillRect/>
          </a:stretch>
        </p:blipFill>
        <p:spPr>
          <a:xfrm rot="5400000">
            <a:off x="2833212" y="1042512"/>
            <a:ext cx="5910780" cy="9911196"/>
          </a:xfrm>
          <a:prstGeom prst="rect">
            <a:avLst/>
          </a:prstGeom>
        </p:spPr>
      </p:pic>
      <p:sp>
        <p:nvSpPr>
          <p:cNvPr id="2" name="Rectangle 1"/>
          <p:cNvSpPr/>
          <p:nvPr/>
        </p:nvSpPr>
        <p:spPr>
          <a:xfrm>
            <a:off x="1447800" y="3390900"/>
            <a:ext cx="9144000" cy="5509200"/>
          </a:xfrm>
          <a:prstGeom prst="rect">
            <a:avLst/>
          </a:prstGeom>
        </p:spPr>
        <p:txBody>
          <a:bodyPr>
            <a:spAutoFit/>
          </a:bodyPr>
          <a:lstStyle/>
          <a:p>
            <a:r>
              <a:rPr lang="en-GB" sz="3200" dirty="0">
                <a:solidFill>
                  <a:srgbClr val="00B050"/>
                </a:solidFill>
                <a:latin typeface="Berlin Sans FB" panose="020E0602020502020306" pitchFamily="34" charset="0"/>
              </a:rPr>
              <a:t>We learn both inside and outside the classroom.</a:t>
            </a:r>
          </a:p>
          <a:p>
            <a:r>
              <a:rPr lang="en-GB" sz="3200" dirty="0">
                <a:solidFill>
                  <a:srgbClr val="00B050"/>
                </a:solidFill>
                <a:latin typeface="Berlin Sans FB" panose="020E0602020502020306" pitchFamily="34" charset="0"/>
              </a:rPr>
              <a:t>We learn something new everyday.</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We learn by seeing new things</a:t>
            </a:r>
          </a:p>
          <a:p>
            <a:r>
              <a:rPr lang="en-GB" sz="3200" dirty="0">
                <a:solidFill>
                  <a:srgbClr val="00B050"/>
                </a:solidFill>
                <a:latin typeface="Berlin Sans FB" panose="020E0602020502020306" pitchFamily="34" charset="0"/>
              </a:rPr>
              <a:t>                     hearing new sounds</a:t>
            </a:r>
          </a:p>
          <a:p>
            <a:r>
              <a:rPr lang="en-GB" sz="3200" dirty="0">
                <a:solidFill>
                  <a:srgbClr val="00B050"/>
                </a:solidFill>
                <a:latin typeface="Berlin Sans FB" panose="020E0602020502020306" pitchFamily="34" charset="0"/>
              </a:rPr>
              <a:t>                     smelling new things</a:t>
            </a:r>
          </a:p>
          <a:p>
            <a:r>
              <a:rPr lang="en-GB" sz="3200" dirty="0">
                <a:solidFill>
                  <a:srgbClr val="00B050"/>
                </a:solidFill>
                <a:latin typeface="Berlin Sans FB" panose="020E0602020502020306" pitchFamily="34" charset="0"/>
              </a:rPr>
              <a:t>                     touching new things</a:t>
            </a:r>
          </a:p>
          <a:p>
            <a:r>
              <a:rPr lang="en-GB" sz="3200" dirty="0">
                <a:solidFill>
                  <a:srgbClr val="00B050"/>
                </a:solidFill>
                <a:latin typeface="Berlin Sans FB" panose="020E0602020502020306" pitchFamily="34" charset="0"/>
              </a:rPr>
              <a:t>                     tasting new things.</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We use all 5 of our senses when we learn outdoors.</a:t>
            </a:r>
          </a:p>
          <a:p>
            <a:endParaRPr lang="en-GB" sz="3200" dirty="0">
              <a:solidFill>
                <a:srgbClr val="00B050"/>
              </a:solidFill>
              <a:latin typeface="Berlin Sans FB" panose="020E0602020502020306" pitchFamily="34" charset="0"/>
            </a:endParaRPr>
          </a:p>
        </p:txBody>
      </p:sp>
      <p:pic>
        <p:nvPicPr>
          <p:cNvPr id="4" name="Picture 2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4"/>
          <p:cNvSpPr txBox="1"/>
          <p:nvPr/>
        </p:nvSpPr>
        <p:spPr>
          <a:xfrm>
            <a:off x="3276600" y="204056"/>
            <a:ext cx="11572009" cy="2205925"/>
          </a:xfrm>
          <a:prstGeom prst="rect">
            <a:avLst/>
          </a:prstGeom>
        </p:spPr>
        <p:txBody>
          <a:bodyPr lIns="0" tIns="0" rIns="0" bIns="0" rtlCol="0" anchor="t">
            <a:spAutoFit/>
          </a:bodyPr>
          <a:lstStyle/>
          <a:p>
            <a:pPr algn="ctr">
              <a:lnSpc>
                <a:spcPts val="20160"/>
              </a:lnSpc>
              <a:spcBef>
                <a:spcPct val="0"/>
              </a:spcBef>
            </a:pPr>
            <a:r>
              <a:rPr lang="en-US" sz="8800" dirty="0">
                <a:solidFill>
                  <a:srgbClr val="000000"/>
                </a:solidFill>
                <a:latin typeface="Amatic SC Bold"/>
              </a:rPr>
              <a:t>We are always learning!!</a:t>
            </a:r>
          </a:p>
        </p:txBody>
      </p:sp>
      <p:pic>
        <p:nvPicPr>
          <p:cNvPr id="1026" name="Picture 2" descr="Are You Using Your Five Senses to Stay Safe? - Incident Prevention -  Dedicated to Utility &amp; Safety Professional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740683" y="4229100"/>
            <a:ext cx="7281333"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681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clipartmag.com/images/5-senses-clipart-3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6470" y="1802718"/>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19400" y="3390900"/>
            <a:ext cx="3429000" cy="923330"/>
          </a:xfrm>
          <a:prstGeom prst="rect">
            <a:avLst/>
          </a:prstGeom>
          <a:noFill/>
        </p:spPr>
        <p:txBody>
          <a:bodyPr wrap="square" rtlCol="0">
            <a:spAutoFit/>
          </a:bodyPr>
          <a:lstStyle/>
          <a:p>
            <a:r>
              <a:rPr lang="en-GB" sz="5400" dirty="0">
                <a:solidFill>
                  <a:schemeClr val="tx2">
                    <a:lumMod val="50000"/>
                  </a:schemeClr>
                </a:solidFill>
                <a:latin typeface="Berlin Sans FB" panose="020E0602020502020306" pitchFamily="34" charset="0"/>
              </a:rPr>
              <a:t>touch</a:t>
            </a:r>
          </a:p>
        </p:txBody>
      </p:sp>
      <p:sp>
        <p:nvSpPr>
          <p:cNvPr id="5" name="TextBox 4"/>
          <p:cNvSpPr txBox="1"/>
          <p:nvPr/>
        </p:nvSpPr>
        <p:spPr>
          <a:xfrm>
            <a:off x="7620000" y="571500"/>
            <a:ext cx="3429000" cy="923330"/>
          </a:xfrm>
          <a:prstGeom prst="rect">
            <a:avLst/>
          </a:prstGeom>
          <a:noFill/>
        </p:spPr>
        <p:txBody>
          <a:bodyPr wrap="square" rtlCol="0">
            <a:spAutoFit/>
          </a:bodyPr>
          <a:lstStyle/>
          <a:p>
            <a:r>
              <a:rPr lang="en-GB" sz="5400" dirty="0">
                <a:solidFill>
                  <a:schemeClr val="tx2">
                    <a:lumMod val="50000"/>
                  </a:schemeClr>
                </a:solidFill>
                <a:latin typeface="Berlin Sans FB" panose="020E0602020502020306" pitchFamily="34" charset="0"/>
              </a:rPr>
              <a:t>sight</a:t>
            </a:r>
          </a:p>
        </p:txBody>
      </p:sp>
      <p:sp>
        <p:nvSpPr>
          <p:cNvPr id="6" name="TextBox 5"/>
          <p:cNvSpPr txBox="1"/>
          <p:nvPr/>
        </p:nvSpPr>
        <p:spPr>
          <a:xfrm>
            <a:off x="12496800" y="3390900"/>
            <a:ext cx="3429000" cy="923330"/>
          </a:xfrm>
          <a:prstGeom prst="rect">
            <a:avLst/>
          </a:prstGeom>
          <a:noFill/>
        </p:spPr>
        <p:txBody>
          <a:bodyPr wrap="square" rtlCol="0">
            <a:spAutoFit/>
          </a:bodyPr>
          <a:lstStyle/>
          <a:p>
            <a:r>
              <a:rPr lang="en-GB" sz="5400" dirty="0">
                <a:solidFill>
                  <a:schemeClr val="tx2">
                    <a:lumMod val="50000"/>
                  </a:schemeClr>
                </a:solidFill>
                <a:latin typeface="Berlin Sans FB" panose="020E0602020502020306" pitchFamily="34" charset="0"/>
              </a:rPr>
              <a:t>sound</a:t>
            </a:r>
          </a:p>
        </p:txBody>
      </p:sp>
      <p:sp>
        <p:nvSpPr>
          <p:cNvPr id="9" name="TextBox 8"/>
          <p:cNvSpPr txBox="1"/>
          <p:nvPr/>
        </p:nvSpPr>
        <p:spPr>
          <a:xfrm>
            <a:off x="11277600" y="7814957"/>
            <a:ext cx="3429000" cy="923330"/>
          </a:xfrm>
          <a:prstGeom prst="rect">
            <a:avLst/>
          </a:prstGeom>
          <a:noFill/>
        </p:spPr>
        <p:txBody>
          <a:bodyPr wrap="square" rtlCol="0">
            <a:spAutoFit/>
          </a:bodyPr>
          <a:lstStyle/>
          <a:p>
            <a:r>
              <a:rPr lang="en-GB" sz="5400" dirty="0">
                <a:solidFill>
                  <a:schemeClr val="tx2">
                    <a:lumMod val="50000"/>
                  </a:schemeClr>
                </a:solidFill>
                <a:latin typeface="Berlin Sans FB" panose="020E0602020502020306" pitchFamily="34" charset="0"/>
              </a:rPr>
              <a:t>smell</a:t>
            </a:r>
          </a:p>
        </p:txBody>
      </p:sp>
      <p:sp>
        <p:nvSpPr>
          <p:cNvPr id="10" name="TextBox 9"/>
          <p:cNvSpPr txBox="1"/>
          <p:nvPr/>
        </p:nvSpPr>
        <p:spPr>
          <a:xfrm>
            <a:off x="3276600" y="7734300"/>
            <a:ext cx="3429000" cy="923330"/>
          </a:xfrm>
          <a:prstGeom prst="rect">
            <a:avLst/>
          </a:prstGeom>
          <a:noFill/>
        </p:spPr>
        <p:txBody>
          <a:bodyPr wrap="square" rtlCol="0">
            <a:spAutoFit/>
          </a:bodyPr>
          <a:lstStyle/>
          <a:p>
            <a:r>
              <a:rPr lang="en-GB" sz="5400" dirty="0">
                <a:solidFill>
                  <a:schemeClr val="tx2">
                    <a:lumMod val="50000"/>
                  </a:schemeClr>
                </a:solidFill>
                <a:latin typeface="Berlin Sans FB" panose="020E0602020502020306" pitchFamily="34" charset="0"/>
              </a:rPr>
              <a:t>taste</a:t>
            </a:r>
          </a:p>
        </p:txBody>
      </p:sp>
      <p:pic>
        <p:nvPicPr>
          <p:cNvPr id="11" name="Picture 2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52224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3"/>
          <a:srcRect/>
          <a:stretch>
            <a:fillRect/>
          </a:stretch>
        </p:blipFill>
        <p:spPr>
          <a:xfrm rot="-2419102">
            <a:off x="16411918" y="7142291"/>
            <a:ext cx="927423" cy="1329729"/>
          </a:xfrm>
          <a:prstGeom prst="rect">
            <a:avLst/>
          </a:prstGeom>
        </p:spPr>
      </p:pic>
      <p:pic>
        <p:nvPicPr>
          <p:cNvPr id="25" name="Picture 2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533400" y="190500"/>
            <a:ext cx="8991600" cy="923330"/>
          </a:xfrm>
          <a:prstGeom prst="rect">
            <a:avLst/>
          </a:prstGeom>
          <a:noFill/>
        </p:spPr>
        <p:txBody>
          <a:bodyPr wrap="square" rtlCol="0">
            <a:spAutoFit/>
          </a:bodyPr>
          <a:lstStyle/>
          <a:p>
            <a:r>
              <a:rPr lang="en-GB" sz="5400" dirty="0">
                <a:solidFill>
                  <a:srgbClr val="00B050"/>
                </a:solidFill>
                <a:latin typeface="Berlin Sans FB" panose="020E0602020502020306" pitchFamily="34" charset="0"/>
              </a:rPr>
              <a:t>Children will appreciate</a:t>
            </a:r>
          </a:p>
        </p:txBody>
      </p:sp>
      <p:sp>
        <p:nvSpPr>
          <p:cNvPr id="5" name="Oval 4"/>
          <p:cNvSpPr/>
          <p:nvPr/>
        </p:nvSpPr>
        <p:spPr>
          <a:xfrm>
            <a:off x="304800" y="2095500"/>
            <a:ext cx="5486400" cy="33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colour</a:t>
            </a:r>
          </a:p>
        </p:txBody>
      </p:sp>
      <p:sp>
        <p:nvSpPr>
          <p:cNvPr id="15" name="Oval 14"/>
          <p:cNvSpPr/>
          <p:nvPr/>
        </p:nvSpPr>
        <p:spPr>
          <a:xfrm>
            <a:off x="685800" y="6315670"/>
            <a:ext cx="5105400" cy="339983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shape</a:t>
            </a:r>
          </a:p>
        </p:txBody>
      </p:sp>
      <p:sp>
        <p:nvSpPr>
          <p:cNvPr id="16" name="Oval 15"/>
          <p:cNvSpPr/>
          <p:nvPr/>
        </p:nvSpPr>
        <p:spPr>
          <a:xfrm>
            <a:off x="11049000" y="1957690"/>
            <a:ext cx="5656305" cy="318581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texture</a:t>
            </a:r>
          </a:p>
        </p:txBody>
      </p:sp>
      <p:sp>
        <p:nvSpPr>
          <p:cNvPr id="19" name="Oval 18"/>
          <p:cNvSpPr/>
          <p:nvPr/>
        </p:nvSpPr>
        <p:spPr>
          <a:xfrm>
            <a:off x="11049000" y="6088744"/>
            <a:ext cx="5626861" cy="347139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sound</a:t>
            </a:r>
          </a:p>
        </p:txBody>
      </p:sp>
      <p:sp>
        <p:nvSpPr>
          <p:cNvPr id="20" name="Oval 19"/>
          <p:cNvSpPr/>
          <p:nvPr/>
        </p:nvSpPr>
        <p:spPr>
          <a:xfrm>
            <a:off x="5676900" y="4205585"/>
            <a:ext cx="5486400" cy="3352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smell</a:t>
            </a:r>
          </a:p>
        </p:txBody>
      </p:sp>
    </p:spTree>
    <p:extLst>
      <p:ext uri="{BB962C8B-B14F-4D97-AF65-F5344CB8AC3E}">
        <p14:creationId xmlns:p14="http://schemas.microsoft.com/office/powerpoint/2010/main" val="182542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181237">
            <a:off x="763832" y="239391"/>
            <a:ext cx="9589974" cy="1914400"/>
          </a:xfrm>
          <a:prstGeom prst="rect">
            <a:avLst/>
          </a:prstGeom>
        </p:spPr>
      </p:pic>
      <p:pic>
        <p:nvPicPr>
          <p:cNvPr id="2" name="Picture 2"/>
          <p:cNvPicPr>
            <a:picLocks noChangeAspect="1"/>
          </p:cNvPicPr>
          <p:nvPr/>
        </p:nvPicPr>
        <p:blipFill>
          <a:blip r:embed="rId3"/>
          <a:srcRect/>
          <a:stretch>
            <a:fillRect/>
          </a:stretch>
        </p:blipFill>
        <p:spPr>
          <a:xfrm rot="5400000">
            <a:off x="5416950" y="-2864251"/>
            <a:ext cx="7531649" cy="17755949"/>
          </a:xfrm>
          <a:prstGeom prst="rect">
            <a:avLst/>
          </a:prstGeom>
        </p:spPr>
      </p:pic>
      <p:sp>
        <p:nvSpPr>
          <p:cNvPr id="9" name="TextBox 9"/>
          <p:cNvSpPr txBox="1"/>
          <p:nvPr/>
        </p:nvSpPr>
        <p:spPr>
          <a:xfrm>
            <a:off x="1066800" y="641510"/>
            <a:ext cx="8866712" cy="1139825"/>
          </a:xfrm>
          <a:prstGeom prst="rect">
            <a:avLst/>
          </a:prstGeom>
        </p:spPr>
        <p:txBody>
          <a:bodyPr lIns="0" tIns="0" rIns="0" bIns="0" rtlCol="0" anchor="t">
            <a:spAutoFit/>
          </a:bodyPr>
          <a:lstStyle/>
          <a:p>
            <a:pPr algn="ctr">
              <a:lnSpc>
                <a:spcPts val="8800"/>
              </a:lnSpc>
            </a:pPr>
            <a:r>
              <a:rPr lang="en-US" sz="8000" dirty="0">
                <a:solidFill>
                  <a:srgbClr val="000000"/>
                </a:solidFill>
                <a:latin typeface="Amatic SC Bold"/>
              </a:rPr>
              <a:t>Benefits of outdoor learning</a:t>
            </a:r>
          </a:p>
        </p:txBody>
      </p:sp>
      <p:pic>
        <p:nvPicPr>
          <p:cNvPr id="20" name="Picture 2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Rectangle 20"/>
          <p:cNvSpPr/>
          <p:nvPr/>
        </p:nvSpPr>
        <p:spPr>
          <a:xfrm>
            <a:off x="761999" y="4381500"/>
            <a:ext cx="3483903"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a:solidFill>
                  <a:srgbClr val="FFC000"/>
                </a:solidFill>
              </a:rPr>
              <a:t>LEARNING</a:t>
            </a:r>
          </a:p>
        </p:txBody>
      </p:sp>
      <p:sp>
        <p:nvSpPr>
          <p:cNvPr id="22" name="Rectangle 21"/>
          <p:cNvSpPr/>
          <p:nvPr/>
        </p:nvSpPr>
        <p:spPr>
          <a:xfrm>
            <a:off x="12496800" y="4405585"/>
            <a:ext cx="5290744"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a:solidFill>
                  <a:srgbClr val="FFC000"/>
                </a:solidFill>
              </a:rPr>
              <a:t>ENVIRONMENT</a:t>
            </a:r>
            <a:r>
              <a:rPr lang="en-US" sz="6000" b="1" dirty="0">
                <a:ln/>
                <a:solidFill>
                  <a:schemeClr val="accent3"/>
                </a:solidFill>
              </a:rPr>
              <a:t> </a:t>
            </a:r>
          </a:p>
        </p:txBody>
      </p:sp>
      <p:sp>
        <p:nvSpPr>
          <p:cNvPr id="23" name="Rectangle 22"/>
          <p:cNvSpPr/>
          <p:nvPr/>
        </p:nvSpPr>
        <p:spPr>
          <a:xfrm>
            <a:off x="7569358" y="2877124"/>
            <a:ext cx="2795958"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a:solidFill>
                  <a:schemeClr val="accent2"/>
                </a:solidFill>
              </a:rPr>
              <a:t>HEALTH</a:t>
            </a:r>
            <a:r>
              <a:rPr lang="en-US" sz="5400" b="1" dirty="0">
                <a:ln/>
                <a:solidFill>
                  <a:schemeClr val="accent3"/>
                </a:solidFill>
              </a:rPr>
              <a:t> </a:t>
            </a:r>
          </a:p>
        </p:txBody>
      </p:sp>
      <p:pic>
        <p:nvPicPr>
          <p:cNvPr id="5122" name="Picture 2" descr="See the source imag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5800" y="5832511"/>
            <a:ext cx="4343400" cy="353552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houstonhealthcareinitiative.org/wp-content/uploads/2020/04/2017-12-12-patient-car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29570" y="4207799"/>
            <a:ext cx="5275534" cy="324942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See the source imag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2405696" y="6013724"/>
            <a:ext cx="4993771" cy="3251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825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181237">
            <a:off x="865645" y="411433"/>
            <a:ext cx="7052395" cy="1914400"/>
          </a:xfrm>
          <a:prstGeom prst="rect">
            <a:avLst/>
          </a:prstGeom>
        </p:spPr>
      </p:pic>
      <p:sp>
        <p:nvSpPr>
          <p:cNvPr id="10" name="TextBox 10"/>
          <p:cNvSpPr txBox="1"/>
          <p:nvPr/>
        </p:nvSpPr>
        <p:spPr>
          <a:xfrm>
            <a:off x="0" y="788909"/>
            <a:ext cx="8891974" cy="1140912"/>
          </a:xfrm>
          <a:prstGeom prst="rect">
            <a:avLst/>
          </a:prstGeom>
        </p:spPr>
        <p:txBody>
          <a:bodyPr lIns="0" tIns="0" rIns="0" bIns="0" rtlCol="0" anchor="t">
            <a:spAutoFit/>
          </a:bodyPr>
          <a:lstStyle/>
          <a:p>
            <a:pPr algn="ctr">
              <a:lnSpc>
                <a:spcPts val="8807"/>
              </a:lnSpc>
            </a:pPr>
            <a:r>
              <a:rPr lang="en-US" sz="8007" dirty="0">
                <a:solidFill>
                  <a:srgbClr val="000000"/>
                </a:solidFill>
                <a:latin typeface="Amatic SC Bold"/>
              </a:rPr>
              <a:t>Benefits to learning</a:t>
            </a:r>
          </a:p>
        </p:txBody>
      </p:sp>
      <p:pic>
        <p:nvPicPr>
          <p:cNvPr id="17" name="Picture 1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4"/>
          <a:srcRect/>
          <a:stretch>
            <a:fillRect/>
          </a:stretch>
        </p:blipFill>
        <p:spPr>
          <a:xfrm rot="-2419102">
            <a:off x="16411917" y="7142290"/>
            <a:ext cx="927423" cy="1329729"/>
          </a:xfrm>
          <a:prstGeom prst="rect">
            <a:avLst/>
          </a:prstGeom>
        </p:spPr>
      </p:pic>
      <p:pic>
        <p:nvPicPr>
          <p:cNvPr id="25" name="Picture 2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p:cNvPicPr>
            <a:picLocks noChangeAspect="1"/>
          </p:cNvPicPr>
          <p:nvPr/>
        </p:nvPicPr>
        <p:blipFill>
          <a:blip r:embed="rId6"/>
          <a:srcRect/>
          <a:stretch>
            <a:fillRect/>
          </a:stretch>
        </p:blipFill>
        <p:spPr>
          <a:xfrm rot="5400000">
            <a:off x="1981200" y="571500"/>
            <a:ext cx="6477000" cy="9829800"/>
          </a:xfrm>
          <a:prstGeom prst="rect">
            <a:avLst/>
          </a:prstGeom>
        </p:spPr>
      </p:pic>
      <p:sp>
        <p:nvSpPr>
          <p:cNvPr id="2" name="TextBox 1"/>
          <p:cNvSpPr txBox="1"/>
          <p:nvPr/>
        </p:nvSpPr>
        <p:spPr>
          <a:xfrm>
            <a:off x="870635" y="2590690"/>
            <a:ext cx="8806765" cy="6001643"/>
          </a:xfrm>
          <a:prstGeom prst="rect">
            <a:avLst/>
          </a:prstGeom>
          <a:noFill/>
        </p:spPr>
        <p:txBody>
          <a:bodyPr wrap="square" rtlCol="0">
            <a:spAutoFit/>
          </a:bodyPr>
          <a:lstStyle/>
          <a:p>
            <a:r>
              <a:rPr lang="en-GB" sz="3200" dirty="0">
                <a:solidFill>
                  <a:srgbClr val="00B050"/>
                </a:solidFill>
                <a:latin typeface="Berlin Sans FB" panose="020E0602020502020306" pitchFamily="34" charset="0"/>
              </a:rPr>
              <a:t>Playing outside helps children to develop physically, emotionally, cognitively, imaginatively and improve motor skills. </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Develop creativity and problem solving skills.</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Enhances enquiry skills and personal development.         </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They are able to interact with other children teaching them how to take turns, communicate and cooperate with each other.</a:t>
            </a:r>
          </a:p>
          <a:p>
            <a:endParaRPr lang="en-GB" sz="3200" dirty="0">
              <a:solidFill>
                <a:srgbClr val="00B050"/>
              </a:solidFill>
              <a:latin typeface="Berlin Sans FB" panose="020E0602020502020306" pitchFamily="34"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474706" y="1929821"/>
            <a:ext cx="7188189" cy="5956879"/>
          </a:xfrm>
          <a:prstGeom prst="rect">
            <a:avLst/>
          </a:prstGeom>
        </p:spPr>
      </p:pic>
    </p:spTree>
    <p:extLst>
      <p:ext uri="{BB962C8B-B14F-4D97-AF65-F5344CB8AC3E}">
        <p14:creationId xmlns:p14="http://schemas.microsoft.com/office/powerpoint/2010/main" val="2759678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1014</Words>
  <Application>Microsoft Office PowerPoint</Application>
  <PresentationFormat>Custom</PresentationFormat>
  <Paragraphs>125</Paragraphs>
  <Slides>21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Amatic SC Bold</vt:lpstr>
      <vt:lpstr>Berlin Sans FB</vt:lpstr>
      <vt:lpstr>Arial</vt:lpstr>
      <vt:lpstr>Montserrat</vt:lpstr>
      <vt:lpstr>Roboto Slab</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these free, recolourable icons and illustrations in your Canva design.</dc:title>
  <dc:creator>Charlene McKeown</dc:creator>
  <cp:lastModifiedBy>Cathy Gorman</cp:lastModifiedBy>
  <cp:revision>8</cp:revision>
  <dcterms:created xsi:type="dcterms:W3CDTF">2006-08-16T00:00:00Z</dcterms:created>
  <dcterms:modified xsi:type="dcterms:W3CDTF">2021-04-08T09:56:52Z</dcterms:modified>
  <dc:identifier>DAEDc3676mY</dc:identifier>
</cp:coreProperties>
</file>