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9"/>
  </p:notesMasterIdLst>
  <p:sldIdLst>
    <p:sldId id="256" r:id="rId2"/>
    <p:sldId id="257" r:id="rId3"/>
    <p:sldId id="272" r:id="rId4"/>
    <p:sldId id="273" r:id="rId5"/>
    <p:sldId id="274" r:id="rId6"/>
    <p:sldId id="275" r:id="rId7"/>
    <p:sldId id="276" r:id="rId8"/>
    <p:sldId id="277" r:id="rId9"/>
    <p:sldId id="278" r:id="rId10"/>
    <p:sldId id="319" r:id="rId11"/>
    <p:sldId id="320" r:id="rId12"/>
    <p:sldId id="279" r:id="rId13"/>
    <p:sldId id="280" r:id="rId14"/>
    <p:sldId id="281" r:id="rId15"/>
    <p:sldId id="282" r:id="rId16"/>
    <p:sldId id="283" r:id="rId17"/>
    <p:sldId id="284" r:id="rId18"/>
    <p:sldId id="285" r:id="rId19"/>
    <p:sldId id="286" r:id="rId20"/>
    <p:sldId id="287" r:id="rId21"/>
    <p:sldId id="288" r:id="rId22"/>
    <p:sldId id="289" r:id="rId23"/>
    <p:sldId id="290" r:id="rId24"/>
    <p:sldId id="291" r:id="rId25"/>
    <p:sldId id="292" r:id="rId26"/>
    <p:sldId id="293" r:id="rId27"/>
    <p:sldId id="294" r:id="rId28"/>
    <p:sldId id="295" r:id="rId29"/>
    <p:sldId id="296" r:id="rId30"/>
    <p:sldId id="297" r:id="rId31"/>
    <p:sldId id="298" r:id="rId32"/>
    <p:sldId id="299" r:id="rId33"/>
    <p:sldId id="300" r:id="rId34"/>
    <p:sldId id="301" r:id="rId35"/>
    <p:sldId id="302" r:id="rId36"/>
    <p:sldId id="303" r:id="rId37"/>
    <p:sldId id="304" r:id="rId38"/>
    <p:sldId id="305" r:id="rId39"/>
    <p:sldId id="306" r:id="rId40"/>
    <p:sldId id="307" r:id="rId41"/>
    <p:sldId id="321" r:id="rId42"/>
    <p:sldId id="317" r:id="rId43"/>
    <p:sldId id="308" r:id="rId44"/>
    <p:sldId id="309" r:id="rId45"/>
    <p:sldId id="310" r:id="rId46"/>
    <p:sldId id="311" r:id="rId47"/>
    <p:sldId id="312" r:id="rId48"/>
  </p:sldIdLst>
  <p:sldSz cx="18288000" cy="10287000"/>
  <p:notesSz cx="6858000" cy="9144000"/>
  <p:embeddedFontLst>
    <p:embeddedFont>
      <p:font typeface="Berlin Sans FB" panose="020E0602020502020306" pitchFamily="34" charset="0"/>
      <p:regular r:id="rId50"/>
      <p:bold r:id="rId51"/>
    </p:embeddedFont>
    <p:embeddedFont>
      <p:font typeface="Calibri" panose="020F0502020204030204" pitchFamily="34" charset="0"/>
      <p:regular r:id="rId52"/>
      <p:bold r:id="rId53"/>
      <p:italic r:id="rId54"/>
      <p:boldItalic r:id="rId55"/>
    </p:embeddedFont>
    <p:embeddedFont>
      <p:font typeface="Georgia" panose="02040502050405020303" pitchFamily="18" charset="0"/>
      <p:regular r:id="rId56"/>
      <p:bold r:id="rId57"/>
      <p:italic r:id="rId58"/>
      <p:boldItalic r:id="rId59"/>
    </p:embeddedFont>
    <p:embeddedFont>
      <p:font typeface="Amatic SC Bold" panose="020B0604020202020204" charset="-79"/>
      <p:regular r:id="rId6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73" autoAdjust="0"/>
    <p:restoredTop sz="94622" autoAdjust="0"/>
  </p:normalViewPr>
  <p:slideViewPr>
    <p:cSldViewPr>
      <p:cViewPr>
        <p:scale>
          <a:sx n="49" d="100"/>
          <a:sy n="49" d="100"/>
        </p:scale>
        <p:origin x="603" y="60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font" Target="fonts/font6.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5.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font" Target="fonts/font8.fntdata"/><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7.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FFF8AB-EC8D-4CB7-A215-A5299B532C2B}" type="datetimeFigureOut">
              <a:rPr lang="en-GB" smtClean="0"/>
              <a:t>30/03/2021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20C639-72E5-402F-89D3-304412815E58}" type="slidenum">
              <a:rPr lang="en-GB" smtClean="0"/>
              <a:t>‹#›</a:t>
            </a:fld>
            <a:endParaRPr lang="en-GB"/>
          </a:p>
        </p:txBody>
      </p:sp>
    </p:spTree>
    <p:extLst>
      <p:ext uri="{BB962C8B-B14F-4D97-AF65-F5344CB8AC3E}">
        <p14:creationId xmlns:p14="http://schemas.microsoft.com/office/powerpoint/2010/main" val="39766685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CCAA9B0-5205-47ED-B95E-9C0BFC329AD8}" type="slidenum">
              <a:rPr lang="en-GB" smtClean="0"/>
              <a:t>15</a:t>
            </a:fld>
            <a:endParaRPr lang="en-GB"/>
          </a:p>
        </p:txBody>
      </p:sp>
    </p:spTree>
    <p:extLst>
      <p:ext uri="{BB962C8B-B14F-4D97-AF65-F5344CB8AC3E}">
        <p14:creationId xmlns:p14="http://schemas.microsoft.com/office/powerpoint/2010/main" val="32461782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rgbClr val="FF0000"/>
                </a:solidFill>
              </a:rPr>
              <a:t>HABITAT</a:t>
            </a:r>
            <a:r>
              <a:rPr lang="en-GB" baseline="0" dirty="0">
                <a:solidFill>
                  <a:srgbClr val="FF0000"/>
                </a:solidFill>
              </a:rPr>
              <a:t> LOSS </a:t>
            </a:r>
            <a:r>
              <a:rPr lang="en-GB" baseline="0" dirty="0"/>
              <a:t>– less forage and shelter for bees. Its vitals for bees to have enough flowers to forage and safe places to use for nesting among vegetation, soil, and hedges.</a:t>
            </a:r>
          </a:p>
          <a:p>
            <a:r>
              <a:rPr lang="en-GB" baseline="0" dirty="0"/>
              <a:t>Since WW2 we’ve lost 97% of wildflower meadows leaving bees with little natural habitat.</a:t>
            </a:r>
          </a:p>
          <a:p>
            <a:r>
              <a:rPr lang="en-GB" baseline="0" dirty="0"/>
              <a:t>CLIMATE CHANGE – changes in climate may be disrupting bee nesting behaviour. It may also affect the timing of flowering plants that bees rely on for food. </a:t>
            </a:r>
            <a:r>
              <a:rPr lang="en-GB" baseline="0" dirty="0" err="1"/>
              <a:t>Eg</a:t>
            </a:r>
            <a:r>
              <a:rPr lang="en-GB" baseline="0" dirty="0"/>
              <a:t> apple trees could be in blossom at a different time from when the bees are active.</a:t>
            </a:r>
          </a:p>
          <a:p>
            <a:r>
              <a:rPr lang="en-GB" baseline="0" dirty="0"/>
              <a:t>PESTICIDES – these can have adverse effects on bees by reducing their breeding success and resistance to disease. Scientists have found that exposure to pesticides can impair honeybees ability to navigate, bumblebees ability to reproduce.</a:t>
            </a:r>
          </a:p>
          <a:p>
            <a:r>
              <a:rPr lang="en-GB" baseline="0" dirty="0"/>
              <a:t>PEST AND DISEASE – honeybee diseases can spread to wild bumblebees.</a:t>
            </a:r>
          </a:p>
          <a:p>
            <a:r>
              <a:rPr lang="en-GB" baseline="0" dirty="0"/>
              <a:t>INVASIVE BEES – some species that are not naturally found in UK can be disruptive or worse for native bees. </a:t>
            </a:r>
            <a:r>
              <a:rPr lang="en-GB" baseline="0" dirty="0" err="1"/>
              <a:t>Eg</a:t>
            </a:r>
            <a:r>
              <a:rPr lang="en-GB" baseline="0" dirty="0"/>
              <a:t> Asian Hornet recently arrived in UK and could devastate British bee species.</a:t>
            </a:r>
          </a:p>
        </p:txBody>
      </p:sp>
      <p:sp>
        <p:nvSpPr>
          <p:cNvPr id="4" name="Slide Number Placeholder 3"/>
          <p:cNvSpPr>
            <a:spLocks noGrp="1"/>
          </p:cNvSpPr>
          <p:nvPr>
            <p:ph type="sldNum" sz="quarter" idx="10"/>
          </p:nvPr>
        </p:nvSpPr>
        <p:spPr/>
        <p:txBody>
          <a:bodyPr/>
          <a:lstStyle/>
          <a:p>
            <a:fld id="{ACCAA9B0-5205-47ED-B95E-9C0BFC329AD8}" type="slidenum">
              <a:rPr lang="en-GB" smtClean="0"/>
              <a:t>27</a:t>
            </a:fld>
            <a:endParaRPr lang="en-GB"/>
          </a:p>
        </p:txBody>
      </p:sp>
    </p:spTree>
    <p:extLst>
      <p:ext uri="{BB962C8B-B14F-4D97-AF65-F5344CB8AC3E}">
        <p14:creationId xmlns:p14="http://schemas.microsoft.com/office/powerpoint/2010/main" val="41751581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3/30/2021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3/30/2021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jpeg"/><Relationship Id="rId18" Type="http://schemas.openxmlformats.org/officeDocument/2006/relationships/image" Target="../media/image17.jpe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jpeg"/><Relationship Id="rId17" Type="http://schemas.openxmlformats.org/officeDocument/2006/relationships/image" Target="../media/image16.jpeg"/><Relationship Id="rId2" Type="http://schemas.openxmlformats.org/officeDocument/2006/relationships/image" Target="../media/image1.jpeg"/><Relationship Id="rId16" Type="http://schemas.openxmlformats.org/officeDocument/2006/relationships/image" Target="../media/image15.jpeg"/><Relationship Id="rId20"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png"/><Relationship Id="rId15" Type="http://schemas.openxmlformats.org/officeDocument/2006/relationships/image" Target="../media/image14.jpeg"/><Relationship Id="rId10" Type="http://schemas.openxmlformats.org/officeDocument/2006/relationships/image" Target="../media/image9.png"/><Relationship Id="rId19" Type="http://schemas.openxmlformats.org/officeDocument/2006/relationships/image" Target="../media/image18.jpe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jpe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jpeg"/></Relationships>
</file>

<file path=ppt/slides/_rels/slide1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3.png"/><Relationship Id="rId18" Type="http://schemas.openxmlformats.org/officeDocument/2006/relationships/image" Target="../media/image58.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2.png"/><Relationship Id="rId17" Type="http://schemas.openxmlformats.org/officeDocument/2006/relationships/image" Target="../media/image57.png"/><Relationship Id="rId2" Type="http://schemas.openxmlformats.org/officeDocument/2006/relationships/image" Target="../media/image29.png"/><Relationship Id="rId16" Type="http://schemas.openxmlformats.org/officeDocument/2006/relationships/image" Target="../media/image56.png"/><Relationship Id="rId20"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47.png"/><Relationship Id="rId11" Type="http://schemas.microsoft.com/office/2007/relationships/hdphoto" Target="../media/hdphoto1.wdp"/><Relationship Id="rId5" Type="http://schemas.openxmlformats.org/officeDocument/2006/relationships/image" Target="../media/image46.png"/><Relationship Id="rId15" Type="http://schemas.openxmlformats.org/officeDocument/2006/relationships/image" Target="../media/image55.png"/><Relationship Id="rId10" Type="http://schemas.openxmlformats.org/officeDocument/2006/relationships/image" Target="../media/image51.png"/><Relationship Id="rId19" Type="http://schemas.openxmlformats.org/officeDocument/2006/relationships/image" Target="../media/image59.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4.png"/></Relationships>
</file>

<file path=ppt/slides/_rels/slide13.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png"/><Relationship Id="rId17" Type="http://schemas.openxmlformats.org/officeDocument/2006/relationships/image" Target="../media/image28.png"/><Relationship Id="rId2" Type="http://schemas.openxmlformats.org/officeDocument/2006/relationships/image" Target="../media/image29.png"/><Relationship Id="rId16"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5" Type="http://schemas.openxmlformats.org/officeDocument/2006/relationships/image" Target="../media/image7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image" Target="../media/image71.png"/></Relationships>
</file>

<file path=ppt/slides/_rels/slide14.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18" Type="http://schemas.openxmlformats.org/officeDocument/2006/relationships/image" Target="../media/image89.png"/><Relationship Id="rId3" Type="http://schemas.openxmlformats.org/officeDocument/2006/relationships/image" Target="../media/image74.png"/><Relationship Id="rId21" Type="http://schemas.openxmlformats.org/officeDocument/2006/relationships/image" Target="../media/image28.png"/><Relationship Id="rId7" Type="http://schemas.openxmlformats.org/officeDocument/2006/relationships/image" Target="../media/image78.png"/><Relationship Id="rId12" Type="http://schemas.openxmlformats.org/officeDocument/2006/relationships/image" Target="../media/image83.png"/><Relationship Id="rId17" Type="http://schemas.openxmlformats.org/officeDocument/2006/relationships/image" Target="../media/image88.png"/><Relationship Id="rId2" Type="http://schemas.openxmlformats.org/officeDocument/2006/relationships/image" Target="../media/image29.png"/><Relationship Id="rId16" Type="http://schemas.openxmlformats.org/officeDocument/2006/relationships/image" Target="../media/image87.png"/><Relationship Id="rId20" Type="http://schemas.openxmlformats.org/officeDocument/2006/relationships/image" Target="../media/image91.png"/><Relationship Id="rId1" Type="http://schemas.openxmlformats.org/officeDocument/2006/relationships/slideLayout" Target="../slideLayouts/slideLayout7.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5" Type="http://schemas.openxmlformats.org/officeDocument/2006/relationships/image" Target="../media/image86.png"/><Relationship Id="rId10" Type="http://schemas.openxmlformats.org/officeDocument/2006/relationships/image" Target="../media/image81.png"/><Relationship Id="rId19" Type="http://schemas.openxmlformats.org/officeDocument/2006/relationships/image" Target="../media/image90.png"/><Relationship Id="rId4" Type="http://schemas.openxmlformats.org/officeDocument/2006/relationships/image" Target="../media/image75.png"/><Relationship Id="rId9" Type="http://schemas.openxmlformats.org/officeDocument/2006/relationships/image" Target="../media/image80.png"/><Relationship Id="rId14" Type="http://schemas.openxmlformats.org/officeDocument/2006/relationships/image" Target="../media/image85.png"/></Relationships>
</file>

<file path=ppt/slides/_rels/slide15.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1.png"/><Relationship Id="rId18" Type="http://schemas.openxmlformats.org/officeDocument/2006/relationships/image" Target="../media/image106.png"/><Relationship Id="rId3" Type="http://schemas.openxmlformats.org/officeDocument/2006/relationships/image" Target="../media/image29.png"/><Relationship Id="rId7" Type="http://schemas.openxmlformats.org/officeDocument/2006/relationships/image" Target="../media/image95.png"/><Relationship Id="rId12" Type="http://schemas.openxmlformats.org/officeDocument/2006/relationships/image" Target="../media/image100.png"/><Relationship Id="rId17" Type="http://schemas.openxmlformats.org/officeDocument/2006/relationships/image" Target="../media/image105.png"/><Relationship Id="rId2" Type="http://schemas.openxmlformats.org/officeDocument/2006/relationships/notesSlide" Target="../notesSlides/notesSlide1.xml"/><Relationship Id="rId16" Type="http://schemas.openxmlformats.org/officeDocument/2006/relationships/image" Target="../media/image104.png"/><Relationship Id="rId20"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94.png"/><Relationship Id="rId11" Type="http://schemas.openxmlformats.org/officeDocument/2006/relationships/image" Target="../media/image99.png"/><Relationship Id="rId5" Type="http://schemas.openxmlformats.org/officeDocument/2006/relationships/image" Target="../media/image93.png"/><Relationship Id="rId15" Type="http://schemas.openxmlformats.org/officeDocument/2006/relationships/image" Target="../media/image103.png"/><Relationship Id="rId10" Type="http://schemas.openxmlformats.org/officeDocument/2006/relationships/image" Target="../media/image98.png"/><Relationship Id="rId19" Type="http://schemas.openxmlformats.org/officeDocument/2006/relationships/image" Target="../media/image107.png"/><Relationship Id="rId4" Type="http://schemas.openxmlformats.org/officeDocument/2006/relationships/image" Target="../media/image92.png"/><Relationship Id="rId9" Type="http://schemas.openxmlformats.org/officeDocument/2006/relationships/image" Target="../media/image97.png"/><Relationship Id="rId14" Type="http://schemas.openxmlformats.org/officeDocument/2006/relationships/image" Target="../media/image102.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108.jpe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109.jpe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11.jfif"/><Relationship Id="rId5" Type="http://schemas.openxmlformats.org/officeDocument/2006/relationships/image" Target="../media/image110.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4.png"/><Relationship Id="rId9" Type="http://schemas.openxmlformats.org/officeDocument/2006/relationships/image" Target="../media/image26.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117.jpeg"/><Relationship Id="rId3" Type="http://schemas.openxmlformats.org/officeDocument/2006/relationships/image" Target="../media/image20.png"/><Relationship Id="rId7" Type="http://schemas.openxmlformats.org/officeDocument/2006/relationships/image" Target="../media/image116.jpe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0.png"/><Relationship Id="rId9" Type="http://schemas.openxmlformats.org/officeDocument/2006/relationships/image" Target="../media/image118.jpe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20.jpe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19.jpg"/><Relationship Id="rId5" Type="http://schemas.openxmlformats.org/officeDocument/2006/relationships/image" Target="../media/image110.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21.jpeg"/><Relationship Id="rId5" Type="http://schemas.openxmlformats.org/officeDocument/2006/relationships/image" Target="../media/image110.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25.png"/><Relationship Id="rId7" Type="http://schemas.openxmlformats.org/officeDocument/2006/relationships/image" Target="../media/image125.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24.png"/><Relationship Id="rId5" Type="http://schemas.openxmlformats.org/officeDocument/2006/relationships/image" Target="../media/image123.png"/><Relationship Id="rId10" Type="http://schemas.openxmlformats.org/officeDocument/2006/relationships/image" Target="../media/image128.jpeg"/><Relationship Id="rId4" Type="http://schemas.openxmlformats.org/officeDocument/2006/relationships/image" Target="../media/image110.png"/><Relationship Id="rId9" Type="http://schemas.openxmlformats.org/officeDocument/2006/relationships/image" Target="../media/image127.jpe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25.png"/><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29.jpeg"/><Relationship Id="rId5" Type="http://schemas.openxmlformats.org/officeDocument/2006/relationships/image" Target="../media/image110.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9.jpeg"/></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30.jpeg"/><Relationship Id="rId5" Type="http://schemas.openxmlformats.org/officeDocument/2006/relationships/image" Target="../media/image110.png"/><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131.jpeg"/></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132.png"/></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133.jpeg"/></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www.pollinators.ie/" TargetMode="External"/><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3" Type="http://schemas.openxmlformats.org/officeDocument/2006/relationships/image" Target="../media/image134.jpeg"/><Relationship Id="rId7" Type="http://schemas.openxmlformats.org/officeDocument/2006/relationships/image" Target="../media/image138.jpe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37.jpeg"/><Relationship Id="rId5" Type="http://schemas.openxmlformats.org/officeDocument/2006/relationships/image" Target="../media/image136.jpeg"/><Relationship Id="rId4" Type="http://schemas.openxmlformats.org/officeDocument/2006/relationships/image" Target="../media/image135.jpeg"/></Relationships>
</file>

<file path=ppt/slides/_rels/slide38.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42.jpeg"/><Relationship Id="rId5" Type="http://schemas.openxmlformats.org/officeDocument/2006/relationships/image" Target="../media/image141.jpeg"/><Relationship Id="rId4" Type="http://schemas.openxmlformats.org/officeDocument/2006/relationships/image" Target="../media/image140.jpeg"/></Relationships>
</file>

<file path=ppt/slides/_rels/slide39.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46.jpeg"/><Relationship Id="rId5" Type="http://schemas.openxmlformats.org/officeDocument/2006/relationships/image" Target="../media/image145.jpeg"/><Relationship Id="rId4" Type="http://schemas.openxmlformats.org/officeDocument/2006/relationships/image" Target="../media/image144.jpeg"/></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4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50.jpeg"/><Relationship Id="rId5" Type="http://schemas.openxmlformats.org/officeDocument/2006/relationships/image" Target="../media/image149.jpeg"/><Relationship Id="rId4" Type="http://schemas.openxmlformats.org/officeDocument/2006/relationships/image" Target="../media/image148.jpeg"/></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51.gif"/><Relationship Id="rId1" Type="http://schemas.openxmlformats.org/officeDocument/2006/relationships/slideLayout" Target="../slideLayouts/slideLayout7.xml"/><Relationship Id="rId4" Type="http://schemas.openxmlformats.org/officeDocument/2006/relationships/image" Target="../media/image152.png"/></Relationships>
</file>

<file path=ppt/slides/_rels/slide42.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54.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image" Target="../media/image28.png"/><Relationship Id="rId7" Type="http://schemas.openxmlformats.org/officeDocument/2006/relationships/image" Target="../media/image159.jpeg"/><Relationship Id="rId2" Type="http://schemas.openxmlformats.org/officeDocument/2006/relationships/image" Target="../media/image155.png"/><Relationship Id="rId1" Type="http://schemas.openxmlformats.org/officeDocument/2006/relationships/slideLayout" Target="../slideLayouts/slideLayout7.xml"/><Relationship Id="rId6" Type="http://schemas.openxmlformats.org/officeDocument/2006/relationships/image" Target="../media/image158.jpeg"/><Relationship Id="rId5" Type="http://schemas.openxmlformats.org/officeDocument/2006/relationships/image" Target="../media/image157.jpeg"/><Relationship Id="rId10" Type="http://schemas.openxmlformats.org/officeDocument/2006/relationships/image" Target="../media/image162.jpeg"/><Relationship Id="rId4" Type="http://schemas.openxmlformats.org/officeDocument/2006/relationships/image" Target="../media/image156.jpeg"/><Relationship Id="rId9" Type="http://schemas.openxmlformats.org/officeDocument/2006/relationships/image" Target="../media/image161.jpeg"/></Relationships>
</file>

<file path=ppt/slides/_rels/slide45.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46.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67.png"/><Relationship Id="rId1" Type="http://schemas.openxmlformats.org/officeDocument/2006/relationships/slideLayout" Target="../slideLayouts/slideLayout7.xml"/><Relationship Id="rId4" Type="http://schemas.openxmlformats.org/officeDocument/2006/relationships/image" Target="../media/image168.jpe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4.jf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7.jfif"/><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630969">
            <a:off x="1780964" y="8411234"/>
            <a:ext cx="1404529" cy="1394707"/>
          </a:xfrm>
          <a:prstGeom prst="rect">
            <a:avLst/>
          </a:prstGeom>
        </p:spPr>
      </p:pic>
      <p:pic>
        <p:nvPicPr>
          <p:cNvPr id="3" name="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33738">
            <a:off x="6589189" y="6859035"/>
            <a:ext cx="5109623" cy="1021925"/>
          </a:xfrm>
          <a:prstGeom prst="rect">
            <a:avLst/>
          </a:prstGeom>
        </p:spPr>
      </p:pic>
      <p:pic>
        <p:nvPicPr>
          <p:cNvPr id="4" name="Picture 4"/>
          <p:cNvPicPr>
            <a:picLocks noChangeAspect="1"/>
          </p:cNvPicPr>
          <p:nvPr/>
        </p:nvPicPr>
        <p:blipFill>
          <a:blip r:embed="rId4"/>
          <a:srcRect/>
          <a:stretch>
            <a:fillRect/>
          </a:stretch>
        </p:blipFill>
        <p:spPr>
          <a:xfrm rot="297725">
            <a:off x="4019514" y="3326278"/>
            <a:ext cx="10254876" cy="3244270"/>
          </a:xfrm>
          <a:prstGeom prst="rect">
            <a:avLst/>
          </a:prstGeom>
        </p:spPr>
      </p:pic>
      <p:pic>
        <p:nvPicPr>
          <p:cNvPr id="5" name="Picture 5"/>
          <p:cNvPicPr>
            <a:picLocks noChangeAspect="1"/>
          </p:cNvPicPr>
          <p:nvPr/>
        </p:nvPicPr>
        <p:blipFill>
          <a:blip r:embed="rId5"/>
          <a:srcRect/>
          <a:stretch>
            <a:fillRect/>
          </a:stretch>
        </p:blipFill>
        <p:spPr>
          <a:xfrm rot="-1159206">
            <a:off x="745946" y="7455877"/>
            <a:ext cx="662036" cy="1122094"/>
          </a:xfrm>
          <a:prstGeom prst="rect">
            <a:avLst/>
          </a:prstGeom>
        </p:spPr>
      </p:pic>
      <p:pic>
        <p:nvPicPr>
          <p:cNvPr id="6" name="Picture 6"/>
          <p:cNvPicPr>
            <a:picLocks noChangeAspect="1"/>
          </p:cNvPicPr>
          <p:nvPr/>
        </p:nvPicPr>
        <p:blipFill>
          <a:blip r:embed="rId6"/>
          <a:srcRect/>
          <a:stretch>
            <a:fillRect/>
          </a:stretch>
        </p:blipFill>
        <p:spPr>
          <a:xfrm>
            <a:off x="5486684" y="8801590"/>
            <a:ext cx="758759" cy="837986"/>
          </a:xfrm>
          <a:prstGeom prst="rect">
            <a:avLst/>
          </a:prstGeom>
        </p:spPr>
      </p:pic>
      <p:pic>
        <p:nvPicPr>
          <p:cNvPr id="7" name="Picture 7"/>
          <p:cNvPicPr>
            <a:picLocks noChangeAspect="1"/>
          </p:cNvPicPr>
          <p:nvPr/>
        </p:nvPicPr>
        <p:blipFill>
          <a:blip r:embed="rId7"/>
          <a:srcRect/>
          <a:stretch>
            <a:fillRect/>
          </a:stretch>
        </p:blipFill>
        <p:spPr>
          <a:xfrm rot="-7483644">
            <a:off x="13795143" y="9441671"/>
            <a:ext cx="509049" cy="488687"/>
          </a:xfrm>
          <a:prstGeom prst="rect">
            <a:avLst/>
          </a:prstGeom>
        </p:spPr>
      </p:pic>
      <p:pic>
        <p:nvPicPr>
          <p:cNvPr id="8" name="Picture 8"/>
          <p:cNvPicPr>
            <a:picLocks noChangeAspect="1"/>
          </p:cNvPicPr>
          <p:nvPr/>
        </p:nvPicPr>
        <p:blipFill>
          <a:blip r:embed="rId7"/>
          <a:srcRect/>
          <a:stretch>
            <a:fillRect/>
          </a:stretch>
        </p:blipFill>
        <p:spPr>
          <a:xfrm rot="1422455">
            <a:off x="887331" y="3945578"/>
            <a:ext cx="509049" cy="488687"/>
          </a:xfrm>
          <a:prstGeom prst="rect">
            <a:avLst/>
          </a:prstGeom>
        </p:spPr>
      </p:pic>
      <p:pic>
        <p:nvPicPr>
          <p:cNvPr id="9" name="Picture 9"/>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rot="2851397">
            <a:off x="9127529" y="575565"/>
            <a:ext cx="319992" cy="307192"/>
          </a:xfrm>
          <a:prstGeom prst="rect">
            <a:avLst/>
          </a:prstGeom>
        </p:spPr>
      </p:pic>
      <p:pic>
        <p:nvPicPr>
          <p:cNvPr id="10" name="Picture 10"/>
          <p:cNvPicPr>
            <a:picLocks noChangeAspect="1"/>
          </p:cNvPicPr>
          <p:nvPr/>
        </p:nvPicPr>
        <p:blipFill>
          <a:blip r:embed="rId7"/>
          <a:srcRect/>
          <a:stretch>
            <a:fillRect/>
          </a:stretch>
        </p:blipFill>
        <p:spPr>
          <a:xfrm rot="-10019461">
            <a:off x="14283299" y="559211"/>
            <a:ext cx="516571" cy="495908"/>
          </a:xfrm>
          <a:prstGeom prst="rect">
            <a:avLst/>
          </a:prstGeom>
        </p:spPr>
      </p:pic>
      <p:pic>
        <p:nvPicPr>
          <p:cNvPr id="11" name="Picture 11"/>
          <p:cNvPicPr>
            <a:picLocks noChangeAspect="1"/>
          </p:cNvPicPr>
          <p:nvPr/>
        </p:nvPicPr>
        <p:blipFill>
          <a:blip r:embed="rId7"/>
          <a:srcRect/>
          <a:stretch>
            <a:fillRect/>
          </a:stretch>
        </p:blipFill>
        <p:spPr>
          <a:xfrm rot="-6383107">
            <a:off x="15400641" y="3301370"/>
            <a:ext cx="513645" cy="493100"/>
          </a:xfrm>
          <a:prstGeom prst="rect">
            <a:avLst/>
          </a:prstGeom>
        </p:spPr>
      </p:pic>
      <p:pic>
        <p:nvPicPr>
          <p:cNvPr id="12" name="Picture 12"/>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rot="1345741">
            <a:off x="12100836" y="8176526"/>
            <a:ext cx="511678" cy="867251"/>
          </a:xfrm>
          <a:prstGeom prst="rect">
            <a:avLst/>
          </a:prstGeom>
        </p:spPr>
      </p:pic>
      <p:pic>
        <p:nvPicPr>
          <p:cNvPr id="13" name="Picture 13"/>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rot="1800043">
            <a:off x="11671035" y="347808"/>
            <a:ext cx="567418" cy="626667"/>
          </a:xfrm>
          <a:prstGeom prst="rect">
            <a:avLst/>
          </a:prstGeom>
        </p:spPr>
      </p:pic>
      <p:pic>
        <p:nvPicPr>
          <p:cNvPr id="14" name="Picture 14"/>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rot="-10154087">
            <a:off x="16697026" y="813008"/>
            <a:ext cx="489149" cy="829067"/>
          </a:xfrm>
          <a:prstGeom prst="rect">
            <a:avLst/>
          </a:prstGeom>
        </p:spPr>
      </p:pic>
      <p:pic>
        <p:nvPicPr>
          <p:cNvPr id="15" name="Picture 15"/>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rot="-1669974">
            <a:off x="6306072" y="579248"/>
            <a:ext cx="530353" cy="898904"/>
          </a:xfrm>
          <a:prstGeom prst="rect">
            <a:avLst/>
          </a:prstGeom>
        </p:spPr>
      </p:pic>
      <p:pic>
        <p:nvPicPr>
          <p:cNvPr id="16" name="Picture 16"/>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rot="693431">
            <a:off x="1252195" y="916550"/>
            <a:ext cx="826577" cy="1185137"/>
          </a:xfrm>
          <a:prstGeom prst="rect">
            <a:avLst/>
          </a:prstGeom>
        </p:spPr>
      </p:pic>
      <p:pic>
        <p:nvPicPr>
          <p:cNvPr id="17" name="Picture 17"/>
          <p:cNvPicPr>
            <a:picLocks noChangeAspect="1"/>
          </p:cNvPicPr>
          <p:nvPr/>
        </p:nvPicPr>
        <p:blipFill>
          <a:blip r:embed="rId9"/>
          <a:srcRect/>
          <a:stretch>
            <a:fillRect/>
          </a:stretch>
        </p:blipFill>
        <p:spPr>
          <a:xfrm rot="-2419102">
            <a:off x="16011837" y="6705132"/>
            <a:ext cx="927423" cy="1329729"/>
          </a:xfrm>
          <a:prstGeom prst="rect">
            <a:avLst/>
          </a:prstGeom>
        </p:spPr>
      </p:pic>
      <p:pic>
        <p:nvPicPr>
          <p:cNvPr id="18" name="Picture 18"/>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a:xfrm>
            <a:off x="5958727" y="4189921"/>
            <a:ext cx="6370546" cy="17178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Picture 19"/>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a:xfrm rot="-1770958">
            <a:off x="818870" y="4758789"/>
            <a:ext cx="1334875" cy="1325540"/>
          </a:xfrm>
          <a:prstGeom prst="rect">
            <a:avLst/>
          </a:prstGeom>
        </p:spPr>
      </p:pic>
      <p:pic>
        <p:nvPicPr>
          <p:cNvPr id="20" name="Picture 20"/>
          <p:cNvPicPr>
            <a:picLocks noChangeAspect="1"/>
          </p:cNvPicPr>
          <p:nvPr/>
        </p:nvPicPr>
        <p:blipFill>
          <a:blip r:embed="rId12"/>
          <a:srcRect/>
          <a:stretch>
            <a:fillRect/>
          </a:stretch>
        </p:blipFill>
        <p:spPr>
          <a:xfrm rot="1472479">
            <a:off x="8878988" y="8231365"/>
            <a:ext cx="1421244" cy="1421244"/>
          </a:xfrm>
          <a:prstGeom prst="rect">
            <a:avLst/>
          </a:prstGeom>
        </p:spPr>
      </p:pic>
      <p:pic>
        <p:nvPicPr>
          <p:cNvPr id="21" name="Picture 21"/>
          <p:cNvPicPr>
            <a:picLocks noChangeAspect="1"/>
          </p:cNvPicPr>
          <p:nvPr/>
        </p:nvPicPr>
        <p:blipFill>
          <a:blip r:embed="rId13"/>
          <a:srcRect/>
          <a:stretch>
            <a:fillRect/>
          </a:stretch>
        </p:blipFill>
        <p:spPr>
          <a:xfrm rot="-925630">
            <a:off x="4176335" y="6699761"/>
            <a:ext cx="1356392" cy="1356392"/>
          </a:xfrm>
          <a:prstGeom prst="rect">
            <a:avLst/>
          </a:prstGeom>
        </p:spPr>
      </p:pic>
      <p:pic>
        <p:nvPicPr>
          <p:cNvPr id="22" name="Picture 22"/>
          <p:cNvPicPr>
            <a:picLocks noChangeAspect="1"/>
          </p:cNvPicPr>
          <p:nvPr/>
        </p:nvPicPr>
        <p:blipFill>
          <a:blip r:embed="rId14"/>
          <a:srcRect/>
          <a:stretch>
            <a:fillRect/>
          </a:stretch>
        </p:blipFill>
        <p:spPr>
          <a:xfrm rot="-879041">
            <a:off x="13567254" y="7097162"/>
            <a:ext cx="1404001" cy="1404001"/>
          </a:xfrm>
          <a:prstGeom prst="rect">
            <a:avLst/>
          </a:prstGeom>
        </p:spPr>
      </p:pic>
      <p:pic>
        <p:nvPicPr>
          <p:cNvPr id="23" name="Picture 23"/>
          <p:cNvPicPr>
            <a:picLocks noChangeAspect="1"/>
          </p:cNvPicPr>
          <p:nvPr/>
        </p:nvPicPr>
        <p:blipFill>
          <a:blip r:embed="rId15"/>
          <a:srcRect/>
          <a:stretch>
            <a:fillRect/>
          </a:stretch>
        </p:blipFill>
        <p:spPr>
          <a:xfrm rot="986035">
            <a:off x="16137163" y="8553029"/>
            <a:ext cx="1410541" cy="1410541"/>
          </a:xfrm>
          <a:prstGeom prst="rect">
            <a:avLst/>
          </a:prstGeom>
        </p:spPr>
      </p:pic>
      <p:pic>
        <p:nvPicPr>
          <p:cNvPr id="24" name="Picture 24"/>
          <p:cNvPicPr>
            <a:picLocks noChangeAspect="1"/>
          </p:cNvPicPr>
          <p:nvPr/>
        </p:nvPicPr>
        <p:blipFill>
          <a:blip r:embed="rId16"/>
          <a:srcRect/>
          <a:stretch>
            <a:fillRect/>
          </a:stretch>
        </p:blipFill>
        <p:spPr>
          <a:xfrm rot="249574">
            <a:off x="5598370" y="1863613"/>
            <a:ext cx="1369701" cy="1360123"/>
          </a:xfrm>
          <a:prstGeom prst="rect">
            <a:avLst/>
          </a:prstGeom>
        </p:spPr>
      </p:pic>
      <p:pic>
        <p:nvPicPr>
          <p:cNvPr id="25" name="Picture 25"/>
          <p:cNvPicPr>
            <a:picLocks noChangeAspect="1"/>
          </p:cNvPicPr>
          <p:nvPr/>
        </p:nvPicPr>
        <p:blipFill>
          <a:blip r:embed="rId17"/>
          <a:srcRect/>
          <a:stretch>
            <a:fillRect/>
          </a:stretch>
        </p:blipFill>
        <p:spPr>
          <a:xfrm rot="-425042">
            <a:off x="9368281" y="1793509"/>
            <a:ext cx="1406546" cy="1396710"/>
          </a:xfrm>
          <a:prstGeom prst="rect">
            <a:avLst/>
          </a:prstGeom>
        </p:spPr>
      </p:pic>
      <p:pic>
        <p:nvPicPr>
          <p:cNvPr id="26" name="Picture 26"/>
          <p:cNvPicPr>
            <a:picLocks noChangeAspect="1"/>
          </p:cNvPicPr>
          <p:nvPr/>
        </p:nvPicPr>
        <p:blipFill>
          <a:blip r:embed="rId18"/>
          <a:srcRect/>
          <a:stretch>
            <a:fillRect/>
          </a:stretch>
        </p:blipFill>
        <p:spPr>
          <a:xfrm rot="694021">
            <a:off x="12993190" y="1349300"/>
            <a:ext cx="1421326" cy="1411387"/>
          </a:xfrm>
          <a:prstGeom prst="rect">
            <a:avLst/>
          </a:prstGeom>
        </p:spPr>
      </p:pic>
      <p:pic>
        <p:nvPicPr>
          <p:cNvPr id="27" name="Picture 27"/>
          <p:cNvPicPr>
            <a:picLocks noChangeAspect="1"/>
          </p:cNvPicPr>
          <p:nvPr/>
        </p:nvPicPr>
        <p:blipFill>
          <a:blip r:embed="rId19"/>
          <a:srcRect/>
          <a:stretch>
            <a:fillRect/>
          </a:stretch>
        </p:blipFill>
        <p:spPr>
          <a:xfrm rot="1273553">
            <a:off x="16243133" y="4069021"/>
            <a:ext cx="1396935" cy="1406773"/>
          </a:xfrm>
          <a:prstGeom prst="rect">
            <a:avLst/>
          </a:prstGeom>
        </p:spPr>
      </p:pic>
      <p:pic>
        <p:nvPicPr>
          <p:cNvPr id="28" name="Picture 28"/>
          <p:cNvPicPr>
            <a:picLocks noChangeAspect="1"/>
          </p:cNvPicPr>
          <p:nvPr/>
        </p:nvPicPr>
        <p:blipFill>
          <a:blip r:embed="rId20"/>
          <a:srcRect/>
          <a:stretch>
            <a:fillRect/>
          </a:stretch>
        </p:blipFill>
        <p:spPr>
          <a:xfrm rot="-336693">
            <a:off x="2382438" y="1028700"/>
            <a:ext cx="1405678" cy="1405678"/>
          </a:xfrm>
          <a:prstGeom prst="rect">
            <a:avLst/>
          </a:prstGeom>
        </p:spPr>
      </p:pic>
      <p:pic>
        <p:nvPicPr>
          <p:cNvPr id="29" name="Picture 29"/>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rot="2851397">
            <a:off x="2454981" y="6173541"/>
            <a:ext cx="319992" cy="30719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21466179">
            <a:off x="5016977" y="220185"/>
            <a:ext cx="6791399" cy="1462087"/>
          </a:xfrm>
          <a:prstGeom prst="rect">
            <a:avLst/>
          </a:prstGeom>
        </p:spPr>
      </p:pic>
      <p:sp>
        <p:nvSpPr>
          <p:cNvPr id="6" name="TextBox 10"/>
          <p:cNvSpPr txBox="1"/>
          <p:nvPr/>
        </p:nvSpPr>
        <p:spPr>
          <a:xfrm>
            <a:off x="609600" y="434066"/>
            <a:ext cx="15620999" cy="1128514"/>
          </a:xfrm>
          <a:prstGeom prst="rect">
            <a:avLst/>
          </a:prstGeom>
        </p:spPr>
        <p:txBody>
          <a:bodyPr wrap="square" lIns="0" tIns="0" rIns="0" bIns="0" rtlCol="0" anchor="t">
            <a:spAutoFit/>
          </a:bodyPr>
          <a:lstStyle/>
          <a:p>
            <a:pPr algn="ctr">
              <a:lnSpc>
                <a:spcPts val="8807"/>
              </a:lnSpc>
            </a:pPr>
            <a:r>
              <a:rPr lang="en-US" sz="8007" dirty="0" smtClean="0">
                <a:solidFill>
                  <a:srgbClr val="000000"/>
                </a:solidFill>
                <a:latin typeface="Amatic SC Bold"/>
              </a:rPr>
              <a:t>What is an ecosystem?</a:t>
            </a:r>
            <a:endParaRPr lang="en-US" sz="8007" dirty="0">
              <a:solidFill>
                <a:srgbClr val="000000"/>
              </a:solidFill>
              <a:latin typeface="Amatic SC Bold"/>
            </a:endParaRPr>
          </a:p>
        </p:txBody>
      </p:sp>
      <p:sp>
        <p:nvSpPr>
          <p:cNvPr id="2" name="Rounded Rectangle 1"/>
          <p:cNvSpPr/>
          <p:nvPr/>
        </p:nvSpPr>
        <p:spPr>
          <a:xfrm>
            <a:off x="190500" y="2187146"/>
            <a:ext cx="9906000" cy="4632754"/>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762000" y="2933700"/>
            <a:ext cx="8458200" cy="4031873"/>
          </a:xfrm>
          <a:prstGeom prst="rect">
            <a:avLst/>
          </a:prstGeom>
        </p:spPr>
        <p:txBody>
          <a:bodyPr wrap="square">
            <a:spAutoFit/>
          </a:bodyPr>
          <a:lstStyle/>
          <a:p>
            <a:r>
              <a:rPr lang="en-GB" sz="3200" dirty="0" smtClean="0">
                <a:solidFill>
                  <a:srgbClr val="00B050"/>
                </a:solidFill>
                <a:latin typeface="Berlin Sans FB" panose="020E0602020502020306" pitchFamily="34" charset="0"/>
              </a:rPr>
              <a:t>An</a:t>
            </a:r>
            <a:r>
              <a:rPr lang="en-GB" sz="3200" dirty="0" smtClean="0">
                <a:solidFill>
                  <a:srgbClr val="0070C0"/>
                </a:solidFill>
                <a:latin typeface="Berlin Sans FB" panose="020E0602020502020306" pitchFamily="34" charset="0"/>
              </a:rPr>
              <a:t> ecosystem </a:t>
            </a:r>
            <a:r>
              <a:rPr lang="en-GB" sz="3200" dirty="0" smtClean="0">
                <a:solidFill>
                  <a:srgbClr val="00B050"/>
                </a:solidFill>
                <a:latin typeface="Berlin Sans FB" panose="020E0602020502020306" pitchFamily="34" charset="0"/>
              </a:rPr>
              <a:t>is a way that living things work together in their surroundings.</a:t>
            </a:r>
          </a:p>
          <a:p>
            <a:endParaRPr lang="en-GB" sz="3200" dirty="0" smtClean="0">
              <a:solidFill>
                <a:srgbClr val="00B050"/>
              </a:solidFill>
              <a:latin typeface="Berlin Sans FB" panose="020E0602020502020306" pitchFamily="34" charset="0"/>
            </a:endParaRPr>
          </a:p>
          <a:p>
            <a:r>
              <a:rPr lang="en-GB" sz="3200" dirty="0" smtClean="0">
                <a:solidFill>
                  <a:srgbClr val="00B050"/>
                </a:solidFill>
                <a:latin typeface="Berlin Sans FB" panose="020E0602020502020306" pitchFamily="34" charset="0"/>
              </a:rPr>
              <a:t>They need </a:t>
            </a:r>
            <a:r>
              <a:rPr lang="en-GB" sz="3200" dirty="0" smtClean="0">
                <a:solidFill>
                  <a:srgbClr val="0070C0"/>
                </a:solidFill>
                <a:latin typeface="Berlin Sans FB" panose="020E0602020502020306" pitchFamily="34" charset="0"/>
              </a:rPr>
              <a:t>water, soil, plants, animals.</a:t>
            </a:r>
          </a:p>
          <a:p>
            <a:endParaRPr lang="en-GB" sz="3200" dirty="0" smtClean="0">
              <a:solidFill>
                <a:srgbClr val="00B050"/>
              </a:solidFill>
              <a:latin typeface="Berlin Sans FB" panose="020E0602020502020306" pitchFamily="34" charset="0"/>
            </a:endParaRPr>
          </a:p>
          <a:p>
            <a:r>
              <a:rPr lang="en-GB" sz="3200" dirty="0" smtClean="0">
                <a:solidFill>
                  <a:srgbClr val="00B050"/>
                </a:solidFill>
                <a:latin typeface="Berlin Sans FB" panose="020E0602020502020306" pitchFamily="34" charset="0"/>
              </a:rPr>
              <a:t>They all work together so if you take 1 thing away they wont work as well.</a:t>
            </a:r>
          </a:p>
          <a:p>
            <a:endParaRPr lang="en-GB" sz="3200" dirty="0">
              <a:solidFill>
                <a:srgbClr val="00B050"/>
              </a:solidFill>
              <a:latin typeface="Berlin Sans FB" panose="020E0602020502020306" pitchFamily="34" charset="0"/>
            </a:endParaRP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782800" y="571500"/>
            <a:ext cx="2362200" cy="3640769"/>
          </a:xfrm>
          <a:prstGeom prst="rect">
            <a:avLst/>
          </a:prstGeom>
        </p:spPr>
      </p:pic>
      <p:pic>
        <p:nvPicPr>
          <p:cNvPr id="6148" name="Picture 4" descr="Hole Clipart Garden Soil - Clipart Images Of Soil Transparent PNG - 640x480  - Free Download on Nice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439400" y="3383620"/>
            <a:ext cx="4343400" cy="2325308"/>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Tree And Soil Png - Sapling Clipart, Transparent Png - kind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210800" y="6819900"/>
            <a:ext cx="3943350" cy="2682396"/>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insects and bugs clipart - Clip Art Library"/>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4401800" y="5829300"/>
            <a:ext cx="3333750" cy="4163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51713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21466179">
            <a:off x="5359405" y="401774"/>
            <a:ext cx="6491374" cy="1462087"/>
          </a:xfrm>
          <a:prstGeom prst="rect">
            <a:avLst/>
          </a:prstGeom>
        </p:spPr>
      </p:pic>
      <p:sp>
        <p:nvSpPr>
          <p:cNvPr id="2" name="Rounded Rectangle 1"/>
          <p:cNvSpPr/>
          <p:nvPr/>
        </p:nvSpPr>
        <p:spPr>
          <a:xfrm>
            <a:off x="304800" y="2324100"/>
            <a:ext cx="9525000" cy="59436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1066800" y="2775558"/>
            <a:ext cx="8458200" cy="5016758"/>
          </a:xfrm>
          <a:prstGeom prst="rect">
            <a:avLst/>
          </a:prstGeom>
        </p:spPr>
        <p:txBody>
          <a:bodyPr wrap="square">
            <a:spAutoFit/>
          </a:bodyPr>
          <a:lstStyle/>
          <a:p>
            <a:endParaRPr lang="en-GB" sz="3200" dirty="0">
              <a:solidFill>
                <a:srgbClr val="00B050"/>
              </a:solidFill>
              <a:latin typeface="Berlin Sans FB" panose="020E0602020502020306" pitchFamily="34" charset="0"/>
            </a:endParaRPr>
          </a:p>
          <a:p>
            <a:r>
              <a:rPr lang="en-GB" sz="3200" dirty="0" smtClean="0">
                <a:solidFill>
                  <a:srgbClr val="00B050"/>
                </a:solidFill>
                <a:latin typeface="Berlin Sans FB" panose="020E0602020502020306" pitchFamily="34" charset="0"/>
              </a:rPr>
              <a:t>A </a:t>
            </a:r>
            <a:r>
              <a:rPr lang="en-GB" sz="3200" dirty="0" err="1" smtClean="0">
                <a:solidFill>
                  <a:srgbClr val="0070C0"/>
                </a:solidFill>
                <a:latin typeface="Berlin Sans FB" panose="020E0602020502020306" pitchFamily="34" charset="0"/>
              </a:rPr>
              <a:t>minibeast</a:t>
            </a:r>
            <a:r>
              <a:rPr lang="en-GB" sz="3200" dirty="0" smtClean="0">
                <a:solidFill>
                  <a:srgbClr val="00B050"/>
                </a:solidFill>
                <a:latin typeface="Berlin Sans FB" panose="020E0602020502020306" pitchFamily="34" charset="0"/>
              </a:rPr>
              <a:t> is a creepy crawly</a:t>
            </a:r>
          </a:p>
          <a:p>
            <a:endParaRPr lang="en-GB" sz="3200" dirty="0" smtClean="0">
              <a:solidFill>
                <a:srgbClr val="00B050"/>
              </a:solidFill>
              <a:latin typeface="Berlin Sans FB" panose="020E0602020502020306" pitchFamily="34" charset="0"/>
            </a:endParaRPr>
          </a:p>
          <a:p>
            <a:r>
              <a:rPr lang="en-GB" sz="3200" dirty="0" smtClean="0">
                <a:solidFill>
                  <a:srgbClr val="00B050"/>
                </a:solidFill>
                <a:latin typeface="Berlin Sans FB" panose="020E0602020502020306" pitchFamily="34" charset="0"/>
              </a:rPr>
              <a:t>They are the little bugs that crawl around the garden.</a:t>
            </a:r>
          </a:p>
          <a:p>
            <a:endParaRPr lang="en-GB" sz="3200" dirty="0" smtClean="0">
              <a:solidFill>
                <a:srgbClr val="00B050"/>
              </a:solidFill>
              <a:latin typeface="Berlin Sans FB" panose="020E0602020502020306" pitchFamily="34" charset="0"/>
            </a:endParaRPr>
          </a:p>
          <a:p>
            <a:r>
              <a:rPr lang="en-GB" sz="3200" dirty="0" smtClean="0">
                <a:solidFill>
                  <a:srgbClr val="00B050"/>
                </a:solidFill>
                <a:latin typeface="Berlin Sans FB" panose="020E0602020502020306" pitchFamily="34" charset="0"/>
              </a:rPr>
              <a:t>They provide food </a:t>
            </a:r>
          </a:p>
          <a:p>
            <a:r>
              <a:rPr lang="en-GB" sz="3200" dirty="0">
                <a:solidFill>
                  <a:srgbClr val="00B050"/>
                </a:solidFill>
                <a:latin typeface="Berlin Sans FB" panose="020E0602020502020306" pitchFamily="34" charset="0"/>
              </a:rPr>
              <a:t> </a:t>
            </a:r>
            <a:r>
              <a:rPr lang="en-GB" sz="3200" dirty="0" smtClean="0">
                <a:solidFill>
                  <a:srgbClr val="00B050"/>
                </a:solidFill>
                <a:latin typeface="Berlin Sans FB" panose="020E0602020502020306" pitchFamily="34" charset="0"/>
              </a:rPr>
              <a:t>        pollinate flowers</a:t>
            </a:r>
          </a:p>
          <a:p>
            <a:r>
              <a:rPr lang="en-GB" sz="3200" dirty="0">
                <a:solidFill>
                  <a:srgbClr val="00B050"/>
                </a:solidFill>
                <a:latin typeface="Berlin Sans FB" panose="020E0602020502020306" pitchFamily="34" charset="0"/>
              </a:rPr>
              <a:t> </a:t>
            </a:r>
            <a:r>
              <a:rPr lang="en-GB" sz="3200" dirty="0" smtClean="0">
                <a:solidFill>
                  <a:srgbClr val="00B050"/>
                </a:solidFill>
                <a:latin typeface="Berlin Sans FB" panose="020E0602020502020306" pitchFamily="34" charset="0"/>
              </a:rPr>
              <a:t>        spread seeds</a:t>
            </a:r>
          </a:p>
          <a:p>
            <a:r>
              <a:rPr lang="en-GB" sz="3200" dirty="0">
                <a:solidFill>
                  <a:srgbClr val="00B050"/>
                </a:solidFill>
                <a:latin typeface="Berlin Sans FB" panose="020E0602020502020306" pitchFamily="34" charset="0"/>
              </a:rPr>
              <a:t> </a:t>
            </a:r>
            <a:r>
              <a:rPr lang="en-GB" sz="3200" dirty="0" smtClean="0">
                <a:solidFill>
                  <a:srgbClr val="00B050"/>
                </a:solidFill>
                <a:latin typeface="Berlin Sans FB" panose="020E0602020502020306" pitchFamily="34" charset="0"/>
              </a:rPr>
              <a:t>        help break down waste</a:t>
            </a:r>
          </a:p>
        </p:txBody>
      </p:sp>
      <p:sp>
        <p:nvSpPr>
          <p:cNvPr id="6" name="TextBox 10"/>
          <p:cNvSpPr txBox="1"/>
          <p:nvPr/>
        </p:nvSpPr>
        <p:spPr>
          <a:xfrm>
            <a:off x="609600" y="568561"/>
            <a:ext cx="15620999" cy="1128514"/>
          </a:xfrm>
          <a:prstGeom prst="rect">
            <a:avLst/>
          </a:prstGeom>
        </p:spPr>
        <p:txBody>
          <a:bodyPr wrap="square" lIns="0" tIns="0" rIns="0" bIns="0" rtlCol="0" anchor="t">
            <a:spAutoFit/>
          </a:bodyPr>
          <a:lstStyle/>
          <a:p>
            <a:pPr algn="ctr">
              <a:lnSpc>
                <a:spcPts val="8807"/>
              </a:lnSpc>
            </a:pPr>
            <a:r>
              <a:rPr lang="en-US" sz="8007" dirty="0" smtClean="0">
                <a:solidFill>
                  <a:srgbClr val="000000"/>
                </a:solidFill>
                <a:latin typeface="Amatic SC Bold"/>
              </a:rPr>
              <a:t>What is a </a:t>
            </a:r>
            <a:r>
              <a:rPr lang="en-US" sz="8007" dirty="0" err="1" smtClean="0">
                <a:solidFill>
                  <a:srgbClr val="000000"/>
                </a:solidFill>
                <a:latin typeface="Amatic SC Bold"/>
              </a:rPr>
              <a:t>minibeast</a:t>
            </a:r>
            <a:r>
              <a:rPr lang="en-US" sz="8007" dirty="0" smtClean="0">
                <a:solidFill>
                  <a:srgbClr val="000000"/>
                </a:solidFill>
                <a:latin typeface="Amatic SC Bold"/>
              </a:rPr>
              <a:t>?</a:t>
            </a:r>
            <a:endParaRPr lang="en-US" sz="8007" dirty="0">
              <a:solidFill>
                <a:srgbClr val="000000"/>
              </a:solidFill>
              <a:latin typeface="Amatic SC Bold"/>
            </a:endParaRPr>
          </a:p>
        </p:txBody>
      </p:sp>
      <p:pic>
        <p:nvPicPr>
          <p:cNvPr id="5122" name="Picture 2" descr="Funny Cartoon Insects vector set 02 | Bug art, Cartoon animals, Insect  clipar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820399" y="2355676"/>
            <a:ext cx="6486379" cy="7416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31593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21466179">
            <a:off x="5506752" y="56262"/>
            <a:ext cx="6491374" cy="1462087"/>
          </a:xfrm>
          <a:prstGeom prst="rect">
            <a:avLst/>
          </a:prstGeom>
        </p:spPr>
      </p:pic>
      <p:sp>
        <p:nvSpPr>
          <p:cNvPr id="4" name="TextBox 25"/>
          <p:cNvSpPr txBox="1"/>
          <p:nvPr/>
        </p:nvSpPr>
        <p:spPr>
          <a:xfrm>
            <a:off x="2980108" y="493656"/>
            <a:ext cx="11572009" cy="859659"/>
          </a:xfrm>
          <a:prstGeom prst="rect">
            <a:avLst/>
          </a:prstGeom>
        </p:spPr>
        <p:txBody>
          <a:bodyPr lIns="0" tIns="0" rIns="0" bIns="0" rtlCol="0" anchor="t">
            <a:spAutoFit/>
          </a:bodyPr>
          <a:lstStyle/>
          <a:p>
            <a:pPr algn="ctr">
              <a:lnSpc>
                <a:spcPts val="6719"/>
              </a:lnSpc>
            </a:pPr>
            <a:r>
              <a:rPr lang="en-US" sz="7200" dirty="0">
                <a:solidFill>
                  <a:srgbClr val="000000"/>
                </a:solidFill>
                <a:latin typeface="Amatic SC Bold"/>
              </a:rPr>
              <a:t>Types of plants</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1947" y="558298"/>
            <a:ext cx="3698608" cy="2171621"/>
          </a:xfrm>
          <a:prstGeom prst="rect">
            <a:avLst/>
          </a:prstGeom>
          <a:ln>
            <a:noFill/>
          </a:ln>
          <a:effectLst>
            <a:softEdge rad="112500"/>
          </a:effectLst>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10400" y="2247900"/>
            <a:ext cx="3357675" cy="2213811"/>
          </a:xfrm>
          <a:prstGeom prst="rect">
            <a:avLst/>
          </a:prstGeom>
          <a:ln>
            <a:noFill/>
          </a:ln>
          <a:effectLst>
            <a:softEdge rad="112500"/>
          </a:effectLst>
        </p:spPr>
      </p:pic>
      <p:pic>
        <p:nvPicPr>
          <p:cNvPr id="7" name="Picture 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3790281" y="416024"/>
            <a:ext cx="3681663" cy="2286912"/>
          </a:xfrm>
          <a:prstGeom prst="rect">
            <a:avLst/>
          </a:prstGeom>
          <a:ln>
            <a:noFill/>
          </a:ln>
          <a:effectLst>
            <a:softEdge rad="112500"/>
          </a:effectLst>
        </p:spPr>
      </p:pic>
      <p:pic>
        <p:nvPicPr>
          <p:cNvPr id="8" name="Picture 7"/>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63267" y="3745227"/>
            <a:ext cx="2992304" cy="2750484"/>
          </a:xfrm>
          <a:prstGeom prst="rect">
            <a:avLst/>
          </a:prstGeom>
          <a:ln>
            <a:noFill/>
          </a:ln>
          <a:effectLst>
            <a:softEdge rad="112500"/>
          </a:effectLst>
        </p:spPr>
      </p:pic>
      <p:pic>
        <p:nvPicPr>
          <p:cNvPr id="9" name="Picture 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828800" y="7284382"/>
            <a:ext cx="3651961" cy="2507317"/>
          </a:xfrm>
          <a:prstGeom prst="rect">
            <a:avLst/>
          </a:prstGeom>
          <a:ln>
            <a:noFill/>
          </a:ln>
          <a:effectLst>
            <a:softEdge rad="112500"/>
          </a:effectLst>
        </p:spPr>
      </p:pic>
      <p:pic>
        <p:nvPicPr>
          <p:cNvPr id="10" name="Picture 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889279" y="6495711"/>
            <a:ext cx="3599915" cy="2384994"/>
          </a:xfrm>
          <a:prstGeom prst="rect">
            <a:avLst/>
          </a:prstGeom>
          <a:ln>
            <a:noFill/>
          </a:ln>
          <a:effectLst>
            <a:softEdge rad="112500"/>
          </a:effectLst>
        </p:spPr>
      </p:pic>
      <p:pic>
        <p:nvPicPr>
          <p:cNvPr id="11" name="Picture 10"/>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3319371" y="3720982"/>
            <a:ext cx="3870302" cy="2496246"/>
          </a:xfrm>
          <a:prstGeom prst="rect">
            <a:avLst/>
          </a:prstGeom>
          <a:ln>
            <a:noFill/>
          </a:ln>
          <a:effectLst>
            <a:softEdge rad="112500"/>
          </a:effectLst>
        </p:spPr>
      </p:pic>
      <p:pic>
        <p:nvPicPr>
          <p:cNvPr id="12" name="Picture 11"/>
          <p:cNvPicPr>
            <a:picLocks noChangeAspect="1"/>
          </p:cNvPicPr>
          <p:nvPr/>
        </p:nvPicPr>
        <p:blipFill>
          <a:blip r:embed="rId10" cstate="email">
            <a:extLst>
              <a:ext uri="{BEBA8EAE-BF5A-486C-A8C5-ECC9F3942E4B}">
                <a14:imgProps xmlns:a14="http://schemas.microsoft.com/office/drawing/2010/main">
                  <a14:imgLayer r:embed="rId11">
                    <a14:imgEffect>
                      <a14:brightnessContrast bright="33000"/>
                    </a14:imgEffect>
                  </a14:imgLayer>
                </a14:imgProps>
              </a:ext>
              <a:ext uri="{28A0092B-C50C-407E-A947-70E740481C1C}">
                <a14:useLocalDpi xmlns:a14="http://schemas.microsoft.com/office/drawing/2010/main"/>
              </a:ext>
            </a:extLst>
          </a:blip>
          <a:stretch>
            <a:fillRect/>
          </a:stretch>
        </p:blipFill>
        <p:spPr>
          <a:xfrm>
            <a:off x="12344400" y="7087022"/>
            <a:ext cx="3589334" cy="1793683"/>
          </a:xfrm>
          <a:prstGeom prst="rect">
            <a:avLst/>
          </a:prstGeom>
          <a:ln>
            <a:noFill/>
          </a:ln>
          <a:effectLst>
            <a:softEdge rad="112500"/>
          </a:effectLst>
        </p:spPr>
      </p:pic>
      <p:pic>
        <p:nvPicPr>
          <p:cNvPr id="13" name="Picture 12"/>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95092" y="2265987"/>
            <a:ext cx="1765253" cy="312176"/>
          </a:xfrm>
          <a:prstGeom prst="rect">
            <a:avLst/>
          </a:prstGeom>
        </p:spPr>
      </p:pic>
      <p:pic>
        <p:nvPicPr>
          <p:cNvPr id="14" name="Picture 13"/>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99479" y="6084848"/>
            <a:ext cx="1421772" cy="306902"/>
          </a:xfrm>
          <a:prstGeom prst="rect">
            <a:avLst/>
          </a:prstGeom>
        </p:spPr>
      </p:pic>
      <p:pic>
        <p:nvPicPr>
          <p:cNvPr id="15" name="Picture 14"/>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2119498" y="9314997"/>
            <a:ext cx="1721220" cy="375493"/>
          </a:xfrm>
          <a:prstGeom prst="rect">
            <a:avLst/>
          </a:prstGeom>
        </p:spPr>
      </p:pic>
      <p:pic>
        <p:nvPicPr>
          <p:cNvPr id="16" name="Picture 15"/>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7135517" y="3999454"/>
            <a:ext cx="1792421" cy="372252"/>
          </a:xfrm>
          <a:prstGeom prst="rect">
            <a:avLst/>
          </a:prstGeom>
        </p:spPr>
      </p:pic>
      <p:pic>
        <p:nvPicPr>
          <p:cNvPr id="17" name="Picture 16"/>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3893076" y="2044706"/>
            <a:ext cx="1228982" cy="442561"/>
          </a:xfrm>
          <a:prstGeom prst="rect">
            <a:avLst/>
          </a:prstGeom>
        </p:spPr>
      </p:pic>
      <p:pic>
        <p:nvPicPr>
          <p:cNvPr id="18" name="Picture 17"/>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7135517" y="8499537"/>
            <a:ext cx="1165551" cy="294111"/>
          </a:xfrm>
          <a:prstGeom prst="rect">
            <a:avLst/>
          </a:prstGeom>
        </p:spPr>
      </p:pic>
      <p:pic>
        <p:nvPicPr>
          <p:cNvPr id="19" name="Picture 18"/>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13448350" y="5761789"/>
            <a:ext cx="1880754" cy="323059"/>
          </a:xfrm>
          <a:prstGeom prst="rect">
            <a:avLst/>
          </a:prstGeom>
        </p:spPr>
      </p:pic>
      <p:pic>
        <p:nvPicPr>
          <p:cNvPr id="20" name="Picture 19"/>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12551757" y="8415019"/>
            <a:ext cx="1341319" cy="390473"/>
          </a:xfrm>
          <a:prstGeom prst="rect">
            <a:avLst/>
          </a:prstGeom>
        </p:spPr>
      </p:pic>
      <p:pic>
        <p:nvPicPr>
          <p:cNvPr id="21" name="Picture 23"/>
          <p:cNvPicPr>
            <a:picLocks noChangeAspect="1"/>
          </p:cNvPicPr>
          <p:nvPr/>
        </p:nvPicPr>
        <p:blipFill>
          <a:blip r:embed="rId20"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6600856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21466179">
            <a:off x="5506752" y="56262"/>
            <a:ext cx="6491374" cy="1462087"/>
          </a:xfrm>
          <a:prstGeom prst="rect">
            <a:avLst/>
          </a:prstGeom>
        </p:spPr>
      </p:pic>
      <p:sp>
        <p:nvSpPr>
          <p:cNvPr id="3" name="TextBox 25"/>
          <p:cNvSpPr txBox="1"/>
          <p:nvPr/>
        </p:nvSpPr>
        <p:spPr>
          <a:xfrm>
            <a:off x="2980108" y="493656"/>
            <a:ext cx="11572009" cy="859659"/>
          </a:xfrm>
          <a:prstGeom prst="rect">
            <a:avLst/>
          </a:prstGeom>
        </p:spPr>
        <p:txBody>
          <a:bodyPr lIns="0" tIns="0" rIns="0" bIns="0" rtlCol="0" anchor="t">
            <a:spAutoFit/>
          </a:bodyPr>
          <a:lstStyle/>
          <a:p>
            <a:pPr algn="ctr">
              <a:lnSpc>
                <a:spcPts val="6719"/>
              </a:lnSpc>
            </a:pPr>
            <a:r>
              <a:rPr lang="en-US" sz="7200" dirty="0">
                <a:solidFill>
                  <a:srgbClr val="000000"/>
                </a:solidFill>
                <a:latin typeface="Amatic SC Bold"/>
              </a:rPr>
              <a:t>Types of birds</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906118"/>
            <a:ext cx="3965116" cy="2789582"/>
          </a:xfrm>
          <a:prstGeom prst="rect">
            <a:avLst/>
          </a:prstGeom>
          <a:ln>
            <a:noFill/>
          </a:ln>
          <a:effectLst>
            <a:softEdge rad="112500"/>
          </a:effectLst>
        </p:spPr>
      </p:pic>
      <p:pic>
        <p:nvPicPr>
          <p:cNvPr id="5" name="Picture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99932" y="5409327"/>
            <a:ext cx="2700313" cy="3728157"/>
          </a:xfrm>
          <a:prstGeom prst="rect">
            <a:avLst/>
          </a:prstGeom>
          <a:ln>
            <a:noFill/>
          </a:ln>
          <a:effectLst>
            <a:softEdge rad="112500"/>
          </a:effectLst>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44397" y="6667501"/>
            <a:ext cx="3602414" cy="2874202"/>
          </a:xfrm>
          <a:prstGeom prst="rect">
            <a:avLst/>
          </a:prstGeom>
          <a:ln>
            <a:noFill/>
          </a:ln>
          <a:effectLst>
            <a:softEdge rad="112500"/>
          </a:effectLst>
        </p:spPr>
      </p:pic>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309591" y="6469056"/>
            <a:ext cx="3575910" cy="2957130"/>
          </a:xfrm>
          <a:prstGeom prst="rect">
            <a:avLst/>
          </a:prstGeom>
          <a:ln>
            <a:noFill/>
          </a:ln>
          <a:effectLst>
            <a:softEdge rad="112500"/>
          </a:effectLst>
        </p:spPr>
      </p:pic>
      <p:pic>
        <p:nvPicPr>
          <p:cNvPr id="8" name="Picture 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3876320" y="6210300"/>
            <a:ext cx="3432261" cy="2927184"/>
          </a:xfrm>
          <a:prstGeom prst="rect">
            <a:avLst/>
          </a:prstGeom>
          <a:ln>
            <a:noFill/>
          </a:ln>
          <a:effectLst>
            <a:softEdge rad="112500"/>
          </a:effectLst>
        </p:spPr>
      </p:pic>
      <p:pic>
        <p:nvPicPr>
          <p:cNvPr id="9" name="Picture 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3695539" y="538429"/>
            <a:ext cx="3130238" cy="4090238"/>
          </a:xfrm>
          <a:prstGeom prst="rect">
            <a:avLst/>
          </a:prstGeom>
          <a:ln>
            <a:noFill/>
          </a:ln>
          <a:effectLst>
            <a:softEdge rad="112500"/>
          </a:effectLst>
        </p:spPr>
      </p:pic>
      <p:pic>
        <p:nvPicPr>
          <p:cNvPr id="10" name="Picture 9"/>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323294" y="2042746"/>
            <a:ext cx="3623666" cy="2585521"/>
          </a:xfrm>
          <a:prstGeom prst="rect">
            <a:avLst/>
          </a:prstGeom>
          <a:ln>
            <a:noFill/>
          </a:ln>
          <a:effectLst>
            <a:softEdge rad="112500"/>
          </a:effectLst>
        </p:spPr>
      </p:pic>
      <p:pic>
        <p:nvPicPr>
          <p:cNvPr id="11" name="Picture 10"/>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97938" y="3050871"/>
            <a:ext cx="1326963" cy="644829"/>
          </a:xfrm>
          <a:prstGeom prst="rect">
            <a:avLst/>
          </a:prstGeom>
        </p:spPr>
      </p:pic>
      <p:pic>
        <p:nvPicPr>
          <p:cNvPr id="12" name="Picture 11"/>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97938" y="8641944"/>
            <a:ext cx="1791670" cy="470692"/>
          </a:xfrm>
          <a:prstGeom prst="rect">
            <a:avLst/>
          </a:prstGeom>
        </p:spPr>
      </p:pic>
      <p:pic>
        <p:nvPicPr>
          <p:cNvPr id="13" name="Picture 12"/>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620927" y="9099384"/>
            <a:ext cx="1426146" cy="390131"/>
          </a:xfrm>
          <a:prstGeom prst="rect">
            <a:avLst/>
          </a:prstGeom>
        </p:spPr>
      </p:pic>
      <p:pic>
        <p:nvPicPr>
          <p:cNvPr id="14" name="Picture 13"/>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466466" y="3911435"/>
            <a:ext cx="1749802" cy="542660"/>
          </a:xfrm>
          <a:prstGeom prst="rect">
            <a:avLst/>
          </a:prstGeom>
        </p:spPr>
      </p:pic>
      <p:pic>
        <p:nvPicPr>
          <p:cNvPr id="15" name="Picture 14"/>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9474123" y="8953036"/>
            <a:ext cx="1445199" cy="368895"/>
          </a:xfrm>
          <a:prstGeom prst="rect">
            <a:avLst/>
          </a:prstGeom>
        </p:spPr>
      </p:pic>
      <p:pic>
        <p:nvPicPr>
          <p:cNvPr id="16" name="Picture 15"/>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3695538" y="4090968"/>
            <a:ext cx="1595950" cy="376709"/>
          </a:xfrm>
          <a:prstGeom prst="rect">
            <a:avLst/>
          </a:prstGeom>
        </p:spPr>
      </p:pic>
      <p:pic>
        <p:nvPicPr>
          <p:cNvPr id="17" name="Picture 16"/>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3962569" y="8498205"/>
            <a:ext cx="1179095" cy="459801"/>
          </a:xfrm>
          <a:prstGeom prst="rect">
            <a:avLst/>
          </a:prstGeom>
        </p:spPr>
      </p:pic>
      <p:pic>
        <p:nvPicPr>
          <p:cNvPr id="18" name="Picture 23"/>
          <p:cNvPicPr>
            <a:picLocks noChangeAspect="1"/>
          </p:cNvPicPr>
          <p:nvPr/>
        </p:nvPicPr>
        <p:blipFill>
          <a:blip r:embed="rId17"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1723842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21466179">
            <a:off x="5863402" y="5546323"/>
            <a:ext cx="6491374" cy="1462087"/>
          </a:xfrm>
          <a:prstGeom prst="rect">
            <a:avLst/>
          </a:prstGeom>
        </p:spPr>
      </p:pic>
      <p:pic>
        <p:nvPicPr>
          <p:cNvPr id="26"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21466179">
            <a:off x="5506752" y="56262"/>
            <a:ext cx="6491374" cy="1462087"/>
          </a:xfrm>
          <a:prstGeom prst="rect">
            <a:avLst/>
          </a:prstGeom>
        </p:spPr>
      </p:pic>
      <p:sp>
        <p:nvSpPr>
          <p:cNvPr id="3" name="TextBox 25"/>
          <p:cNvSpPr txBox="1"/>
          <p:nvPr/>
        </p:nvSpPr>
        <p:spPr>
          <a:xfrm>
            <a:off x="2980108" y="493656"/>
            <a:ext cx="11572009" cy="859659"/>
          </a:xfrm>
          <a:prstGeom prst="rect">
            <a:avLst/>
          </a:prstGeom>
        </p:spPr>
        <p:txBody>
          <a:bodyPr lIns="0" tIns="0" rIns="0" bIns="0" rtlCol="0" anchor="t">
            <a:spAutoFit/>
          </a:bodyPr>
          <a:lstStyle/>
          <a:p>
            <a:pPr algn="ctr">
              <a:lnSpc>
                <a:spcPts val="6719"/>
              </a:lnSpc>
            </a:pPr>
            <a:r>
              <a:rPr lang="en-US" sz="7200" dirty="0">
                <a:solidFill>
                  <a:srgbClr val="000000"/>
                </a:solidFill>
                <a:latin typeface="Amatic SC Bold"/>
              </a:rPr>
              <a:t>Types of animals</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4800" y="586403"/>
            <a:ext cx="3276600" cy="2383419"/>
          </a:xfrm>
          <a:prstGeom prst="rect">
            <a:avLst/>
          </a:prstGeom>
          <a:ln>
            <a:noFill/>
          </a:ln>
          <a:effectLst>
            <a:softEdge rad="112500"/>
          </a:effectLst>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00600" y="2476500"/>
            <a:ext cx="3274084" cy="2262554"/>
          </a:xfrm>
          <a:prstGeom prst="rect">
            <a:avLst/>
          </a:prstGeom>
          <a:ln>
            <a:noFill/>
          </a:ln>
          <a:effectLst>
            <a:softEdge rad="112500"/>
          </a:effectLst>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556009" y="2476500"/>
            <a:ext cx="3496080" cy="2262554"/>
          </a:xfrm>
          <a:prstGeom prst="rect">
            <a:avLst/>
          </a:prstGeom>
          <a:ln>
            <a:noFill/>
          </a:ln>
          <a:effectLst>
            <a:softEdge rad="112500"/>
          </a:effectLst>
        </p:spPr>
      </p:pic>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216412" y="776584"/>
            <a:ext cx="3097996" cy="2385715"/>
          </a:xfrm>
          <a:prstGeom prst="rect">
            <a:avLst/>
          </a:prstGeom>
          <a:ln>
            <a:noFill/>
          </a:ln>
          <a:effectLst>
            <a:softEdge rad="112500"/>
          </a:effectLst>
        </p:spPr>
      </p:pic>
      <p:pic>
        <p:nvPicPr>
          <p:cNvPr id="8" name="Picture 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86509" y="4351683"/>
            <a:ext cx="2792709" cy="2439290"/>
          </a:xfrm>
          <a:prstGeom prst="rect">
            <a:avLst/>
          </a:prstGeom>
          <a:ln>
            <a:noFill/>
          </a:ln>
          <a:effectLst>
            <a:softEdge rad="112500"/>
          </a:effectLst>
        </p:spPr>
      </p:pic>
      <p:pic>
        <p:nvPicPr>
          <p:cNvPr id="9" name="Picture 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189229" y="7810500"/>
            <a:ext cx="3222741" cy="2049758"/>
          </a:xfrm>
          <a:prstGeom prst="rect">
            <a:avLst/>
          </a:prstGeom>
          <a:ln>
            <a:noFill/>
          </a:ln>
          <a:effectLst>
            <a:softEdge rad="112500"/>
          </a:effectLst>
        </p:spPr>
      </p:pic>
      <p:pic>
        <p:nvPicPr>
          <p:cNvPr id="10" name="Picture 9"/>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419830" y="7598604"/>
            <a:ext cx="3230909" cy="2116557"/>
          </a:xfrm>
          <a:prstGeom prst="rect">
            <a:avLst/>
          </a:prstGeom>
          <a:ln>
            <a:noFill/>
          </a:ln>
          <a:effectLst>
            <a:softEdge rad="112500"/>
          </a:effectLst>
        </p:spPr>
      </p:pic>
      <p:pic>
        <p:nvPicPr>
          <p:cNvPr id="11" name="Picture 10"/>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1658600" y="7810500"/>
            <a:ext cx="3326120" cy="1971688"/>
          </a:xfrm>
          <a:prstGeom prst="rect">
            <a:avLst/>
          </a:prstGeom>
          <a:ln>
            <a:noFill/>
          </a:ln>
          <a:effectLst>
            <a:softEdge rad="112500"/>
          </a:effectLst>
        </p:spPr>
      </p:pic>
      <p:pic>
        <p:nvPicPr>
          <p:cNvPr id="12" name="Picture 11"/>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4212948" y="4351683"/>
            <a:ext cx="3443881" cy="2404503"/>
          </a:xfrm>
          <a:prstGeom prst="rect">
            <a:avLst/>
          </a:prstGeom>
          <a:ln>
            <a:noFill/>
          </a:ln>
          <a:effectLst>
            <a:softEdge rad="112500"/>
          </a:effectLst>
        </p:spPr>
      </p:pic>
      <p:pic>
        <p:nvPicPr>
          <p:cNvPr id="13" name="Picture 12"/>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05923" y="2476500"/>
            <a:ext cx="1516997" cy="371064"/>
          </a:xfrm>
          <a:prstGeom prst="rect">
            <a:avLst/>
          </a:prstGeom>
        </p:spPr>
      </p:pic>
      <p:pic>
        <p:nvPicPr>
          <p:cNvPr id="14" name="Picture 13"/>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25273" y="6354713"/>
            <a:ext cx="1341018" cy="320243"/>
          </a:xfrm>
          <a:prstGeom prst="rect">
            <a:avLst/>
          </a:prstGeom>
        </p:spPr>
      </p:pic>
      <p:pic>
        <p:nvPicPr>
          <p:cNvPr id="15" name="Picture 14"/>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3312348" y="9334342"/>
            <a:ext cx="1094612" cy="374950"/>
          </a:xfrm>
          <a:prstGeom prst="rect">
            <a:avLst/>
          </a:prstGeom>
        </p:spPr>
      </p:pic>
      <p:pic>
        <p:nvPicPr>
          <p:cNvPr id="16" name="Picture 15"/>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7455338" y="9296713"/>
            <a:ext cx="1583259" cy="334869"/>
          </a:xfrm>
          <a:prstGeom prst="rect">
            <a:avLst/>
          </a:prstGeom>
        </p:spPr>
      </p:pic>
      <p:pic>
        <p:nvPicPr>
          <p:cNvPr id="17" name="Picture 16"/>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1830159" y="9296713"/>
            <a:ext cx="1559070" cy="320695"/>
          </a:xfrm>
          <a:prstGeom prst="rect">
            <a:avLst/>
          </a:prstGeom>
        </p:spPr>
      </p:pic>
      <p:pic>
        <p:nvPicPr>
          <p:cNvPr id="18" name="Picture 17"/>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14414199" y="6160667"/>
            <a:ext cx="955686" cy="488541"/>
          </a:xfrm>
          <a:prstGeom prst="rect">
            <a:avLst/>
          </a:prstGeom>
        </p:spPr>
      </p:pic>
      <p:pic>
        <p:nvPicPr>
          <p:cNvPr id="19" name="Picture 18"/>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14249650" y="2628321"/>
            <a:ext cx="818314" cy="391645"/>
          </a:xfrm>
          <a:prstGeom prst="rect">
            <a:avLst/>
          </a:prstGeom>
        </p:spPr>
      </p:pic>
      <p:pic>
        <p:nvPicPr>
          <p:cNvPr id="20" name="Picture 19"/>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4928067" y="4275282"/>
            <a:ext cx="1130245" cy="384822"/>
          </a:xfrm>
          <a:prstGeom prst="rect">
            <a:avLst/>
          </a:prstGeom>
        </p:spPr>
      </p:pic>
      <p:pic>
        <p:nvPicPr>
          <p:cNvPr id="21" name="Picture 20"/>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9692566" y="4221297"/>
            <a:ext cx="1451250" cy="427020"/>
          </a:xfrm>
          <a:prstGeom prst="rect">
            <a:avLst/>
          </a:prstGeom>
        </p:spPr>
      </p:pic>
      <p:sp>
        <p:nvSpPr>
          <p:cNvPr id="24" name="TextBox 25"/>
          <p:cNvSpPr txBox="1"/>
          <p:nvPr/>
        </p:nvSpPr>
        <p:spPr>
          <a:xfrm>
            <a:off x="3323085" y="5810076"/>
            <a:ext cx="11572009" cy="859659"/>
          </a:xfrm>
          <a:prstGeom prst="rect">
            <a:avLst/>
          </a:prstGeom>
        </p:spPr>
        <p:txBody>
          <a:bodyPr lIns="0" tIns="0" rIns="0" bIns="0" rtlCol="0" anchor="t">
            <a:spAutoFit/>
          </a:bodyPr>
          <a:lstStyle/>
          <a:p>
            <a:pPr algn="ctr">
              <a:lnSpc>
                <a:spcPts val="6719"/>
              </a:lnSpc>
            </a:pPr>
            <a:r>
              <a:rPr lang="en-US" sz="7200" dirty="0">
                <a:solidFill>
                  <a:srgbClr val="000000"/>
                </a:solidFill>
                <a:latin typeface="Amatic SC Bold"/>
              </a:rPr>
              <a:t> soil dwellers</a:t>
            </a:r>
          </a:p>
        </p:txBody>
      </p:sp>
      <p:pic>
        <p:nvPicPr>
          <p:cNvPr id="25" name="Picture 23"/>
          <p:cNvPicPr>
            <a:picLocks noChangeAspect="1"/>
          </p:cNvPicPr>
          <p:nvPr/>
        </p:nvPicPr>
        <p:blipFill>
          <a:blip r:embed="rId21"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6367149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21466179">
            <a:off x="5506752" y="56262"/>
            <a:ext cx="6491374" cy="1462087"/>
          </a:xfrm>
          <a:prstGeom prst="rect">
            <a:avLst/>
          </a:prstGeom>
        </p:spPr>
      </p:pic>
      <p:sp>
        <p:nvSpPr>
          <p:cNvPr id="3" name="TextBox 25"/>
          <p:cNvSpPr txBox="1"/>
          <p:nvPr/>
        </p:nvSpPr>
        <p:spPr>
          <a:xfrm>
            <a:off x="2980108" y="493656"/>
            <a:ext cx="11572009" cy="859659"/>
          </a:xfrm>
          <a:prstGeom prst="rect">
            <a:avLst/>
          </a:prstGeom>
        </p:spPr>
        <p:txBody>
          <a:bodyPr lIns="0" tIns="0" rIns="0" bIns="0" rtlCol="0" anchor="t">
            <a:spAutoFit/>
          </a:bodyPr>
          <a:lstStyle/>
          <a:p>
            <a:pPr algn="ctr">
              <a:lnSpc>
                <a:spcPts val="6719"/>
              </a:lnSpc>
            </a:pPr>
            <a:r>
              <a:rPr lang="en-US" sz="7200" dirty="0">
                <a:solidFill>
                  <a:srgbClr val="000000"/>
                </a:solidFill>
                <a:latin typeface="Amatic SC Bold"/>
              </a:rPr>
              <a:t>Types of insects</a:t>
            </a:r>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3400" y="545764"/>
            <a:ext cx="2966806" cy="2131627"/>
          </a:xfrm>
          <a:prstGeom prst="rect">
            <a:avLst/>
          </a:prstGeom>
          <a:ln>
            <a:noFill/>
          </a:ln>
          <a:effectLst>
            <a:softEdge rad="112500"/>
          </a:effectLst>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4784" y="4076700"/>
            <a:ext cx="3501506" cy="2590800"/>
          </a:xfrm>
          <a:prstGeom prst="rect">
            <a:avLst/>
          </a:prstGeom>
          <a:ln>
            <a:noFill/>
          </a:ln>
          <a:effectLst>
            <a:softEdge rad="112500"/>
          </a:effectLst>
        </p:spPr>
      </p:pic>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883029" y="2031196"/>
            <a:ext cx="3498971" cy="2504055"/>
          </a:xfrm>
          <a:prstGeom prst="rect">
            <a:avLst/>
          </a:prstGeom>
          <a:ln>
            <a:noFill/>
          </a:ln>
          <a:effectLst>
            <a:softEdge rad="112500"/>
          </a:effectLst>
        </p:spPr>
      </p:pic>
      <p:pic>
        <p:nvPicPr>
          <p:cNvPr id="8" name="Picture 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906000" y="2005770"/>
            <a:ext cx="2907531" cy="2584583"/>
          </a:xfrm>
          <a:prstGeom prst="rect">
            <a:avLst/>
          </a:prstGeom>
          <a:ln>
            <a:noFill/>
          </a:ln>
          <a:effectLst>
            <a:softEdge rad="112500"/>
          </a:effectLst>
        </p:spPr>
      </p:pic>
      <p:pic>
        <p:nvPicPr>
          <p:cNvPr id="9" name="Picture 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3959920" y="482835"/>
            <a:ext cx="3489880" cy="2194556"/>
          </a:xfrm>
          <a:prstGeom prst="rect">
            <a:avLst/>
          </a:prstGeom>
          <a:ln>
            <a:noFill/>
          </a:ln>
          <a:effectLst>
            <a:softEdge rad="112500"/>
          </a:effectLst>
        </p:spPr>
      </p:pic>
      <p:pic>
        <p:nvPicPr>
          <p:cNvPr id="10" name="Picture 9"/>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243398" y="6286500"/>
            <a:ext cx="3186853" cy="2286000"/>
          </a:xfrm>
          <a:prstGeom prst="rect">
            <a:avLst/>
          </a:prstGeom>
          <a:ln>
            <a:noFill/>
          </a:ln>
          <a:effectLst>
            <a:softEdge rad="112500"/>
          </a:effectLst>
        </p:spPr>
      </p:pic>
      <p:pic>
        <p:nvPicPr>
          <p:cNvPr id="11" name="Picture 10"/>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520013" y="5187216"/>
            <a:ext cx="3660642" cy="2540576"/>
          </a:xfrm>
          <a:prstGeom prst="rect">
            <a:avLst/>
          </a:prstGeom>
          <a:ln>
            <a:noFill/>
          </a:ln>
          <a:effectLst>
            <a:softEdge rad="112500"/>
          </a:effectLst>
        </p:spPr>
      </p:pic>
      <p:pic>
        <p:nvPicPr>
          <p:cNvPr id="15" name="Picture 14"/>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4431617" y="4114704"/>
            <a:ext cx="3286846" cy="2171796"/>
          </a:xfrm>
          <a:prstGeom prst="rect">
            <a:avLst/>
          </a:prstGeom>
          <a:ln>
            <a:noFill/>
          </a:ln>
          <a:effectLst>
            <a:softEdge rad="112500"/>
          </a:effectLst>
        </p:spPr>
      </p:pic>
      <p:pic>
        <p:nvPicPr>
          <p:cNvPr id="17" name="Picture 16"/>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33400" y="2246327"/>
            <a:ext cx="1804025" cy="312454"/>
          </a:xfrm>
          <a:prstGeom prst="rect">
            <a:avLst/>
          </a:prstGeom>
        </p:spPr>
      </p:pic>
      <p:pic>
        <p:nvPicPr>
          <p:cNvPr id="18" name="Picture 17"/>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03563" y="6266273"/>
            <a:ext cx="1213240" cy="331602"/>
          </a:xfrm>
          <a:prstGeom prst="rect">
            <a:avLst/>
          </a:prstGeom>
        </p:spPr>
      </p:pic>
      <p:pic>
        <p:nvPicPr>
          <p:cNvPr id="20" name="Picture 19"/>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5044813" y="4114704"/>
            <a:ext cx="1499126" cy="281791"/>
          </a:xfrm>
          <a:prstGeom prst="rect">
            <a:avLst/>
          </a:prstGeom>
        </p:spPr>
      </p:pic>
      <p:pic>
        <p:nvPicPr>
          <p:cNvPr id="21" name="Picture 20"/>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5339861" y="8039100"/>
            <a:ext cx="1843345" cy="384473"/>
          </a:xfrm>
          <a:prstGeom prst="rect">
            <a:avLst/>
          </a:prstGeom>
        </p:spPr>
      </p:pic>
      <p:pic>
        <p:nvPicPr>
          <p:cNvPr id="22" name="Picture 21"/>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9714382" y="7429500"/>
            <a:ext cx="1619476" cy="375696"/>
          </a:xfrm>
          <a:prstGeom prst="rect">
            <a:avLst/>
          </a:prstGeom>
        </p:spPr>
      </p:pic>
      <p:pic>
        <p:nvPicPr>
          <p:cNvPr id="23" name="Picture 22"/>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9996773" y="4114704"/>
            <a:ext cx="957924" cy="388723"/>
          </a:xfrm>
          <a:prstGeom prst="rect">
            <a:avLst/>
          </a:prstGeom>
        </p:spPr>
      </p:pic>
      <p:pic>
        <p:nvPicPr>
          <p:cNvPr id="24" name="Picture 23"/>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14100133" y="2205690"/>
            <a:ext cx="662967" cy="393727"/>
          </a:xfrm>
          <a:prstGeom prst="rect">
            <a:avLst/>
          </a:prstGeom>
        </p:spPr>
      </p:pic>
      <p:pic>
        <p:nvPicPr>
          <p:cNvPr id="25" name="Picture 24"/>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14581934" y="5753100"/>
            <a:ext cx="1100687" cy="342436"/>
          </a:xfrm>
          <a:prstGeom prst="rect">
            <a:avLst/>
          </a:prstGeom>
        </p:spPr>
      </p:pic>
      <p:pic>
        <p:nvPicPr>
          <p:cNvPr id="27" name="Picture 23"/>
          <p:cNvPicPr>
            <a:picLocks noChangeAspect="1"/>
          </p:cNvPicPr>
          <p:nvPr/>
        </p:nvPicPr>
        <p:blipFill>
          <a:blip r:embed="rId20"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383907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21466179">
            <a:off x="2659812" y="512570"/>
            <a:ext cx="6491374" cy="1462087"/>
          </a:xfrm>
          <a:prstGeom prst="rect">
            <a:avLst/>
          </a:prstGeom>
        </p:spPr>
      </p:pic>
      <p:sp>
        <p:nvSpPr>
          <p:cNvPr id="10" name="Rounded Rectangle 9"/>
          <p:cNvSpPr/>
          <p:nvPr/>
        </p:nvSpPr>
        <p:spPr>
          <a:xfrm>
            <a:off x="914400" y="2628900"/>
            <a:ext cx="9982200" cy="67056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25"/>
          <p:cNvSpPr txBox="1"/>
          <p:nvPr/>
        </p:nvSpPr>
        <p:spPr>
          <a:xfrm>
            <a:off x="-381000" y="903670"/>
            <a:ext cx="11572009" cy="859659"/>
          </a:xfrm>
          <a:prstGeom prst="rect">
            <a:avLst/>
          </a:prstGeom>
        </p:spPr>
        <p:txBody>
          <a:bodyPr lIns="0" tIns="0" rIns="0" bIns="0" rtlCol="0" anchor="t">
            <a:spAutoFit/>
          </a:bodyPr>
          <a:lstStyle/>
          <a:p>
            <a:pPr algn="ctr">
              <a:lnSpc>
                <a:spcPts val="6719"/>
              </a:lnSpc>
            </a:pPr>
            <a:r>
              <a:rPr lang="en-US" sz="7200" dirty="0">
                <a:solidFill>
                  <a:srgbClr val="000000"/>
                </a:solidFill>
                <a:latin typeface="Amatic SC Bold"/>
              </a:rPr>
              <a:t>Types of bees</a:t>
            </a:r>
          </a:p>
        </p:txBody>
      </p:sp>
      <p:sp>
        <p:nvSpPr>
          <p:cNvPr id="6" name="Rectangle 5"/>
          <p:cNvSpPr/>
          <p:nvPr/>
        </p:nvSpPr>
        <p:spPr>
          <a:xfrm>
            <a:off x="1295400" y="2628900"/>
            <a:ext cx="9525000" cy="5750420"/>
          </a:xfrm>
          <a:prstGeom prst="rect">
            <a:avLst/>
          </a:prstGeom>
        </p:spPr>
        <p:txBody>
          <a:bodyPr wrap="square">
            <a:spAutoFit/>
          </a:bodyPr>
          <a:lstStyle/>
          <a:p>
            <a:pPr>
              <a:lnSpc>
                <a:spcPct val="107000"/>
              </a:lnSpc>
              <a:spcAft>
                <a:spcPts val="800"/>
              </a:spcAft>
            </a:pP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There are </a:t>
            </a:r>
            <a:r>
              <a:rPr lang="en-GB" sz="3600" dirty="0">
                <a:solidFill>
                  <a:srgbClr val="0070C0"/>
                </a:solidFill>
                <a:latin typeface="Berlin Sans FB" panose="020E0602020502020306" pitchFamily="34" charset="0"/>
                <a:ea typeface="Times New Roman" panose="02020603050405020304" pitchFamily="18" charset="0"/>
                <a:cs typeface="Times New Roman" panose="02020603050405020304" pitchFamily="18" charset="0"/>
              </a:rPr>
              <a:t>99</a:t>
            </a: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 different species of bees in Ireland.</a:t>
            </a:r>
            <a:endPar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marL="571500" indent="-571500">
              <a:lnSpc>
                <a:spcPct val="107000"/>
              </a:lnSpc>
              <a:spcAft>
                <a:spcPts val="800"/>
              </a:spcAft>
              <a:buFont typeface="Arial" panose="020B0604020202020204" pitchFamily="34" charset="0"/>
              <a:buChar char="•"/>
            </a:pPr>
            <a:r>
              <a:rPr lang="en-GB" sz="3600" dirty="0">
                <a:solidFill>
                  <a:srgbClr val="0070C0"/>
                </a:solidFill>
                <a:latin typeface="Berlin Sans FB" panose="020E0602020502020306" pitchFamily="34" charset="0"/>
                <a:ea typeface="Calibri" panose="020F0502020204030204" pitchFamily="34" charset="0"/>
                <a:cs typeface="Times New Roman" panose="02020603050405020304" pitchFamily="18" charset="0"/>
              </a:rPr>
              <a:t>1</a:t>
            </a:r>
            <a:r>
              <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 honeybee</a:t>
            </a:r>
          </a:p>
          <a:p>
            <a:pPr marL="571500" indent="-571500">
              <a:lnSpc>
                <a:spcPct val="107000"/>
              </a:lnSpc>
              <a:spcAft>
                <a:spcPts val="800"/>
              </a:spcAft>
              <a:buFont typeface="Arial" panose="020B0604020202020204" pitchFamily="34" charset="0"/>
              <a:buChar char="•"/>
            </a:pPr>
            <a:r>
              <a:rPr lang="en-GB" sz="3600" dirty="0">
                <a:solidFill>
                  <a:srgbClr val="0070C0"/>
                </a:solidFill>
                <a:effectLst/>
                <a:latin typeface="Berlin Sans FB" panose="020E0602020502020306" pitchFamily="34" charset="0"/>
                <a:ea typeface="Calibri" panose="020F0502020204030204" pitchFamily="34" charset="0"/>
                <a:cs typeface="Times New Roman" panose="02020603050405020304" pitchFamily="18" charset="0"/>
              </a:rPr>
              <a:t>21</a:t>
            </a:r>
            <a:r>
              <a:rPr lang="en-GB" sz="3600" dirty="0">
                <a:solidFill>
                  <a:srgbClr val="00B050"/>
                </a:solidFill>
                <a:effectLst/>
                <a:latin typeface="Berlin Sans FB" panose="020E0602020502020306" pitchFamily="34" charset="0"/>
                <a:ea typeface="Calibri" panose="020F0502020204030204" pitchFamily="34" charset="0"/>
                <a:cs typeface="Times New Roman" panose="02020603050405020304" pitchFamily="18" charset="0"/>
              </a:rPr>
              <a:t> different bumblebees</a:t>
            </a:r>
          </a:p>
          <a:p>
            <a:pPr marL="571500" indent="-571500">
              <a:lnSpc>
                <a:spcPct val="107000"/>
              </a:lnSpc>
              <a:spcAft>
                <a:spcPts val="800"/>
              </a:spcAft>
              <a:buFont typeface="Arial" panose="020B0604020202020204" pitchFamily="34" charset="0"/>
              <a:buChar char="•"/>
            </a:pPr>
            <a:r>
              <a:rPr lang="en-GB" sz="3600" dirty="0">
                <a:solidFill>
                  <a:srgbClr val="0070C0"/>
                </a:solidFill>
                <a:latin typeface="Berlin Sans FB" panose="020E0602020502020306" pitchFamily="34" charset="0"/>
                <a:ea typeface="Calibri" panose="020F0502020204030204" pitchFamily="34" charset="0"/>
                <a:cs typeface="Times New Roman" panose="02020603050405020304" pitchFamily="18" charset="0"/>
              </a:rPr>
              <a:t>77</a:t>
            </a:r>
            <a:r>
              <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 solitary bees.</a:t>
            </a:r>
          </a:p>
          <a:p>
            <a:pPr>
              <a:lnSpc>
                <a:spcPct val="107000"/>
              </a:lnSpc>
              <a:spcAft>
                <a:spcPts val="800"/>
              </a:spcAft>
            </a:pPr>
            <a:endParaRPr lang="en-GB" sz="3600" dirty="0">
              <a:solidFill>
                <a:srgbClr val="00B050"/>
              </a:solidFill>
              <a:effectLst/>
              <a:latin typeface="Berlin Sans FB" panose="020E0602020502020306"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Bumblebees and solitary bees are known as wild pollinators.</a:t>
            </a:r>
            <a:endParaRPr lang="en-GB" sz="3600" dirty="0">
              <a:solidFill>
                <a:srgbClr val="00B050"/>
              </a:solidFill>
              <a:effectLst/>
              <a:latin typeface="Berlin Sans FB" panose="020E0602020502020306" pitchFamily="34" charset="0"/>
              <a:ea typeface="Calibri" panose="020F0502020204030204" pitchFamily="34" charset="0"/>
              <a:cs typeface="Times New Roman" panose="02020603050405020304" pitchFamily="18" charset="0"/>
            </a:endParaRPr>
          </a:p>
        </p:txBody>
      </p:sp>
      <p:pic>
        <p:nvPicPr>
          <p:cNvPr id="13" name="Picture 2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6" name="Picture 2" descr="Image result for Irish Honey Be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658600" y="2552700"/>
            <a:ext cx="6171514" cy="3830595"/>
          </a:xfrm>
          <a:prstGeom prst="rect">
            <a:avLst/>
          </a:prstGeom>
          <a:noFill/>
          <a:extLst>
            <a:ext uri="{909E8E84-426E-40DD-AFC4-6F175D3DCCD1}">
              <a14:hiddenFill xmlns:a14="http://schemas.microsoft.com/office/drawing/2010/main">
                <a:solidFill>
                  <a:srgbClr val="FFFFFF"/>
                </a:solidFill>
              </a14:hiddenFill>
            </a:ext>
          </a:extLst>
        </p:spPr>
      </p:pic>
      <p:sp>
        <p:nvSpPr>
          <p:cNvPr id="2" name="Right Arrow 1"/>
          <p:cNvSpPr/>
          <p:nvPr/>
        </p:nvSpPr>
        <p:spPr>
          <a:xfrm>
            <a:off x="6781800" y="4991100"/>
            <a:ext cx="7239000" cy="5993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464166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21466179">
            <a:off x="2659813" y="583854"/>
            <a:ext cx="6491374" cy="1462087"/>
          </a:xfrm>
          <a:prstGeom prst="rect">
            <a:avLst/>
          </a:prstGeom>
        </p:spPr>
      </p:pic>
      <p:sp>
        <p:nvSpPr>
          <p:cNvPr id="10" name="Rounded Rectangle 9"/>
          <p:cNvSpPr/>
          <p:nvPr/>
        </p:nvSpPr>
        <p:spPr>
          <a:xfrm>
            <a:off x="914400" y="2552700"/>
            <a:ext cx="9982200" cy="73914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25"/>
          <p:cNvSpPr txBox="1"/>
          <p:nvPr/>
        </p:nvSpPr>
        <p:spPr>
          <a:xfrm>
            <a:off x="-381000" y="931041"/>
            <a:ext cx="11572009" cy="859659"/>
          </a:xfrm>
          <a:prstGeom prst="rect">
            <a:avLst/>
          </a:prstGeom>
        </p:spPr>
        <p:txBody>
          <a:bodyPr lIns="0" tIns="0" rIns="0" bIns="0" rtlCol="0" anchor="t">
            <a:spAutoFit/>
          </a:bodyPr>
          <a:lstStyle/>
          <a:p>
            <a:pPr algn="ctr">
              <a:lnSpc>
                <a:spcPts val="6719"/>
              </a:lnSpc>
            </a:pPr>
            <a:r>
              <a:rPr lang="en-US" sz="7200" dirty="0">
                <a:solidFill>
                  <a:srgbClr val="000000"/>
                </a:solidFill>
                <a:latin typeface="Amatic SC Bold"/>
              </a:rPr>
              <a:t>Types of bees</a:t>
            </a:r>
          </a:p>
        </p:txBody>
      </p:sp>
      <p:sp>
        <p:nvSpPr>
          <p:cNvPr id="6" name="Rectangle 5"/>
          <p:cNvSpPr/>
          <p:nvPr/>
        </p:nvSpPr>
        <p:spPr>
          <a:xfrm>
            <a:off x="1295400" y="2628900"/>
            <a:ext cx="9525000" cy="6158481"/>
          </a:xfrm>
          <a:prstGeom prst="rect">
            <a:avLst/>
          </a:prstGeom>
        </p:spPr>
        <p:txBody>
          <a:bodyPr wrap="square">
            <a:spAutoFit/>
          </a:bodyPr>
          <a:lstStyle/>
          <a:p>
            <a:pPr>
              <a:lnSpc>
                <a:spcPct val="107000"/>
              </a:lnSpc>
              <a:spcAft>
                <a:spcPts val="800"/>
              </a:spcAft>
            </a:pP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600" dirty="0">
                <a:solidFill>
                  <a:srgbClr val="0070C0"/>
                </a:solidFill>
                <a:latin typeface="Berlin Sans FB" panose="020E0602020502020306" pitchFamily="34" charset="0"/>
                <a:ea typeface="Times New Roman" panose="02020603050405020304" pitchFamily="18" charset="0"/>
                <a:cs typeface="Times New Roman" panose="02020603050405020304" pitchFamily="18" charset="0"/>
              </a:rPr>
              <a:t>Honeybees</a:t>
            </a: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 live in hives and are managed and cared for by beekeepers.</a:t>
            </a:r>
          </a:p>
          <a:p>
            <a:pPr>
              <a:lnSpc>
                <a:spcPct val="107000"/>
              </a:lnSpc>
              <a:spcAft>
                <a:spcPts val="800"/>
              </a:spcAft>
            </a:pPr>
            <a:endParaRPr lang="en-GB" sz="3600" dirty="0">
              <a:solidFill>
                <a:srgbClr val="00B050"/>
              </a:solidFill>
              <a:effectLst/>
              <a:latin typeface="Berlin Sans FB" panose="020E0602020502020306"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600" dirty="0">
                <a:solidFill>
                  <a:srgbClr val="0070C0"/>
                </a:solidFill>
                <a:latin typeface="Berlin Sans FB" panose="020E0602020502020306" pitchFamily="34" charset="0"/>
                <a:ea typeface="Calibri" panose="020F0502020204030204" pitchFamily="34" charset="0"/>
                <a:cs typeface="Times New Roman" panose="02020603050405020304" pitchFamily="18" charset="0"/>
              </a:rPr>
              <a:t>Bumblebees</a:t>
            </a:r>
            <a:r>
              <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 have fat furry bodies. They make their nests on the ground, hidden in long grass or other vegetation.</a:t>
            </a:r>
          </a:p>
          <a:p>
            <a:pPr>
              <a:lnSpc>
                <a:spcPct val="107000"/>
              </a:lnSpc>
              <a:spcAft>
                <a:spcPts val="800"/>
              </a:spcAft>
            </a:pPr>
            <a:endParaRPr lang="en-GB" sz="3600" dirty="0">
              <a:solidFill>
                <a:srgbClr val="00B050"/>
              </a:solidFill>
              <a:effectLst/>
              <a:latin typeface="Berlin Sans FB" panose="020E0602020502020306"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600" dirty="0">
                <a:solidFill>
                  <a:srgbClr val="0070C0"/>
                </a:solidFill>
                <a:latin typeface="Berlin Sans FB" panose="020E0602020502020306" pitchFamily="34" charset="0"/>
                <a:ea typeface="Calibri" panose="020F0502020204030204" pitchFamily="34" charset="0"/>
                <a:cs typeface="Times New Roman" panose="02020603050405020304" pitchFamily="18" charset="0"/>
              </a:rPr>
              <a:t>Solitary bees </a:t>
            </a:r>
            <a:r>
              <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nest in tiny holes in wood or hollow stems or make burrows in bare soil.</a:t>
            </a:r>
            <a:endParaRPr lang="en-GB" sz="3600" dirty="0">
              <a:solidFill>
                <a:srgbClr val="0070C0"/>
              </a:solidFill>
              <a:effectLst/>
              <a:latin typeface="Berlin Sans FB" panose="020E0602020502020306" pitchFamily="34" charset="0"/>
              <a:ea typeface="Calibri" panose="020F0502020204030204" pitchFamily="34" charset="0"/>
              <a:cs typeface="Times New Roman" panose="02020603050405020304" pitchFamily="18" charset="0"/>
            </a:endParaRPr>
          </a:p>
        </p:txBody>
      </p:sp>
      <p:pic>
        <p:nvPicPr>
          <p:cNvPr id="13" name="Picture 2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076" name="Picture 4" descr="How Bee Movie Won 2016 | Vanity Fai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619092" y="686764"/>
            <a:ext cx="5901164" cy="8851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43006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p:cNvPicPr>
          <p:nvPr/>
        </p:nvPicPr>
        <p:blipFill>
          <a:blip r:embed="rId2"/>
          <a:srcRect/>
          <a:stretch>
            <a:fillRect/>
          </a:stretch>
        </p:blipFill>
        <p:spPr>
          <a:xfrm rot="21466179">
            <a:off x="2173225" y="293730"/>
            <a:ext cx="12657410" cy="2282761"/>
          </a:xfrm>
          <a:prstGeom prst="rect">
            <a:avLst/>
          </a:prstGeom>
        </p:spPr>
      </p:pic>
      <p:sp>
        <p:nvSpPr>
          <p:cNvPr id="6" name="Rounded Rectangle 5"/>
          <p:cNvSpPr/>
          <p:nvPr/>
        </p:nvSpPr>
        <p:spPr>
          <a:xfrm>
            <a:off x="1501209" y="2912390"/>
            <a:ext cx="9090591" cy="6610171"/>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7"/>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5590816">
            <a:off x="17447185" y="9542024"/>
            <a:ext cx="424393" cy="407417"/>
          </a:xfrm>
          <a:prstGeom prst="rect">
            <a:avLst/>
          </a:prstGeom>
        </p:spPr>
      </p:pic>
      <p:pic>
        <p:nvPicPr>
          <p:cNvPr id="18" name="Picture 18"/>
          <p:cNvPicPr>
            <a:picLocks noChangeAspect="1"/>
          </p:cNvPicPr>
          <p:nvPr/>
        </p:nvPicPr>
        <p:blipFill>
          <a:blip r:embed="rId4"/>
          <a:srcRect/>
          <a:stretch>
            <a:fillRect/>
          </a:stretch>
        </p:blipFill>
        <p:spPr>
          <a:xfrm rot="-2419102">
            <a:off x="16411918" y="7142291"/>
            <a:ext cx="927423" cy="1329729"/>
          </a:xfrm>
          <a:prstGeom prst="rect">
            <a:avLst/>
          </a:prstGeom>
        </p:spPr>
      </p:pic>
      <p:pic>
        <p:nvPicPr>
          <p:cNvPr id="25" name="Picture 2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Rectangle 18"/>
          <p:cNvSpPr/>
          <p:nvPr/>
        </p:nvSpPr>
        <p:spPr>
          <a:xfrm>
            <a:off x="3507819" y="3472880"/>
            <a:ext cx="7998381" cy="1208408"/>
          </a:xfrm>
          <a:prstGeom prst="rect">
            <a:avLst/>
          </a:prstGeom>
        </p:spPr>
        <p:txBody>
          <a:bodyPr wrap="square">
            <a:spAutoFit/>
          </a:bodyPr>
          <a:lstStyle/>
          <a:p>
            <a:pPr>
              <a:lnSpc>
                <a:spcPct val="107000"/>
              </a:lnSpc>
              <a:spcAft>
                <a:spcPts val="800"/>
              </a:spcAft>
            </a:pPr>
            <a:r>
              <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p:txBody>
      </p:sp>
      <p:sp>
        <p:nvSpPr>
          <p:cNvPr id="2" name="Rectangle 1"/>
          <p:cNvSpPr/>
          <p:nvPr/>
        </p:nvSpPr>
        <p:spPr>
          <a:xfrm>
            <a:off x="1714130" y="3297393"/>
            <a:ext cx="8877670" cy="5632311"/>
          </a:xfrm>
          <a:prstGeom prst="rect">
            <a:avLst/>
          </a:prstGeom>
        </p:spPr>
        <p:txBody>
          <a:bodyPr wrap="square">
            <a:spAutoFit/>
          </a:bodyPr>
          <a:lstStyle/>
          <a:p>
            <a:r>
              <a:rPr lang="en-GB" sz="3600" dirty="0">
                <a:solidFill>
                  <a:srgbClr val="00B050"/>
                </a:solidFill>
                <a:latin typeface="Berlin Sans FB" panose="020E0602020502020306" pitchFamily="34" charset="0"/>
              </a:rPr>
              <a:t>As bees visit plants seeking nectar, pollen catches on their bodies and passes between plants, fertilising them – that's </a:t>
            </a:r>
            <a:r>
              <a:rPr lang="en-GB" sz="3600" dirty="0">
                <a:solidFill>
                  <a:srgbClr val="FF0000"/>
                </a:solidFill>
                <a:latin typeface="Berlin Sans FB" panose="020E0602020502020306" pitchFamily="34" charset="0"/>
              </a:rPr>
              <a:t>pollination</a:t>
            </a:r>
            <a:r>
              <a:rPr lang="en-GB" sz="3600" dirty="0">
                <a:solidFill>
                  <a:srgbClr val="00B050"/>
                </a:solidFill>
                <a:latin typeface="Berlin Sans FB" panose="020E0602020502020306" pitchFamily="34" charset="0"/>
              </a:rPr>
              <a:t>.</a:t>
            </a:r>
          </a:p>
          <a:p>
            <a:endPar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endParaRPr>
          </a:p>
          <a:p>
            <a:endPar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endParaRPr>
          </a:p>
          <a:p>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Many plants would not be able to fertilise without bees and other pollinators, so this relationship is symbiotic as both bee and flower help each other to reproduce and succeed.</a:t>
            </a:r>
            <a:endParaRPr lang="en-GB" sz="3600" dirty="0">
              <a:solidFill>
                <a:srgbClr val="00B050"/>
              </a:solidFill>
              <a:latin typeface="Berlin Sans FB" panose="020E0602020502020306" pitchFamily="34" charset="0"/>
            </a:endParaRPr>
          </a:p>
        </p:txBody>
      </p:sp>
      <p:pic>
        <p:nvPicPr>
          <p:cNvPr id="7" name="Picture 6"/>
          <p:cNvPicPr>
            <a:picLocks noChangeAspect="1"/>
          </p:cNvPicPr>
          <p:nvPr/>
        </p:nvPicPr>
        <p:blipFill>
          <a:blip r:embed="rId6">
            <a:extLst>
              <a:ext uri="{28A0092B-C50C-407E-A947-70E740481C1C}">
                <a14:useLocalDpi xmlns:a14="http://schemas.microsoft.com/office/drawing/2010/main"/>
              </a:ext>
            </a:extLst>
          </a:blip>
          <a:stretch>
            <a:fillRect/>
          </a:stretch>
        </p:blipFill>
        <p:spPr>
          <a:xfrm rot="5400000">
            <a:off x="12082051" y="2974621"/>
            <a:ext cx="4643751" cy="5820168"/>
          </a:xfrm>
          <a:prstGeom prst="rect">
            <a:avLst/>
          </a:prstGeom>
        </p:spPr>
      </p:pic>
      <p:sp>
        <p:nvSpPr>
          <p:cNvPr id="21" name="TextBox 10"/>
          <p:cNvSpPr txBox="1"/>
          <p:nvPr/>
        </p:nvSpPr>
        <p:spPr>
          <a:xfrm>
            <a:off x="876300" y="952500"/>
            <a:ext cx="15620999" cy="1128514"/>
          </a:xfrm>
          <a:prstGeom prst="rect">
            <a:avLst/>
          </a:prstGeom>
        </p:spPr>
        <p:txBody>
          <a:bodyPr wrap="square" lIns="0" tIns="0" rIns="0" bIns="0" rtlCol="0" anchor="t">
            <a:spAutoFit/>
          </a:bodyPr>
          <a:lstStyle/>
          <a:p>
            <a:pPr algn="ctr">
              <a:lnSpc>
                <a:spcPts val="8807"/>
              </a:lnSpc>
            </a:pPr>
            <a:r>
              <a:rPr lang="en-US" sz="8007" dirty="0">
                <a:solidFill>
                  <a:srgbClr val="000000"/>
                </a:solidFill>
                <a:latin typeface="Amatic SC Bold"/>
              </a:rPr>
              <a:t>Bees are IMPORTANT FOR OUR ENVIRONMENT</a:t>
            </a:r>
          </a:p>
        </p:txBody>
      </p:sp>
    </p:spTree>
    <p:extLst>
      <p:ext uri="{BB962C8B-B14F-4D97-AF65-F5344CB8AC3E}">
        <p14:creationId xmlns:p14="http://schemas.microsoft.com/office/powerpoint/2010/main" val="26716763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066800" y="1058517"/>
            <a:ext cx="8382000" cy="7349987"/>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1586948" y="1596112"/>
            <a:ext cx="7848600" cy="6274795"/>
          </a:xfrm>
          <a:prstGeom prst="rect">
            <a:avLst/>
          </a:prstGeom>
        </p:spPr>
        <p:txBody>
          <a:bodyPr wrap="square">
            <a:spAutoFit/>
          </a:bodyPr>
          <a:lstStyle/>
          <a:p>
            <a:pPr>
              <a:lnSpc>
                <a:spcPct val="107000"/>
              </a:lnSpc>
              <a:spcAft>
                <a:spcPts val="1875"/>
              </a:spcAft>
            </a:pP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There are around </a:t>
            </a:r>
            <a:r>
              <a:rPr lang="en-GB" sz="3600" dirty="0">
                <a:solidFill>
                  <a:srgbClr val="FF0000"/>
                </a:solidFill>
                <a:latin typeface="Berlin Sans FB" panose="020E0602020502020306" pitchFamily="34" charset="0"/>
                <a:ea typeface="Times New Roman" panose="02020603050405020304" pitchFamily="18" charset="0"/>
                <a:cs typeface="Times New Roman" panose="02020603050405020304" pitchFamily="18" charset="0"/>
              </a:rPr>
              <a:t>70</a:t>
            </a: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 crops in the UK that depend or benefit from bee pollination.</a:t>
            </a:r>
          </a:p>
          <a:p>
            <a:pPr>
              <a:lnSpc>
                <a:spcPct val="107000"/>
              </a:lnSpc>
              <a:spcAft>
                <a:spcPts val="1875"/>
              </a:spcAft>
            </a:pPr>
            <a:endPar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Pollination by honey bees, wild bees and bumblebees is incredibly valuable for farmers. It is estimated that it would cost UK farmers </a:t>
            </a:r>
            <a:r>
              <a:rPr lang="en-GB" sz="3600" dirty="0">
                <a:solidFill>
                  <a:srgbClr val="FF0000"/>
                </a:solidFill>
                <a:latin typeface="Berlin Sans FB" panose="020E0602020502020306" pitchFamily="34" charset="0"/>
                <a:ea typeface="Times New Roman" panose="02020603050405020304" pitchFamily="18" charset="0"/>
                <a:cs typeface="Times New Roman" panose="02020603050405020304" pitchFamily="18" charset="0"/>
              </a:rPr>
              <a:t>£1.8 billion </a:t>
            </a: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a year to pollinate their crops manually if wild bees disappeared</a:t>
            </a:r>
            <a:r>
              <a:rPr lang="en-GB" sz="3600" dirty="0">
                <a:solidFill>
                  <a:srgbClr val="00B050"/>
                </a:solidFill>
                <a:latin typeface="Georgia" panose="02040502050405020303" pitchFamily="18" charset="0"/>
                <a:ea typeface="Times New Roman" panose="02020603050405020304" pitchFamily="18" charset="0"/>
                <a:cs typeface="Times New Roman" panose="02020603050405020304" pitchFamily="18" charset="0"/>
              </a:rPr>
              <a:t>. </a:t>
            </a:r>
            <a:endParaRPr lang="en-GB" sz="3600" dirty="0">
              <a:solidFill>
                <a:srgbClr val="00B050"/>
              </a:solidFill>
            </a:endParaRPr>
          </a:p>
        </p:txBody>
      </p:sp>
      <p:pic>
        <p:nvPicPr>
          <p:cNvPr id="5" name="Picture 2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87609" y="776908"/>
            <a:ext cx="8024191" cy="8024191"/>
          </a:xfrm>
          <a:prstGeom prst="rect">
            <a:avLst/>
          </a:prstGeom>
        </p:spPr>
      </p:pic>
    </p:spTree>
    <p:extLst>
      <p:ext uri="{BB962C8B-B14F-4D97-AF65-F5344CB8AC3E}">
        <p14:creationId xmlns:p14="http://schemas.microsoft.com/office/powerpoint/2010/main" val="22221195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66AB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0084657">
            <a:off x="3312608" y="1124663"/>
            <a:ext cx="541332" cy="519679"/>
          </a:xfrm>
          <a:prstGeom prst="rect">
            <a:avLst/>
          </a:prstGeom>
        </p:spPr>
      </p:pic>
      <p:pic>
        <p:nvPicPr>
          <p:cNvPr id="3" name="Picture 3"/>
          <p:cNvPicPr>
            <a:picLocks noChangeAspect="1"/>
          </p:cNvPicPr>
          <p:nvPr/>
        </p:nvPicPr>
        <p:blipFill>
          <a:blip r:embed="rId3"/>
          <a:srcRect/>
          <a:stretch>
            <a:fillRect/>
          </a:stretch>
        </p:blipFill>
        <p:spPr>
          <a:xfrm rot="1460983">
            <a:off x="1140146" y="6043445"/>
            <a:ext cx="1748898" cy="2199872"/>
          </a:xfrm>
          <a:prstGeom prst="rect">
            <a:avLst/>
          </a:prstGeom>
        </p:spPr>
      </p:pic>
      <p:pic>
        <p:nvPicPr>
          <p:cNvPr id="4" name="Picture 4"/>
          <p:cNvPicPr>
            <a:picLocks noChangeAspect="1"/>
          </p:cNvPicPr>
          <p:nvPr/>
        </p:nvPicPr>
        <p:blipFill>
          <a:blip r:embed="rId4"/>
          <a:srcRect/>
          <a:stretch>
            <a:fillRect/>
          </a:stretch>
        </p:blipFill>
        <p:spPr>
          <a:xfrm rot="-1159206">
            <a:off x="3252256" y="4267841"/>
            <a:ext cx="662036" cy="1122094"/>
          </a:xfrm>
          <a:prstGeom prst="rect">
            <a:avLst/>
          </a:prstGeom>
        </p:spPr>
      </p:pic>
      <p:pic>
        <p:nvPicPr>
          <p:cNvPr id="5" name="Picture 5"/>
          <p:cNvPicPr>
            <a:picLocks noChangeAspect="1"/>
          </p:cNvPicPr>
          <p:nvPr/>
        </p:nvPicPr>
        <p:blipFill>
          <a:blip r:embed="rId5"/>
          <a:srcRect/>
          <a:stretch>
            <a:fillRect/>
          </a:stretch>
        </p:blipFill>
        <p:spPr>
          <a:xfrm>
            <a:off x="5606750" y="8544145"/>
            <a:ext cx="758759" cy="837986"/>
          </a:xfrm>
          <a:prstGeom prst="rect">
            <a:avLst/>
          </a:prstGeom>
        </p:spPr>
      </p:pic>
      <p:pic>
        <p:nvPicPr>
          <p:cNvPr id="6" name="Picture 6"/>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4810274">
            <a:off x="15351211" y="518240"/>
            <a:ext cx="1675438" cy="2107469"/>
          </a:xfrm>
          <a:prstGeom prst="rect">
            <a:avLst/>
          </a:prstGeom>
        </p:spPr>
      </p:pic>
      <p:pic>
        <p:nvPicPr>
          <p:cNvPr id="7" name="Picture 7"/>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7483644">
            <a:off x="2830753" y="8871512"/>
            <a:ext cx="509049" cy="488687"/>
          </a:xfrm>
          <a:prstGeom prst="rect">
            <a:avLst/>
          </a:prstGeom>
        </p:spPr>
      </p:pic>
      <p:pic>
        <p:nvPicPr>
          <p:cNvPr id="8" name="Picture 8"/>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422455">
            <a:off x="887331" y="3746380"/>
            <a:ext cx="509049" cy="488687"/>
          </a:xfrm>
          <a:prstGeom prst="rect">
            <a:avLst/>
          </a:prstGeom>
        </p:spPr>
      </p:pic>
      <p:pic>
        <p:nvPicPr>
          <p:cNvPr id="9" name="Picture 9"/>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rot="2851397">
            <a:off x="9271959" y="1713339"/>
            <a:ext cx="319992" cy="307192"/>
          </a:xfrm>
          <a:prstGeom prst="rect">
            <a:avLst/>
          </a:prstGeom>
        </p:spPr>
      </p:pic>
      <p:pic>
        <p:nvPicPr>
          <p:cNvPr id="10" name="Picture 10"/>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0019461">
            <a:off x="13499925" y="1324020"/>
            <a:ext cx="516571" cy="495908"/>
          </a:xfrm>
          <a:prstGeom prst="rect">
            <a:avLst/>
          </a:prstGeom>
        </p:spPr>
      </p:pic>
      <p:pic>
        <p:nvPicPr>
          <p:cNvPr id="11" name="Picture 1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6383107">
            <a:off x="16927791" y="4752167"/>
            <a:ext cx="513645" cy="493100"/>
          </a:xfrm>
          <a:prstGeom prst="rect">
            <a:avLst/>
          </a:prstGeom>
        </p:spPr>
      </p:pic>
      <p:pic>
        <p:nvPicPr>
          <p:cNvPr id="12" name="Picture 1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8915872">
            <a:off x="14957400" y="6074883"/>
            <a:ext cx="424393" cy="407417"/>
          </a:xfrm>
          <a:prstGeom prst="rect">
            <a:avLst/>
          </a:prstGeom>
        </p:spPr>
      </p:pic>
      <p:pic>
        <p:nvPicPr>
          <p:cNvPr id="13" name="Picture 1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rot="1345741">
            <a:off x="12434679" y="8217911"/>
            <a:ext cx="511678" cy="867251"/>
          </a:xfrm>
          <a:prstGeom prst="rect">
            <a:avLst/>
          </a:prstGeom>
        </p:spPr>
      </p:pic>
      <p:pic>
        <p:nvPicPr>
          <p:cNvPr id="14" name="Picture 14"/>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rot="1800043">
            <a:off x="11268667" y="590515"/>
            <a:ext cx="567418" cy="626667"/>
          </a:xfrm>
          <a:prstGeom prst="rect">
            <a:avLst/>
          </a:prstGeom>
        </p:spPr>
      </p:pic>
      <p:pic>
        <p:nvPicPr>
          <p:cNvPr id="15"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rot="-10154087">
            <a:off x="14320066" y="3449328"/>
            <a:ext cx="489149" cy="829067"/>
          </a:xfrm>
          <a:prstGeom prst="rect">
            <a:avLst/>
          </a:prstGeom>
        </p:spPr>
      </p:pic>
      <p:pic>
        <p:nvPicPr>
          <p:cNvPr id="16" name="Picture 16"/>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rot="-1669974">
            <a:off x="6165299" y="822791"/>
            <a:ext cx="530353" cy="898904"/>
          </a:xfrm>
          <a:prstGeom prst="rect">
            <a:avLst/>
          </a:prstGeom>
        </p:spPr>
      </p:pic>
      <p:pic>
        <p:nvPicPr>
          <p:cNvPr id="17" name="Picture 17"/>
          <p:cNvPicPr>
            <a:picLocks noChangeAspect="1"/>
          </p:cNvPicPr>
          <p:nvPr/>
        </p:nvPicPr>
        <p:blipFill>
          <a:blip r:embed="rId2"/>
          <a:srcRect/>
          <a:stretch>
            <a:fillRect/>
          </a:stretch>
        </p:blipFill>
        <p:spPr>
          <a:xfrm rot="-1839255">
            <a:off x="9001924" y="9254121"/>
            <a:ext cx="554415" cy="532238"/>
          </a:xfrm>
          <a:prstGeom prst="rect">
            <a:avLst/>
          </a:prstGeom>
        </p:spPr>
      </p:pic>
      <p:pic>
        <p:nvPicPr>
          <p:cNvPr id="18" name="Picture 18"/>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rot="693431">
            <a:off x="920907" y="611011"/>
            <a:ext cx="826577" cy="1185137"/>
          </a:xfrm>
          <a:prstGeom prst="rect">
            <a:avLst/>
          </a:prstGeom>
        </p:spPr>
      </p:pic>
      <p:pic>
        <p:nvPicPr>
          <p:cNvPr id="19" name="Picture 19"/>
          <p:cNvPicPr>
            <a:picLocks noChangeAspect="1"/>
          </p:cNvPicPr>
          <p:nvPr/>
        </p:nvPicPr>
        <p:blipFill>
          <a:blip r:embed="rId8"/>
          <a:srcRect/>
          <a:stretch>
            <a:fillRect/>
          </a:stretch>
        </p:blipFill>
        <p:spPr>
          <a:xfrm rot="-2419102">
            <a:off x="16411918" y="7034178"/>
            <a:ext cx="927423" cy="1329729"/>
          </a:xfrm>
          <a:prstGeom prst="rect">
            <a:avLst/>
          </a:prstGeom>
        </p:spPr>
      </p:pic>
      <p:pic>
        <p:nvPicPr>
          <p:cNvPr id="20" name="Picture 20"/>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a:off x="4767585" y="2554345"/>
            <a:ext cx="8752831" cy="5299441"/>
          </a:xfrm>
          <a:prstGeom prst="rect">
            <a:avLst/>
          </a:prstGeom>
        </p:spPr>
      </p:pic>
      <p:pic>
        <p:nvPicPr>
          <p:cNvPr id="21" name="Picture 21"/>
          <p:cNvPicPr>
            <a:picLocks noChangeAspect="1"/>
          </p:cNvPicPr>
          <p:nvPr/>
        </p:nvPicPr>
        <p:blipFill>
          <a:blip r:embed="rId10"/>
          <a:srcRect/>
          <a:stretch>
            <a:fillRect/>
          </a:stretch>
        </p:blipFill>
        <p:spPr>
          <a:xfrm rot="5400000">
            <a:off x="6550920" y="1074548"/>
            <a:ext cx="5319413" cy="8480223"/>
          </a:xfrm>
          <a:prstGeom prst="rect">
            <a:avLst/>
          </a:prstGeom>
        </p:spPr>
      </p:pic>
      <p:sp>
        <p:nvSpPr>
          <p:cNvPr id="22" name="TextBox 22"/>
          <p:cNvSpPr txBox="1"/>
          <p:nvPr/>
        </p:nvSpPr>
        <p:spPr>
          <a:xfrm>
            <a:off x="5952064" y="3396246"/>
            <a:ext cx="6959783" cy="3747135"/>
          </a:xfrm>
          <a:prstGeom prst="rect">
            <a:avLst/>
          </a:prstGeom>
        </p:spPr>
        <p:txBody>
          <a:bodyPr lIns="0" tIns="0" rIns="0" bIns="0" rtlCol="0" anchor="t">
            <a:spAutoFit/>
          </a:bodyPr>
          <a:lstStyle/>
          <a:p>
            <a:pPr algn="ctr">
              <a:lnSpc>
                <a:spcPts val="14400"/>
              </a:lnSpc>
            </a:pPr>
            <a:r>
              <a:rPr lang="en-US" sz="14400">
                <a:solidFill>
                  <a:srgbClr val="169D3D"/>
                </a:solidFill>
                <a:latin typeface="Amatic SC Bold"/>
              </a:rPr>
              <a:t>WELCOME,</a:t>
            </a:r>
          </a:p>
          <a:p>
            <a:pPr algn="ctr">
              <a:lnSpc>
                <a:spcPts val="14400"/>
              </a:lnSpc>
            </a:pPr>
            <a:r>
              <a:rPr lang="en-US" sz="14400">
                <a:solidFill>
                  <a:srgbClr val="169D3D"/>
                </a:solidFill>
                <a:latin typeface="Amatic SC Bold"/>
              </a:rPr>
              <a:t>STUDENTS!</a:t>
            </a:r>
          </a:p>
        </p:txBody>
      </p:sp>
      <p:pic>
        <p:nvPicPr>
          <p:cNvPr id="23" name="Picture 23"/>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86000" y="571500"/>
            <a:ext cx="13196888" cy="9081729"/>
          </a:xfrm>
          <a:prstGeom prst="rect">
            <a:avLst/>
          </a:prstGeom>
        </p:spPr>
      </p:pic>
      <p:pic>
        <p:nvPicPr>
          <p:cNvPr id="3" name="Picture 2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560523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p:cNvPicPr>
            <a:picLocks noChangeAspect="1"/>
          </p:cNvPicPr>
          <p:nvPr/>
        </p:nvPicPr>
        <p:blipFill>
          <a:blip r:embed="rId2"/>
          <a:srcRect/>
          <a:stretch>
            <a:fillRect/>
          </a:stretch>
        </p:blipFill>
        <p:spPr>
          <a:xfrm rot="21466179">
            <a:off x="2173225" y="293730"/>
            <a:ext cx="12657410" cy="2282761"/>
          </a:xfrm>
          <a:prstGeom prst="rect">
            <a:avLst/>
          </a:prstGeom>
        </p:spPr>
      </p:pic>
      <p:sp>
        <p:nvSpPr>
          <p:cNvPr id="20" name="Rounded Rectangle 19"/>
          <p:cNvSpPr/>
          <p:nvPr/>
        </p:nvSpPr>
        <p:spPr>
          <a:xfrm>
            <a:off x="1254630" y="2666707"/>
            <a:ext cx="8374785" cy="4229393"/>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10"/>
          <p:cNvSpPr txBox="1"/>
          <p:nvPr/>
        </p:nvSpPr>
        <p:spPr>
          <a:xfrm>
            <a:off x="990600" y="1065713"/>
            <a:ext cx="15620999" cy="1128514"/>
          </a:xfrm>
          <a:prstGeom prst="rect">
            <a:avLst/>
          </a:prstGeom>
        </p:spPr>
        <p:txBody>
          <a:bodyPr wrap="square" lIns="0" tIns="0" rIns="0" bIns="0" rtlCol="0" anchor="t">
            <a:spAutoFit/>
          </a:bodyPr>
          <a:lstStyle/>
          <a:p>
            <a:pPr algn="ctr">
              <a:lnSpc>
                <a:spcPts val="8807"/>
              </a:lnSpc>
            </a:pPr>
            <a:r>
              <a:rPr lang="en-US" sz="8007" dirty="0">
                <a:solidFill>
                  <a:srgbClr val="000000"/>
                </a:solidFill>
                <a:latin typeface="Amatic SC Bold"/>
              </a:rPr>
              <a:t>3 REASONS HONEY BEES ARE IMPORTANT</a:t>
            </a:r>
          </a:p>
        </p:txBody>
      </p:sp>
      <p:pic>
        <p:nvPicPr>
          <p:cNvPr id="17" name="Picture 17"/>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5590816">
            <a:off x="17447185" y="9542024"/>
            <a:ext cx="424393" cy="407417"/>
          </a:xfrm>
          <a:prstGeom prst="rect">
            <a:avLst/>
          </a:prstGeom>
        </p:spPr>
      </p:pic>
      <p:pic>
        <p:nvPicPr>
          <p:cNvPr id="25" name="Picture 2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Rectangle 18"/>
          <p:cNvSpPr/>
          <p:nvPr/>
        </p:nvSpPr>
        <p:spPr>
          <a:xfrm>
            <a:off x="3507819" y="3472880"/>
            <a:ext cx="7998381" cy="1208408"/>
          </a:xfrm>
          <a:prstGeom prst="rect">
            <a:avLst/>
          </a:prstGeom>
        </p:spPr>
        <p:txBody>
          <a:bodyPr wrap="square">
            <a:spAutoFit/>
          </a:bodyPr>
          <a:lstStyle/>
          <a:p>
            <a:pPr>
              <a:lnSpc>
                <a:spcPct val="107000"/>
              </a:lnSpc>
              <a:spcAft>
                <a:spcPts val="800"/>
              </a:spcAft>
            </a:pPr>
            <a:r>
              <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p:txBody>
      </p:sp>
      <p:sp>
        <p:nvSpPr>
          <p:cNvPr id="5" name="Rectangle 4"/>
          <p:cNvSpPr/>
          <p:nvPr/>
        </p:nvSpPr>
        <p:spPr>
          <a:xfrm>
            <a:off x="2159335" y="2693712"/>
            <a:ext cx="6832265" cy="4735784"/>
          </a:xfrm>
          <a:prstGeom prst="rect">
            <a:avLst/>
          </a:prstGeom>
        </p:spPr>
        <p:txBody>
          <a:bodyPr wrap="square">
            <a:spAutoFit/>
          </a:bodyPr>
          <a:lstStyle/>
          <a:p>
            <a:pPr>
              <a:lnSpc>
                <a:spcPct val="107000"/>
              </a:lnSpc>
              <a:spcBef>
                <a:spcPts val="900"/>
              </a:spcBef>
              <a:spcAft>
                <a:spcPts val="900"/>
              </a:spcAft>
            </a:pPr>
            <a:r>
              <a:rPr lang="en-GB" sz="3200" b="1" dirty="0">
                <a:solidFill>
                  <a:srgbClr val="0070C0"/>
                </a:solidFill>
                <a:latin typeface="Berlin Sans FB" panose="020E0602020502020306" pitchFamily="34" charset="0"/>
                <a:ea typeface="Times New Roman" panose="02020603050405020304" pitchFamily="18" charset="0"/>
                <a:cs typeface="Times New Roman" panose="02020603050405020304" pitchFamily="18" charset="0"/>
              </a:rPr>
              <a:t>They Pollinate Food Crops</a:t>
            </a:r>
            <a:endParaRPr lang="en-GB" sz="3200" dirty="0">
              <a:solidFill>
                <a:srgbClr val="0070C0"/>
              </a:solidFill>
              <a:latin typeface="Berlin Sans FB" panose="020E0602020502020306" pitchFamily="34" charset="0"/>
              <a:ea typeface="Calibri" panose="020F0502020204030204" pitchFamily="34" charset="0"/>
              <a:cs typeface="Times New Roman" panose="02020603050405020304" pitchFamily="18" charset="0"/>
            </a:endParaRPr>
          </a:p>
          <a:p>
            <a:r>
              <a:rPr lang="en-GB" sz="3200" dirty="0">
                <a:solidFill>
                  <a:srgbClr val="00B050"/>
                </a:solidFill>
                <a:latin typeface="Berlin Sans FB" panose="020E0602020502020306" pitchFamily="34" charset="0"/>
                <a:ea typeface="Times New Roman" panose="02020603050405020304" pitchFamily="18" charset="0"/>
              </a:rPr>
              <a:t>Honeybees travel incredible distances to look for nectar. </a:t>
            </a:r>
          </a:p>
          <a:p>
            <a:endParaRPr lang="en-GB" sz="3200" dirty="0">
              <a:solidFill>
                <a:srgbClr val="00B050"/>
              </a:solidFill>
              <a:latin typeface="Berlin Sans FB" panose="020E0602020502020306" pitchFamily="34" charset="0"/>
              <a:ea typeface="Times New Roman" panose="02020603050405020304" pitchFamily="18" charset="0"/>
            </a:endParaRPr>
          </a:p>
          <a:p>
            <a:r>
              <a:rPr lang="en-GB" sz="3200" dirty="0">
                <a:solidFill>
                  <a:srgbClr val="00B050"/>
                </a:solidFill>
                <a:latin typeface="Berlin Sans FB" panose="020E0602020502020306" pitchFamily="34" charset="0"/>
                <a:ea typeface="Times New Roman" panose="02020603050405020304" pitchFamily="18" charset="0"/>
              </a:rPr>
              <a:t>As a result, we are able to enjoy many foods like cucumbers, cherries, apples, limes and lemons. </a:t>
            </a:r>
          </a:p>
          <a:p>
            <a:endParaRPr lang="en-GB" sz="3200" dirty="0">
              <a:solidFill>
                <a:srgbClr val="00B050"/>
              </a:solidFill>
              <a:latin typeface="Berlin Sans FB" panose="020E0602020502020306" pitchFamily="34" charset="0"/>
            </a:endParaRPr>
          </a:p>
          <a:p>
            <a:endParaRPr lang="en-GB" dirty="0">
              <a:solidFill>
                <a:srgbClr val="5A5B5C"/>
              </a:solidFill>
              <a:latin typeface="Arial" panose="020B0604020202020204" pitchFamily="34" charset="0"/>
            </a:endParaRPr>
          </a:p>
          <a:p>
            <a:endParaRPr lang="en-GB" dirty="0"/>
          </a:p>
        </p:txBody>
      </p:sp>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422815" y="7951447"/>
            <a:ext cx="3048000" cy="2066544"/>
          </a:xfrm>
          <a:prstGeom prst="rect">
            <a:avLst/>
          </a:prstGeom>
        </p:spPr>
      </p:pic>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156378" y="5554046"/>
            <a:ext cx="5516255" cy="3251687"/>
          </a:xfrm>
          <a:prstGeom prst="rect">
            <a:avLst/>
          </a:prstGeom>
        </p:spPr>
      </p:pic>
      <p:pic>
        <p:nvPicPr>
          <p:cNvPr id="8" name="Picture 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426906" y="8003924"/>
            <a:ext cx="3015116" cy="2004532"/>
          </a:xfrm>
          <a:prstGeom prst="rect">
            <a:avLst/>
          </a:prstGeom>
        </p:spPr>
      </p:pic>
      <p:pic>
        <p:nvPicPr>
          <p:cNvPr id="11" name="Picture 1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4897099" y="1427745"/>
            <a:ext cx="3048000" cy="2910840"/>
          </a:xfrm>
          <a:prstGeom prst="rect">
            <a:avLst/>
          </a:prstGeom>
        </p:spPr>
      </p:pic>
      <p:pic>
        <p:nvPicPr>
          <p:cNvPr id="15" name="Picture 1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912589" y="3084135"/>
            <a:ext cx="3669181" cy="1985897"/>
          </a:xfrm>
          <a:prstGeom prst="rect">
            <a:avLst/>
          </a:prstGeom>
        </p:spPr>
      </p:pic>
    </p:spTree>
    <p:extLst>
      <p:ext uri="{BB962C8B-B14F-4D97-AF65-F5344CB8AC3E}">
        <p14:creationId xmlns:p14="http://schemas.microsoft.com/office/powerpoint/2010/main" val="8722822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p:cNvPicPr>
            <a:picLocks noChangeAspect="1"/>
          </p:cNvPicPr>
          <p:nvPr/>
        </p:nvPicPr>
        <p:blipFill>
          <a:blip r:embed="rId2"/>
          <a:srcRect/>
          <a:stretch>
            <a:fillRect/>
          </a:stretch>
        </p:blipFill>
        <p:spPr>
          <a:xfrm rot="21466179">
            <a:off x="2173225" y="293730"/>
            <a:ext cx="12657410" cy="2282761"/>
          </a:xfrm>
          <a:prstGeom prst="rect">
            <a:avLst/>
          </a:prstGeom>
        </p:spPr>
      </p:pic>
      <p:sp>
        <p:nvSpPr>
          <p:cNvPr id="20" name="Rounded Rectangle 19"/>
          <p:cNvSpPr/>
          <p:nvPr/>
        </p:nvSpPr>
        <p:spPr>
          <a:xfrm>
            <a:off x="1254630" y="2628900"/>
            <a:ext cx="10251570" cy="7101468"/>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10"/>
          <p:cNvSpPr txBox="1"/>
          <p:nvPr/>
        </p:nvSpPr>
        <p:spPr>
          <a:xfrm>
            <a:off x="990600" y="1065713"/>
            <a:ext cx="15620999" cy="1128514"/>
          </a:xfrm>
          <a:prstGeom prst="rect">
            <a:avLst/>
          </a:prstGeom>
        </p:spPr>
        <p:txBody>
          <a:bodyPr wrap="square" lIns="0" tIns="0" rIns="0" bIns="0" rtlCol="0" anchor="t">
            <a:spAutoFit/>
          </a:bodyPr>
          <a:lstStyle/>
          <a:p>
            <a:pPr algn="ctr">
              <a:lnSpc>
                <a:spcPts val="8807"/>
              </a:lnSpc>
            </a:pPr>
            <a:r>
              <a:rPr lang="en-US" sz="8007" dirty="0">
                <a:solidFill>
                  <a:srgbClr val="000000"/>
                </a:solidFill>
                <a:latin typeface="Amatic SC Bold"/>
              </a:rPr>
              <a:t>3 REASONS HONEY BEES </a:t>
            </a:r>
            <a:r>
              <a:rPr lang="en-US" sz="8800" dirty="0" err="1">
                <a:solidFill>
                  <a:srgbClr val="000000"/>
                </a:solidFill>
                <a:latin typeface="Amatic SC Bold"/>
              </a:rPr>
              <a:t>a</a:t>
            </a:r>
            <a:r>
              <a:rPr lang="en-US" sz="8007" dirty="0" err="1">
                <a:solidFill>
                  <a:srgbClr val="000000"/>
                </a:solidFill>
                <a:latin typeface="Amatic SC Bold"/>
              </a:rPr>
              <a:t>RE</a:t>
            </a:r>
            <a:r>
              <a:rPr lang="en-US" sz="8007" dirty="0">
                <a:solidFill>
                  <a:srgbClr val="000000"/>
                </a:solidFill>
                <a:latin typeface="Amatic SC Bold"/>
              </a:rPr>
              <a:t> IMPORTANT</a:t>
            </a:r>
          </a:p>
        </p:txBody>
      </p:sp>
      <p:pic>
        <p:nvPicPr>
          <p:cNvPr id="17" name="Picture 17"/>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5590816">
            <a:off x="17447185" y="9542024"/>
            <a:ext cx="424393" cy="407417"/>
          </a:xfrm>
          <a:prstGeom prst="rect">
            <a:avLst/>
          </a:prstGeom>
        </p:spPr>
      </p:pic>
      <p:pic>
        <p:nvPicPr>
          <p:cNvPr id="18" name="Picture 18"/>
          <p:cNvPicPr>
            <a:picLocks noChangeAspect="1"/>
          </p:cNvPicPr>
          <p:nvPr/>
        </p:nvPicPr>
        <p:blipFill>
          <a:blip r:embed="rId4"/>
          <a:srcRect/>
          <a:stretch>
            <a:fillRect/>
          </a:stretch>
        </p:blipFill>
        <p:spPr>
          <a:xfrm rot="-2419102">
            <a:off x="16411918" y="7142291"/>
            <a:ext cx="927423" cy="1329729"/>
          </a:xfrm>
          <a:prstGeom prst="rect">
            <a:avLst/>
          </a:prstGeom>
        </p:spPr>
      </p:pic>
      <p:pic>
        <p:nvPicPr>
          <p:cNvPr id="25" name="Picture 2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Rectangle 18"/>
          <p:cNvSpPr/>
          <p:nvPr/>
        </p:nvSpPr>
        <p:spPr>
          <a:xfrm>
            <a:off x="3507819" y="3472880"/>
            <a:ext cx="7998381" cy="1208408"/>
          </a:xfrm>
          <a:prstGeom prst="rect">
            <a:avLst/>
          </a:prstGeom>
        </p:spPr>
        <p:txBody>
          <a:bodyPr wrap="square">
            <a:spAutoFit/>
          </a:bodyPr>
          <a:lstStyle/>
          <a:p>
            <a:pPr>
              <a:lnSpc>
                <a:spcPct val="107000"/>
              </a:lnSpc>
              <a:spcAft>
                <a:spcPts val="800"/>
              </a:spcAft>
            </a:pPr>
            <a:r>
              <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p:txBody>
      </p:sp>
      <p:sp>
        <p:nvSpPr>
          <p:cNvPr id="5" name="Rectangle 4"/>
          <p:cNvSpPr/>
          <p:nvPr/>
        </p:nvSpPr>
        <p:spPr>
          <a:xfrm>
            <a:off x="2159335" y="2693712"/>
            <a:ext cx="13932542" cy="1138773"/>
          </a:xfrm>
          <a:prstGeom prst="rect">
            <a:avLst/>
          </a:prstGeom>
        </p:spPr>
        <p:txBody>
          <a:bodyPr wrap="square">
            <a:spAutoFit/>
          </a:bodyPr>
          <a:lstStyle/>
          <a:p>
            <a:endParaRPr lang="en-GB" sz="3200" dirty="0">
              <a:solidFill>
                <a:srgbClr val="00B050"/>
              </a:solidFill>
              <a:latin typeface="Berlin Sans FB" panose="020E0602020502020306" pitchFamily="34" charset="0"/>
            </a:endParaRPr>
          </a:p>
          <a:p>
            <a:endParaRPr lang="en-GB" dirty="0">
              <a:solidFill>
                <a:srgbClr val="5A5B5C"/>
              </a:solidFill>
              <a:latin typeface="Arial" panose="020B0604020202020204" pitchFamily="34" charset="0"/>
            </a:endParaRPr>
          </a:p>
          <a:p>
            <a:endParaRPr lang="en-GB" dirty="0"/>
          </a:p>
        </p:txBody>
      </p:sp>
      <p:sp>
        <p:nvSpPr>
          <p:cNvPr id="2" name="Rectangle 1"/>
          <p:cNvSpPr/>
          <p:nvPr/>
        </p:nvSpPr>
        <p:spPr>
          <a:xfrm>
            <a:off x="2438400" y="2920701"/>
            <a:ext cx="8915400" cy="5509200"/>
          </a:xfrm>
          <a:prstGeom prst="rect">
            <a:avLst/>
          </a:prstGeom>
        </p:spPr>
        <p:txBody>
          <a:bodyPr wrap="square">
            <a:spAutoFit/>
          </a:bodyPr>
          <a:lstStyle/>
          <a:p>
            <a:r>
              <a:rPr lang="en-GB" sz="3200" b="1" dirty="0">
                <a:solidFill>
                  <a:srgbClr val="0070C0"/>
                </a:solidFill>
                <a:latin typeface="Berlin Sans FB" panose="020E0602020502020306" pitchFamily="34" charset="0"/>
              </a:rPr>
              <a:t>They Pollinate Wild Plants</a:t>
            </a:r>
          </a:p>
          <a:p>
            <a:endParaRPr lang="en-GB" sz="3200" dirty="0">
              <a:solidFill>
                <a:srgbClr val="00B050"/>
              </a:solidFill>
              <a:latin typeface="Berlin Sans FB" panose="020E0602020502020306" pitchFamily="34" charset="0"/>
            </a:endParaRPr>
          </a:p>
          <a:p>
            <a:r>
              <a:rPr lang="en-GB" sz="3200" dirty="0">
                <a:solidFill>
                  <a:srgbClr val="00B050"/>
                </a:solidFill>
                <a:latin typeface="Berlin Sans FB" panose="020E0602020502020306" pitchFamily="34" charset="0"/>
              </a:rPr>
              <a:t>Wild plants are major components of biodiversity. </a:t>
            </a:r>
          </a:p>
          <a:p>
            <a:r>
              <a:rPr lang="en-GB" sz="3200" dirty="0">
                <a:solidFill>
                  <a:srgbClr val="00B050"/>
                </a:solidFill>
                <a:latin typeface="Berlin Sans FB" panose="020E0602020502020306" pitchFamily="34" charset="0"/>
              </a:rPr>
              <a:t>They provide food to a wide variety of insects, birds and animals that constitute nature. </a:t>
            </a:r>
          </a:p>
          <a:p>
            <a:endParaRPr lang="en-GB" sz="3200" dirty="0">
              <a:solidFill>
                <a:srgbClr val="00B050"/>
              </a:solidFill>
              <a:latin typeface="Berlin Sans FB" panose="020E0602020502020306" pitchFamily="34" charset="0"/>
            </a:endParaRPr>
          </a:p>
          <a:p>
            <a:r>
              <a:rPr lang="en-GB" sz="3200" dirty="0">
                <a:solidFill>
                  <a:srgbClr val="00B050"/>
                </a:solidFill>
                <a:latin typeface="Berlin Sans FB" panose="020E0602020502020306" pitchFamily="34" charset="0"/>
              </a:rPr>
              <a:t>Without wild plants, these key players in the ecosystem would disappear. </a:t>
            </a:r>
          </a:p>
          <a:p>
            <a:endParaRPr lang="en-GB" sz="3200" dirty="0">
              <a:solidFill>
                <a:srgbClr val="00B050"/>
              </a:solidFill>
              <a:latin typeface="Berlin Sans FB" panose="020E0602020502020306" pitchFamily="34" charset="0"/>
            </a:endParaRPr>
          </a:p>
          <a:p>
            <a:r>
              <a:rPr lang="en-GB" sz="3200" dirty="0">
                <a:solidFill>
                  <a:srgbClr val="00B050"/>
                </a:solidFill>
                <a:latin typeface="Berlin Sans FB" panose="020E0602020502020306" pitchFamily="34" charset="0"/>
              </a:rPr>
              <a:t>There would be no milk, meat and other important foods we get directly from animals and birds. </a:t>
            </a:r>
          </a:p>
        </p:txBody>
      </p:sp>
      <p:pic>
        <p:nvPicPr>
          <p:cNvPr id="6" name="Picture 5"/>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3044051" y="2495195"/>
            <a:ext cx="3293761" cy="2478583"/>
          </a:xfrm>
          <a:prstGeom prst="rect">
            <a:avLst/>
          </a:prstGeom>
        </p:spPr>
      </p:pic>
      <p:pic>
        <p:nvPicPr>
          <p:cNvPr id="7" name="Picture 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2248299" y="5882213"/>
            <a:ext cx="5203159" cy="2926777"/>
          </a:xfrm>
          <a:prstGeom prst="rect">
            <a:avLst/>
          </a:prstGeom>
        </p:spPr>
      </p:pic>
    </p:spTree>
    <p:extLst>
      <p:ext uri="{BB962C8B-B14F-4D97-AF65-F5344CB8AC3E}">
        <p14:creationId xmlns:p14="http://schemas.microsoft.com/office/powerpoint/2010/main" val="39842538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p:cNvPicPr>
            <a:picLocks noChangeAspect="1"/>
          </p:cNvPicPr>
          <p:nvPr/>
        </p:nvPicPr>
        <p:blipFill>
          <a:blip r:embed="rId2"/>
          <a:srcRect/>
          <a:stretch>
            <a:fillRect/>
          </a:stretch>
        </p:blipFill>
        <p:spPr>
          <a:xfrm rot="21466179">
            <a:off x="2173225" y="293730"/>
            <a:ext cx="12657410" cy="2282761"/>
          </a:xfrm>
          <a:prstGeom prst="rect">
            <a:avLst/>
          </a:prstGeom>
        </p:spPr>
      </p:pic>
      <p:sp>
        <p:nvSpPr>
          <p:cNvPr id="2" name="Rounded Rectangle 1"/>
          <p:cNvSpPr/>
          <p:nvPr/>
        </p:nvSpPr>
        <p:spPr>
          <a:xfrm>
            <a:off x="1254630" y="2666707"/>
            <a:ext cx="9565770" cy="4991393"/>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10"/>
          <p:cNvSpPr txBox="1"/>
          <p:nvPr/>
        </p:nvSpPr>
        <p:spPr>
          <a:xfrm>
            <a:off x="762000" y="952500"/>
            <a:ext cx="15620999" cy="1128514"/>
          </a:xfrm>
          <a:prstGeom prst="rect">
            <a:avLst/>
          </a:prstGeom>
        </p:spPr>
        <p:txBody>
          <a:bodyPr wrap="square" lIns="0" tIns="0" rIns="0" bIns="0" rtlCol="0" anchor="t">
            <a:spAutoFit/>
          </a:bodyPr>
          <a:lstStyle/>
          <a:p>
            <a:pPr algn="ctr">
              <a:lnSpc>
                <a:spcPts val="8807"/>
              </a:lnSpc>
            </a:pPr>
            <a:r>
              <a:rPr lang="en-US" sz="8007" dirty="0">
                <a:solidFill>
                  <a:srgbClr val="000000"/>
                </a:solidFill>
                <a:latin typeface="Amatic SC Bold"/>
              </a:rPr>
              <a:t>3 REASONS HONEY BEES </a:t>
            </a:r>
            <a:r>
              <a:rPr lang="en-US" sz="8800" dirty="0" err="1">
                <a:solidFill>
                  <a:srgbClr val="000000"/>
                </a:solidFill>
                <a:latin typeface="Amatic SC Bold"/>
              </a:rPr>
              <a:t>a</a:t>
            </a:r>
            <a:r>
              <a:rPr lang="en-US" sz="8007" dirty="0" err="1">
                <a:solidFill>
                  <a:srgbClr val="000000"/>
                </a:solidFill>
                <a:latin typeface="Amatic SC Bold"/>
              </a:rPr>
              <a:t>RE</a:t>
            </a:r>
            <a:r>
              <a:rPr lang="en-US" sz="8007" dirty="0">
                <a:solidFill>
                  <a:srgbClr val="000000"/>
                </a:solidFill>
                <a:latin typeface="Amatic SC Bold"/>
              </a:rPr>
              <a:t> IMPORTANT</a:t>
            </a:r>
          </a:p>
        </p:txBody>
      </p:sp>
      <p:pic>
        <p:nvPicPr>
          <p:cNvPr id="17" name="Picture 17"/>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5590816">
            <a:off x="17447185" y="9542024"/>
            <a:ext cx="424393" cy="407417"/>
          </a:xfrm>
          <a:prstGeom prst="rect">
            <a:avLst/>
          </a:prstGeom>
        </p:spPr>
      </p:pic>
      <p:pic>
        <p:nvPicPr>
          <p:cNvPr id="18" name="Picture 18"/>
          <p:cNvPicPr>
            <a:picLocks noChangeAspect="1"/>
          </p:cNvPicPr>
          <p:nvPr/>
        </p:nvPicPr>
        <p:blipFill>
          <a:blip r:embed="rId4"/>
          <a:srcRect/>
          <a:stretch>
            <a:fillRect/>
          </a:stretch>
        </p:blipFill>
        <p:spPr>
          <a:xfrm rot="-2419102">
            <a:off x="16411918" y="7142291"/>
            <a:ext cx="927423" cy="1329729"/>
          </a:xfrm>
          <a:prstGeom prst="rect">
            <a:avLst/>
          </a:prstGeom>
        </p:spPr>
      </p:pic>
      <p:pic>
        <p:nvPicPr>
          <p:cNvPr id="25" name="Picture 2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Rectangle 18"/>
          <p:cNvSpPr/>
          <p:nvPr/>
        </p:nvSpPr>
        <p:spPr>
          <a:xfrm>
            <a:off x="3507819" y="3472880"/>
            <a:ext cx="7998381" cy="1208408"/>
          </a:xfrm>
          <a:prstGeom prst="rect">
            <a:avLst/>
          </a:prstGeom>
        </p:spPr>
        <p:txBody>
          <a:bodyPr wrap="square">
            <a:spAutoFit/>
          </a:bodyPr>
          <a:lstStyle/>
          <a:p>
            <a:pPr>
              <a:lnSpc>
                <a:spcPct val="107000"/>
              </a:lnSpc>
              <a:spcAft>
                <a:spcPts val="800"/>
              </a:spcAft>
            </a:pPr>
            <a:r>
              <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p:txBody>
      </p:sp>
      <p:sp>
        <p:nvSpPr>
          <p:cNvPr id="5" name="Rectangle 4"/>
          <p:cNvSpPr/>
          <p:nvPr/>
        </p:nvSpPr>
        <p:spPr>
          <a:xfrm>
            <a:off x="2159335" y="2693712"/>
            <a:ext cx="13932542" cy="1138773"/>
          </a:xfrm>
          <a:prstGeom prst="rect">
            <a:avLst/>
          </a:prstGeom>
        </p:spPr>
        <p:txBody>
          <a:bodyPr wrap="square">
            <a:spAutoFit/>
          </a:bodyPr>
          <a:lstStyle/>
          <a:p>
            <a:endParaRPr lang="en-GB" sz="3200" dirty="0">
              <a:solidFill>
                <a:srgbClr val="00B050"/>
              </a:solidFill>
              <a:latin typeface="Berlin Sans FB" panose="020E0602020502020306" pitchFamily="34" charset="0"/>
            </a:endParaRPr>
          </a:p>
          <a:p>
            <a:endParaRPr lang="en-GB" dirty="0">
              <a:solidFill>
                <a:srgbClr val="5A5B5C"/>
              </a:solidFill>
              <a:latin typeface="Arial" panose="020B0604020202020204" pitchFamily="34" charset="0"/>
            </a:endParaRPr>
          </a:p>
          <a:p>
            <a:endParaRPr lang="en-GB" dirty="0"/>
          </a:p>
        </p:txBody>
      </p:sp>
      <p:sp>
        <p:nvSpPr>
          <p:cNvPr id="3" name="Rectangle 2"/>
          <p:cNvSpPr/>
          <p:nvPr/>
        </p:nvSpPr>
        <p:spPr>
          <a:xfrm>
            <a:off x="1802348" y="2990959"/>
            <a:ext cx="8496300" cy="3831049"/>
          </a:xfrm>
          <a:prstGeom prst="rect">
            <a:avLst/>
          </a:prstGeom>
        </p:spPr>
        <p:txBody>
          <a:bodyPr wrap="square">
            <a:spAutoFit/>
          </a:bodyPr>
          <a:lstStyle/>
          <a:p>
            <a:pPr>
              <a:lnSpc>
                <a:spcPct val="107000"/>
              </a:lnSpc>
              <a:spcBef>
                <a:spcPts val="900"/>
              </a:spcBef>
              <a:spcAft>
                <a:spcPts val="900"/>
              </a:spcAft>
            </a:pPr>
            <a:r>
              <a:rPr lang="en-GB" sz="3200" b="1" dirty="0">
                <a:solidFill>
                  <a:srgbClr val="0070C0"/>
                </a:solidFill>
                <a:latin typeface="Berlin Sans FB" panose="020E0602020502020306" pitchFamily="34" charset="0"/>
                <a:ea typeface="Times New Roman" panose="02020603050405020304" pitchFamily="18" charset="0"/>
                <a:cs typeface="Times New Roman" panose="02020603050405020304" pitchFamily="18" charset="0"/>
              </a:rPr>
              <a:t>They Produce Honey</a:t>
            </a:r>
            <a:endParaRPr lang="en-GB" sz="3200" dirty="0">
              <a:solidFill>
                <a:srgbClr val="0070C0"/>
              </a:solidFill>
              <a:latin typeface="Berlin Sans FB" panose="020E0602020502020306" pitchFamily="34" charset="0"/>
              <a:ea typeface="Times New Roman" panose="02020603050405020304" pitchFamily="18" charset="0"/>
              <a:cs typeface="Times New Roman" panose="02020603050405020304" pitchFamily="18" charset="0"/>
            </a:endParaRPr>
          </a:p>
          <a:p>
            <a:pPr>
              <a:lnSpc>
                <a:spcPct val="107000"/>
              </a:lnSpc>
              <a:spcBef>
                <a:spcPts val="900"/>
              </a:spcBef>
              <a:spcAft>
                <a:spcPts val="900"/>
              </a:spcAft>
            </a:pP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It is only bees who can produce honey for us. </a:t>
            </a:r>
          </a:p>
          <a:p>
            <a:pPr>
              <a:lnSpc>
                <a:spcPct val="107000"/>
              </a:lnSpc>
              <a:spcAft>
                <a:spcPts val="1800"/>
              </a:spcAft>
            </a:pP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Natural honey is an important food that has immense benefits on our health.</a:t>
            </a:r>
          </a:p>
          <a:p>
            <a:pPr>
              <a:lnSpc>
                <a:spcPct val="107000"/>
              </a:lnSpc>
              <a:spcAft>
                <a:spcPts val="1800"/>
              </a:spcAft>
            </a:pPr>
            <a:r>
              <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Honey </a:t>
            </a: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also reduces coughs, increases athletic performance, heals wounds and fight bacteria. </a:t>
            </a:r>
            <a:endParaRPr lang="en-GB" sz="3200" dirty="0">
              <a:solidFill>
                <a:srgbClr val="00B050"/>
              </a:solidFill>
              <a:effectLst/>
              <a:latin typeface="Berlin Sans FB" panose="020E0602020502020306" pitchFamily="34" charset="0"/>
              <a:ea typeface="Calibri" panose="020F0502020204030204" pitchFamily="34" charset="0"/>
              <a:cs typeface="Times New Roman" panose="02020603050405020304" pitchFamily="18" charset="0"/>
            </a:endParaRPr>
          </a:p>
        </p:txBody>
      </p:sp>
      <p:pic>
        <p:nvPicPr>
          <p:cNvPr id="6146" name="Picture 2" descr="Honey Jar Labels | Honey Jar Stickers | Avery WePrint"/>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2113129" y="3338419"/>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18165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371600" y="952500"/>
            <a:ext cx="15917440" cy="8229600"/>
          </a:xfrm>
          <a:prstGeom prst="rect">
            <a:avLst/>
          </a:prstGeom>
        </p:spPr>
      </p:pic>
      <p:pic>
        <p:nvPicPr>
          <p:cNvPr id="6" name="Picture 2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8967732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762000" y="800100"/>
            <a:ext cx="8919030" cy="594463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dirty="0">
                <a:solidFill>
                  <a:srgbClr val="00B050"/>
                </a:solidFill>
                <a:latin typeface="Berlin Sans FB" panose="020E0602020502020306" pitchFamily="34" charset="0"/>
              </a:rPr>
              <a:t>Bees are not the world's only pollinators. </a:t>
            </a:r>
            <a:r>
              <a:rPr lang="en-GB" sz="3600" dirty="0">
                <a:solidFill>
                  <a:srgbClr val="0070C0"/>
                </a:solidFill>
                <a:latin typeface="Berlin Sans FB" panose="020E0602020502020306" pitchFamily="34" charset="0"/>
              </a:rPr>
              <a:t>Flies, wasps, moths, beetles, </a:t>
            </a:r>
            <a:r>
              <a:rPr lang="en-GB" sz="3600" dirty="0" err="1">
                <a:solidFill>
                  <a:srgbClr val="0070C0"/>
                </a:solidFill>
                <a:latin typeface="Berlin Sans FB" panose="020E0602020502020306" pitchFamily="34" charset="0"/>
              </a:rPr>
              <a:t>butterfies</a:t>
            </a:r>
            <a:r>
              <a:rPr lang="en-GB" sz="3600" dirty="0">
                <a:solidFill>
                  <a:srgbClr val="0070C0"/>
                </a:solidFill>
                <a:latin typeface="Berlin Sans FB" panose="020E0602020502020306" pitchFamily="34" charset="0"/>
              </a:rPr>
              <a:t> </a:t>
            </a:r>
            <a:r>
              <a:rPr lang="en-GB" sz="3600" dirty="0">
                <a:solidFill>
                  <a:srgbClr val="00B050"/>
                </a:solidFill>
                <a:latin typeface="Berlin Sans FB" panose="020E0602020502020306" pitchFamily="34" charset="0"/>
              </a:rPr>
              <a:t>and even some </a:t>
            </a:r>
            <a:r>
              <a:rPr lang="en-GB" sz="3600" dirty="0">
                <a:solidFill>
                  <a:srgbClr val="0070C0"/>
                </a:solidFill>
                <a:latin typeface="Berlin Sans FB" panose="020E0602020502020306" pitchFamily="34" charset="0"/>
              </a:rPr>
              <a:t>birds</a:t>
            </a:r>
            <a:r>
              <a:rPr lang="en-GB" sz="3600" dirty="0">
                <a:solidFill>
                  <a:srgbClr val="00B050"/>
                </a:solidFill>
                <a:latin typeface="Berlin Sans FB" panose="020E0602020502020306" pitchFamily="34" charset="0"/>
              </a:rPr>
              <a:t> all pollinate, but they only visit flowers enough to feed themselves. </a:t>
            </a:r>
          </a:p>
          <a:p>
            <a:pPr>
              <a:lnSpc>
                <a:spcPct val="107000"/>
              </a:lnSpc>
              <a:spcAft>
                <a:spcPts val="800"/>
              </a:spcAft>
            </a:pPr>
            <a:endPar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Estimates suggest we have over </a:t>
            </a:r>
            <a:r>
              <a:rPr lang="en-GB" sz="3600" dirty="0">
                <a:solidFill>
                  <a:srgbClr val="0070C0"/>
                </a:solidFill>
                <a:latin typeface="Berlin Sans FB" panose="020E0602020502020306" pitchFamily="34" charset="0"/>
                <a:ea typeface="Times New Roman" panose="02020603050405020304" pitchFamily="18" charset="0"/>
                <a:cs typeface="Times New Roman" panose="02020603050405020304" pitchFamily="18" charset="0"/>
              </a:rPr>
              <a:t>1500</a:t>
            </a: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 pollinating insect species in Britain, thought the true figure is likely to be much higher. </a:t>
            </a:r>
            <a:endPar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endParaRPr lang="en-GB" sz="3600" dirty="0">
              <a:solidFill>
                <a:srgbClr val="00B050"/>
              </a:solidFill>
              <a:latin typeface="Berlin Sans FB" panose="020E0602020502020306" pitchFamily="34" charset="0"/>
            </a:endParaRPr>
          </a:p>
        </p:txBody>
      </p:sp>
      <p:pic>
        <p:nvPicPr>
          <p:cNvPr id="17" name="Picture 17"/>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5590816">
            <a:off x="17447185" y="9542024"/>
            <a:ext cx="424393" cy="407417"/>
          </a:xfrm>
          <a:prstGeom prst="rect">
            <a:avLst/>
          </a:prstGeom>
        </p:spPr>
      </p:pic>
      <p:pic>
        <p:nvPicPr>
          <p:cNvPr id="18" name="Picture 18"/>
          <p:cNvPicPr>
            <a:picLocks noChangeAspect="1"/>
          </p:cNvPicPr>
          <p:nvPr/>
        </p:nvPicPr>
        <p:blipFill>
          <a:blip r:embed="rId3"/>
          <a:srcRect/>
          <a:stretch>
            <a:fillRect/>
          </a:stretch>
        </p:blipFill>
        <p:spPr>
          <a:xfrm rot="-2419102">
            <a:off x="16411918" y="7142291"/>
            <a:ext cx="927423" cy="1329729"/>
          </a:xfrm>
          <a:prstGeom prst="rect">
            <a:avLst/>
          </a:prstGeom>
        </p:spPr>
      </p:pic>
      <p:pic>
        <p:nvPicPr>
          <p:cNvPr id="25" name="Picture 2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Rectangle 18"/>
          <p:cNvSpPr/>
          <p:nvPr/>
        </p:nvSpPr>
        <p:spPr>
          <a:xfrm>
            <a:off x="3507819" y="3472880"/>
            <a:ext cx="7998381" cy="1208408"/>
          </a:xfrm>
          <a:prstGeom prst="rect">
            <a:avLst/>
          </a:prstGeom>
        </p:spPr>
        <p:txBody>
          <a:bodyPr wrap="square">
            <a:spAutoFit/>
          </a:bodyPr>
          <a:lstStyle/>
          <a:p>
            <a:pPr>
              <a:lnSpc>
                <a:spcPct val="107000"/>
              </a:lnSpc>
              <a:spcAft>
                <a:spcPts val="800"/>
              </a:spcAft>
            </a:pPr>
            <a:r>
              <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p:txBody>
      </p:sp>
      <p:sp>
        <p:nvSpPr>
          <p:cNvPr id="2" name="Rectangle 1"/>
          <p:cNvSpPr/>
          <p:nvPr/>
        </p:nvSpPr>
        <p:spPr>
          <a:xfrm>
            <a:off x="1714130" y="3297392"/>
            <a:ext cx="8077200" cy="584775"/>
          </a:xfrm>
          <a:prstGeom prst="rect">
            <a:avLst/>
          </a:prstGeom>
        </p:spPr>
        <p:txBody>
          <a:bodyPr wrap="square">
            <a:spAutoFit/>
          </a:bodyPr>
          <a:lstStyle/>
          <a:p>
            <a:endParaRPr lang="en-GB" sz="3200" dirty="0">
              <a:solidFill>
                <a:srgbClr val="00B050"/>
              </a:solidFill>
              <a:latin typeface="Berlin Sans FB" panose="020E0602020502020306" pitchFamily="34" charset="0"/>
            </a:endParaRPr>
          </a:p>
        </p:txBody>
      </p:sp>
      <p:pic>
        <p:nvPicPr>
          <p:cNvPr id="11" name="Picture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14130" y="7403738"/>
            <a:ext cx="3724342" cy="2341994"/>
          </a:xfrm>
          <a:prstGeom prst="rect">
            <a:avLst/>
          </a:prstGeom>
          <a:ln>
            <a:noFill/>
          </a:ln>
          <a:effectLst>
            <a:softEdge rad="112500"/>
          </a:effectLst>
        </p:spPr>
      </p:pic>
      <p:pic>
        <p:nvPicPr>
          <p:cNvPr id="12" name="Picture 1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699768" y="4856776"/>
            <a:ext cx="3189206" cy="2770407"/>
          </a:xfrm>
          <a:prstGeom prst="rect">
            <a:avLst/>
          </a:prstGeom>
          <a:ln>
            <a:noFill/>
          </a:ln>
          <a:effectLst>
            <a:softEdge rad="112500"/>
          </a:effectLst>
        </p:spPr>
      </p:pic>
      <p:pic>
        <p:nvPicPr>
          <p:cNvPr id="13" name="Picture 1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4513817" y="6336221"/>
            <a:ext cx="3667192" cy="2581924"/>
          </a:xfrm>
          <a:prstGeom prst="rect">
            <a:avLst/>
          </a:prstGeom>
          <a:ln>
            <a:noFill/>
          </a:ln>
          <a:effectLst>
            <a:softEdge rad="112500"/>
          </a:effectLst>
        </p:spPr>
      </p:pic>
      <p:pic>
        <p:nvPicPr>
          <p:cNvPr id="14" name="Picture 1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4627526" y="2087398"/>
            <a:ext cx="3439773" cy="2419987"/>
          </a:xfrm>
          <a:prstGeom prst="rect">
            <a:avLst/>
          </a:prstGeom>
          <a:ln>
            <a:noFill/>
          </a:ln>
          <a:effectLst>
            <a:softEdge rad="112500"/>
          </a:effectLst>
        </p:spPr>
      </p:pic>
      <p:pic>
        <p:nvPicPr>
          <p:cNvPr id="5" name="Picture 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663940" y="7438187"/>
            <a:ext cx="3425066" cy="2351878"/>
          </a:xfrm>
          <a:prstGeom prst="rect">
            <a:avLst/>
          </a:prstGeom>
        </p:spPr>
      </p:pic>
      <p:pic>
        <p:nvPicPr>
          <p:cNvPr id="1026" name="Picture 2" descr="Fear in Mexico as twin deaths expose threat to monarch butterflies and  their defenders | Environment | The Guardian"/>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0088174" y="1179160"/>
            <a:ext cx="3822866" cy="2293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08019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p:cNvPicPr>
          <p:nvPr/>
        </p:nvPicPr>
        <p:blipFill>
          <a:blip r:embed="rId2"/>
          <a:srcRect/>
          <a:stretch>
            <a:fillRect/>
          </a:stretch>
        </p:blipFill>
        <p:spPr>
          <a:xfrm rot="21466179">
            <a:off x="2173225" y="293730"/>
            <a:ext cx="12657410" cy="2282761"/>
          </a:xfrm>
          <a:prstGeom prst="rect">
            <a:avLst/>
          </a:prstGeom>
        </p:spPr>
      </p:pic>
      <p:sp>
        <p:nvSpPr>
          <p:cNvPr id="5" name="Rounded Rectangle 4"/>
          <p:cNvSpPr/>
          <p:nvPr/>
        </p:nvSpPr>
        <p:spPr>
          <a:xfrm>
            <a:off x="1371600" y="3009900"/>
            <a:ext cx="14217415" cy="61722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1784583" y="2781300"/>
            <a:ext cx="13804432" cy="5808641"/>
          </a:xfrm>
          <a:prstGeom prst="rect">
            <a:avLst/>
          </a:prstGeom>
        </p:spPr>
        <p:txBody>
          <a:bodyPr wrap="square">
            <a:spAutoFit/>
          </a:bodyPr>
          <a:lstStyle/>
          <a:p>
            <a:pPr>
              <a:lnSpc>
                <a:spcPct val="107000"/>
              </a:lnSpc>
              <a:spcAft>
                <a:spcPts val="800"/>
              </a:spcAft>
            </a:pPr>
            <a:endParaRPr lang="en-GB" sz="28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Bees are a fantastic symbol of nature.</a:t>
            </a:r>
          </a:p>
          <a:p>
            <a:pPr>
              <a:lnSpc>
                <a:spcPct val="107000"/>
              </a:lnSpc>
              <a:spcAft>
                <a:spcPts val="800"/>
              </a:spcAft>
            </a:pP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By keeping the cycle of life turning, bees boost the colour and beauty of our countryside. </a:t>
            </a:r>
          </a:p>
          <a:p>
            <a:pPr>
              <a:lnSpc>
                <a:spcPct val="107000"/>
              </a:lnSpc>
              <a:spcAft>
                <a:spcPts val="800"/>
              </a:spcAft>
            </a:pP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Some </a:t>
            </a:r>
            <a:r>
              <a:rPr lang="en-GB" sz="3600" dirty="0">
                <a:solidFill>
                  <a:srgbClr val="0070C0"/>
                </a:solidFill>
                <a:latin typeface="Berlin Sans FB" panose="020E0602020502020306" pitchFamily="34" charset="0"/>
                <a:ea typeface="Times New Roman" panose="02020603050405020304" pitchFamily="18" charset="0"/>
                <a:cs typeface="Times New Roman" panose="02020603050405020304" pitchFamily="18" charset="0"/>
              </a:rPr>
              <a:t>80% of European wildflowers </a:t>
            </a: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require insect pollination.</a:t>
            </a:r>
          </a:p>
          <a:p>
            <a:pPr>
              <a:lnSpc>
                <a:spcPct val="107000"/>
              </a:lnSpc>
              <a:spcAft>
                <a:spcPts val="800"/>
              </a:spcAft>
            </a:pP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Pollinators allow plants to fruit, set seed and breed. This in turn provides food and habitat for a range of other creatures. </a:t>
            </a:r>
          </a:p>
          <a:p>
            <a:pPr>
              <a:lnSpc>
                <a:spcPct val="107000"/>
              </a:lnSpc>
              <a:spcAft>
                <a:spcPts val="800"/>
              </a:spcAft>
            </a:pP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So the health of our natural ecosystems is fundamentally linked to the health of our bees and other pollinators.</a:t>
            </a:r>
            <a:endParaRPr lang="en-GB" sz="3600" dirty="0">
              <a:solidFill>
                <a:srgbClr val="00B050"/>
              </a:solidFill>
              <a:effectLst/>
              <a:latin typeface="Berlin Sans FB" panose="020E0602020502020306" pitchFamily="34" charset="0"/>
              <a:ea typeface="Calibri" panose="020F0502020204030204" pitchFamily="34" charset="0"/>
              <a:cs typeface="Times New Roman" panose="02020603050405020304" pitchFamily="18" charset="0"/>
            </a:endParaRPr>
          </a:p>
        </p:txBody>
      </p:sp>
      <p:sp>
        <p:nvSpPr>
          <p:cNvPr id="3" name="TextBox 10"/>
          <p:cNvSpPr txBox="1"/>
          <p:nvPr/>
        </p:nvSpPr>
        <p:spPr>
          <a:xfrm>
            <a:off x="876300" y="952500"/>
            <a:ext cx="15620999" cy="1128514"/>
          </a:xfrm>
          <a:prstGeom prst="rect">
            <a:avLst/>
          </a:prstGeom>
        </p:spPr>
        <p:txBody>
          <a:bodyPr wrap="square" lIns="0" tIns="0" rIns="0" bIns="0" rtlCol="0" anchor="t">
            <a:spAutoFit/>
          </a:bodyPr>
          <a:lstStyle/>
          <a:p>
            <a:pPr algn="ctr">
              <a:lnSpc>
                <a:spcPts val="8807"/>
              </a:lnSpc>
            </a:pPr>
            <a:r>
              <a:rPr lang="en-US" sz="8007" dirty="0">
                <a:solidFill>
                  <a:srgbClr val="000000"/>
                </a:solidFill>
                <a:latin typeface="Amatic SC Bold"/>
              </a:rPr>
              <a:t>Bees are IMPORTANT FOR OUR ENVIRONMENT</a:t>
            </a:r>
          </a:p>
        </p:txBody>
      </p:sp>
      <p:pic>
        <p:nvPicPr>
          <p:cNvPr id="6" name="Picture 2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5570250" y="9563100"/>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3029436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3"/>
          <p:cNvPicPr>
            <a:picLocks noChangeAspect="1"/>
          </p:cNvPicPr>
          <p:nvPr/>
        </p:nvPicPr>
        <p:blipFill>
          <a:blip r:embed="rId3"/>
          <a:srcRect/>
          <a:stretch>
            <a:fillRect/>
          </a:stretch>
        </p:blipFill>
        <p:spPr>
          <a:xfrm rot="21466179">
            <a:off x="2173225" y="293730"/>
            <a:ext cx="12657410" cy="2282761"/>
          </a:xfrm>
          <a:prstGeom prst="rect">
            <a:avLst/>
          </a:prstGeom>
        </p:spPr>
      </p:pic>
      <p:sp>
        <p:nvSpPr>
          <p:cNvPr id="10" name="TextBox 10"/>
          <p:cNvSpPr txBox="1"/>
          <p:nvPr/>
        </p:nvSpPr>
        <p:spPr>
          <a:xfrm>
            <a:off x="876300" y="1039497"/>
            <a:ext cx="15620999" cy="1128514"/>
          </a:xfrm>
          <a:prstGeom prst="rect">
            <a:avLst/>
          </a:prstGeom>
        </p:spPr>
        <p:txBody>
          <a:bodyPr wrap="square" lIns="0" tIns="0" rIns="0" bIns="0" rtlCol="0" anchor="t">
            <a:spAutoFit/>
          </a:bodyPr>
          <a:lstStyle/>
          <a:p>
            <a:pPr algn="ctr">
              <a:lnSpc>
                <a:spcPts val="8807"/>
              </a:lnSpc>
            </a:pPr>
            <a:r>
              <a:rPr lang="en-US" sz="8007" dirty="0">
                <a:solidFill>
                  <a:srgbClr val="000000"/>
                </a:solidFill>
                <a:latin typeface="Amatic SC Bold"/>
              </a:rPr>
              <a:t>Bees are in danger of dying out!!</a:t>
            </a:r>
          </a:p>
        </p:txBody>
      </p:sp>
      <p:pic>
        <p:nvPicPr>
          <p:cNvPr id="17" name="Picture 17"/>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rot="-5590816">
            <a:off x="17447185" y="9542024"/>
            <a:ext cx="424393" cy="407417"/>
          </a:xfrm>
          <a:prstGeom prst="rect">
            <a:avLst/>
          </a:prstGeom>
        </p:spPr>
      </p:pic>
      <p:pic>
        <p:nvPicPr>
          <p:cNvPr id="18" name="Picture 18"/>
          <p:cNvPicPr>
            <a:picLocks noChangeAspect="1"/>
          </p:cNvPicPr>
          <p:nvPr/>
        </p:nvPicPr>
        <p:blipFill>
          <a:blip r:embed="rId5"/>
          <a:srcRect/>
          <a:stretch>
            <a:fillRect/>
          </a:stretch>
        </p:blipFill>
        <p:spPr>
          <a:xfrm rot="-2419102">
            <a:off x="16411918" y="7142291"/>
            <a:ext cx="927423" cy="1329729"/>
          </a:xfrm>
          <a:prstGeom prst="rect">
            <a:avLst/>
          </a:prstGeom>
        </p:spPr>
      </p:pic>
      <p:pic>
        <p:nvPicPr>
          <p:cNvPr id="25" name="Picture 23"/>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Rectangle 18"/>
          <p:cNvSpPr/>
          <p:nvPr/>
        </p:nvSpPr>
        <p:spPr>
          <a:xfrm>
            <a:off x="3507819" y="3472880"/>
            <a:ext cx="7998381" cy="1208408"/>
          </a:xfrm>
          <a:prstGeom prst="rect">
            <a:avLst/>
          </a:prstGeom>
        </p:spPr>
        <p:txBody>
          <a:bodyPr wrap="square">
            <a:spAutoFit/>
          </a:bodyPr>
          <a:lstStyle/>
          <a:p>
            <a:pPr>
              <a:lnSpc>
                <a:spcPct val="107000"/>
              </a:lnSpc>
              <a:spcAft>
                <a:spcPts val="800"/>
              </a:spcAft>
            </a:pPr>
            <a:r>
              <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p:txBody>
      </p:sp>
      <p:sp>
        <p:nvSpPr>
          <p:cNvPr id="5" name="Rectangle 4"/>
          <p:cNvSpPr/>
          <p:nvPr/>
        </p:nvSpPr>
        <p:spPr>
          <a:xfrm>
            <a:off x="2159335" y="2693712"/>
            <a:ext cx="13932542" cy="1138773"/>
          </a:xfrm>
          <a:prstGeom prst="rect">
            <a:avLst/>
          </a:prstGeom>
        </p:spPr>
        <p:txBody>
          <a:bodyPr wrap="square">
            <a:spAutoFit/>
          </a:bodyPr>
          <a:lstStyle/>
          <a:p>
            <a:endParaRPr lang="en-GB" sz="3200" dirty="0">
              <a:solidFill>
                <a:srgbClr val="00B050"/>
              </a:solidFill>
              <a:latin typeface="Berlin Sans FB" panose="020E0602020502020306" pitchFamily="34" charset="0"/>
            </a:endParaRPr>
          </a:p>
          <a:p>
            <a:endParaRPr lang="en-GB" dirty="0">
              <a:solidFill>
                <a:srgbClr val="5A5B5C"/>
              </a:solidFill>
              <a:latin typeface="Arial" panose="020B0604020202020204" pitchFamily="34" charset="0"/>
            </a:endParaRPr>
          </a:p>
          <a:p>
            <a:endParaRPr lang="en-GB" dirty="0"/>
          </a:p>
        </p:txBody>
      </p:sp>
      <p:sp>
        <p:nvSpPr>
          <p:cNvPr id="3" name="Rectangle 2"/>
          <p:cNvSpPr/>
          <p:nvPr/>
        </p:nvSpPr>
        <p:spPr>
          <a:xfrm>
            <a:off x="1898889" y="3006785"/>
            <a:ext cx="8724900" cy="578876"/>
          </a:xfrm>
          <a:prstGeom prst="rect">
            <a:avLst/>
          </a:prstGeom>
        </p:spPr>
        <p:txBody>
          <a:bodyPr wrap="square">
            <a:spAutoFit/>
          </a:bodyPr>
          <a:lstStyle/>
          <a:p>
            <a:pPr>
              <a:lnSpc>
                <a:spcPct val="107000"/>
              </a:lnSpc>
              <a:spcBef>
                <a:spcPts val="900"/>
              </a:spcBef>
              <a:spcAft>
                <a:spcPts val="900"/>
              </a:spcAft>
            </a:pPr>
            <a:endParaRPr lang="en-GB" sz="3200" dirty="0">
              <a:solidFill>
                <a:srgbClr val="00B050"/>
              </a:solidFill>
              <a:effectLst/>
              <a:latin typeface="Berlin Sans FB" panose="020E0602020502020306" pitchFamily="34" charset="0"/>
              <a:ea typeface="Calibri" panose="020F0502020204030204" pitchFamily="34" charset="0"/>
              <a:cs typeface="Times New Roman" panose="02020603050405020304" pitchFamily="18" charset="0"/>
            </a:endParaRPr>
          </a:p>
        </p:txBody>
      </p:sp>
      <p:sp>
        <p:nvSpPr>
          <p:cNvPr id="6" name="Oval 5"/>
          <p:cNvSpPr/>
          <p:nvPr/>
        </p:nvSpPr>
        <p:spPr>
          <a:xfrm>
            <a:off x="6287597" y="4570213"/>
            <a:ext cx="4267200" cy="178048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Climate change</a:t>
            </a:r>
          </a:p>
        </p:txBody>
      </p:sp>
      <p:sp>
        <p:nvSpPr>
          <p:cNvPr id="16" name="Oval 15"/>
          <p:cNvSpPr/>
          <p:nvPr/>
        </p:nvSpPr>
        <p:spPr>
          <a:xfrm>
            <a:off x="1447800" y="7000185"/>
            <a:ext cx="4267200" cy="17804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Habitat loss</a:t>
            </a:r>
          </a:p>
          <a:p>
            <a:pPr algn="ctr"/>
            <a:endParaRPr lang="en-GB" dirty="0"/>
          </a:p>
        </p:txBody>
      </p:sp>
      <p:sp>
        <p:nvSpPr>
          <p:cNvPr id="20" name="Oval 19"/>
          <p:cNvSpPr/>
          <p:nvPr/>
        </p:nvSpPr>
        <p:spPr>
          <a:xfrm>
            <a:off x="1133418" y="2942242"/>
            <a:ext cx="4267200" cy="1780485"/>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Pollution and disease</a:t>
            </a:r>
          </a:p>
        </p:txBody>
      </p:sp>
      <p:sp>
        <p:nvSpPr>
          <p:cNvPr id="21" name="Oval 20"/>
          <p:cNvSpPr/>
          <p:nvPr/>
        </p:nvSpPr>
        <p:spPr>
          <a:xfrm>
            <a:off x="12123358" y="2803612"/>
            <a:ext cx="4267200" cy="178048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Pesticides and herbicides</a:t>
            </a:r>
          </a:p>
        </p:txBody>
      </p:sp>
      <p:sp>
        <p:nvSpPr>
          <p:cNvPr id="22" name="Oval 21"/>
          <p:cNvSpPr/>
          <p:nvPr/>
        </p:nvSpPr>
        <p:spPr>
          <a:xfrm>
            <a:off x="11816439" y="6916912"/>
            <a:ext cx="4267200" cy="1780485"/>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Invasive species</a:t>
            </a:r>
          </a:p>
        </p:txBody>
      </p:sp>
    </p:spTree>
    <p:extLst>
      <p:ext uri="{BB962C8B-B14F-4D97-AF65-F5344CB8AC3E}">
        <p14:creationId xmlns:p14="http://schemas.microsoft.com/office/powerpoint/2010/main" val="27427222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609600" y="460057"/>
            <a:ext cx="4267200" cy="17804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t>Habitat loss</a:t>
            </a:r>
          </a:p>
          <a:p>
            <a:pPr algn="ctr"/>
            <a:endParaRPr lang="en-GB" dirty="0"/>
          </a:p>
        </p:txBody>
      </p:sp>
      <p:sp>
        <p:nvSpPr>
          <p:cNvPr id="4" name="Rectangle 3"/>
          <p:cNvSpPr/>
          <p:nvPr/>
        </p:nvSpPr>
        <p:spPr>
          <a:xfrm>
            <a:off x="304800" y="2628900"/>
            <a:ext cx="6477000" cy="2554545"/>
          </a:xfrm>
          <a:prstGeom prst="rect">
            <a:avLst/>
          </a:prstGeom>
        </p:spPr>
        <p:txBody>
          <a:bodyPr wrap="square">
            <a:spAutoFit/>
          </a:bodyPr>
          <a:lstStyle/>
          <a:p>
            <a:r>
              <a:rPr lang="en-GB" sz="3200" dirty="0">
                <a:solidFill>
                  <a:srgbClr val="0070C0"/>
                </a:solidFill>
                <a:latin typeface="Berlin Sans FB" panose="020E0602020502020306" pitchFamily="34" charset="0"/>
              </a:rPr>
              <a:t>Less forage and shelter for bees. Its vitals for bees to have enough flowers to forage and safe places to use for nesting among vegetation, soil, and hedges.</a:t>
            </a:r>
            <a:endParaRPr lang="en-GB" dirty="0"/>
          </a:p>
        </p:txBody>
      </p:sp>
      <p:sp>
        <p:nvSpPr>
          <p:cNvPr id="5" name="Oval 4"/>
          <p:cNvSpPr/>
          <p:nvPr/>
        </p:nvSpPr>
        <p:spPr>
          <a:xfrm>
            <a:off x="11277600" y="117325"/>
            <a:ext cx="4267200" cy="178048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Climate change</a:t>
            </a:r>
          </a:p>
        </p:txBody>
      </p:sp>
      <p:sp>
        <p:nvSpPr>
          <p:cNvPr id="6" name="Rectangle 5"/>
          <p:cNvSpPr/>
          <p:nvPr/>
        </p:nvSpPr>
        <p:spPr>
          <a:xfrm>
            <a:off x="8077200" y="2240542"/>
            <a:ext cx="9753600" cy="2554545"/>
          </a:xfrm>
          <a:prstGeom prst="rect">
            <a:avLst/>
          </a:prstGeom>
        </p:spPr>
        <p:txBody>
          <a:bodyPr wrap="square">
            <a:spAutoFit/>
          </a:bodyPr>
          <a:lstStyle/>
          <a:p>
            <a:r>
              <a:rPr lang="en-GB" sz="3200" dirty="0">
                <a:solidFill>
                  <a:srgbClr val="FFC000"/>
                </a:solidFill>
                <a:latin typeface="Berlin Sans FB" panose="020E0602020502020306" pitchFamily="34" charset="0"/>
              </a:rPr>
              <a:t>Changes in climate may be disrupting bee nesting behaviour. It may also affect the timing of flowering plants that bees rely on for food. E.g. apple trees could be in blossom at a different time from when the bees are active.</a:t>
            </a:r>
            <a:endParaRPr lang="en-GB" dirty="0"/>
          </a:p>
        </p:txBody>
      </p:sp>
      <p:sp>
        <p:nvSpPr>
          <p:cNvPr id="7" name="Oval 6"/>
          <p:cNvSpPr/>
          <p:nvPr/>
        </p:nvSpPr>
        <p:spPr>
          <a:xfrm>
            <a:off x="457200" y="5466153"/>
            <a:ext cx="4267200" cy="1780485"/>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Invasive species</a:t>
            </a:r>
          </a:p>
        </p:txBody>
      </p:sp>
      <p:sp>
        <p:nvSpPr>
          <p:cNvPr id="8" name="Rectangle 7"/>
          <p:cNvSpPr/>
          <p:nvPr/>
        </p:nvSpPr>
        <p:spPr>
          <a:xfrm>
            <a:off x="838200" y="7278112"/>
            <a:ext cx="6858000" cy="2554545"/>
          </a:xfrm>
          <a:prstGeom prst="rect">
            <a:avLst/>
          </a:prstGeom>
        </p:spPr>
        <p:txBody>
          <a:bodyPr wrap="square">
            <a:spAutoFit/>
          </a:bodyPr>
          <a:lstStyle/>
          <a:p>
            <a:r>
              <a:rPr lang="en-GB" sz="3200" dirty="0">
                <a:solidFill>
                  <a:srgbClr val="7030A0"/>
                </a:solidFill>
                <a:latin typeface="Berlin Sans FB" panose="020E0602020502020306" pitchFamily="34" charset="0"/>
              </a:rPr>
              <a:t>Some species that are not naturally found in UK can be disruptive or worse for native bees. E.g. Asian Hornet recently arrived in UK and could devastate British bee species.</a:t>
            </a:r>
            <a:endParaRPr lang="en-GB" sz="3200" dirty="0"/>
          </a:p>
        </p:txBody>
      </p:sp>
      <p:sp>
        <p:nvSpPr>
          <p:cNvPr id="9" name="Rectangle 8"/>
          <p:cNvSpPr/>
          <p:nvPr/>
        </p:nvSpPr>
        <p:spPr>
          <a:xfrm>
            <a:off x="8873987" y="6819900"/>
            <a:ext cx="9074426" cy="2554545"/>
          </a:xfrm>
          <a:prstGeom prst="rect">
            <a:avLst/>
          </a:prstGeom>
        </p:spPr>
        <p:txBody>
          <a:bodyPr wrap="square">
            <a:spAutoFit/>
          </a:bodyPr>
          <a:lstStyle/>
          <a:p>
            <a:r>
              <a:rPr lang="en-GB" sz="3200" dirty="0">
                <a:solidFill>
                  <a:srgbClr val="00B050"/>
                </a:solidFill>
                <a:latin typeface="Berlin Sans FB" panose="020E0602020502020306" pitchFamily="34" charset="0"/>
              </a:rPr>
              <a:t>These can have adverse effects on bees by reducing their breeding success and resistance to disease. Scientists have found that exposure to pesticides can impair honeybees ability to navigate, bumblebees ability to reproduce.</a:t>
            </a:r>
          </a:p>
        </p:txBody>
      </p:sp>
      <p:sp>
        <p:nvSpPr>
          <p:cNvPr id="10" name="Oval 9"/>
          <p:cNvSpPr/>
          <p:nvPr/>
        </p:nvSpPr>
        <p:spPr>
          <a:xfrm>
            <a:off x="11049000" y="4610100"/>
            <a:ext cx="4267200" cy="178048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Pesticides and herbicides</a:t>
            </a:r>
          </a:p>
        </p:txBody>
      </p:sp>
      <p:pic>
        <p:nvPicPr>
          <p:cNvPr id="11" name="Picture 2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009084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p:cNvPicPr>
          <p:nvPr/>
        </p:nvPicPr>
        <p:blipFill>
          <a:blip r:embed="rId2"/>
          <a:srcRect/>
          <a:stretch>
            <a:fillRect/>
          </a:stretch>
        </p:blipFill>
        <p:spPr>
          <a:xfrm rot="21466179">
            <a:off x="5258282" y="293811"/>
            <a:ext cx="6483164" cy="2282761"/>
          </a:xfrm>
          <a:prstGeom prst="rect">
            <a:avLst/>
          </a:prstGeom>
        </p:spPr>
      </p:pic>
      <p:sp>
        <p:nvSpPr>
          <p:cNvPr id="2" name="Rounded Rectangle 1"/>
          <p:cNvSpPr/>
          <p:nvPr/>
        </p:nvSpPr>
        <p:spPr>
          <a:xfrm>
            <a:off x="1254630" y="2666707"/>
            <a:ext cx="9565770" cy="7101468"/>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B050"/>
                </a:solidFill>
                <a:latin typeface="Berlin Sans FB" panose="020E0602020502020306" pitchFamily="34" charset="0"/>
              </a:rPr>
              <a:t>First and foremost is to</a:t>
            </a:r>
            <a:r>
              <a:rPr lang="en-GB" sz="3200" dirty="0">
                <a:solidFill>
                  <a:srgbClr val="0070C0"/>
                </a:solidFill>
                <a:latin typeface="Berlin Sans FB" panose="020E0602020502020306" pitchFamily="34" charset="0"/>
              </a:rPr>
              <a:t> protect existing natural habitats.</a:t>
            </a:r>
            <a:r>
              <a:rPr lang="en-GB" sz="3200" dirty="0">
                <a:solidFill>
                  <a:srgbClr val="00B050"/>
                </a:solidFill>
                <a:latin typeface="Berlin Sans FB" panose="020E0602020502020306" pitchFamily="34" charset="0"/>
              </a:rPr>
              <a:t> This is key because once we destroy a complex, established ecosystem, it can be difficult or impossible to recreate what was there before.</a:t>
            </a:r>
          </a:p>
          <a:p>
            <a:pPr algn="ctr"/>
            <a:endParaRPr lang="en-GB" sz="3200" dirty="0">
              <a:solidFill>
                <a:srgbClr val="00B050"/>
              </a:solidFill>
              <a:latin typeface="Berlin Sans FB" panose="020E0602020502020306" pitchFamily="34" charset="0"/>
            </a:endParaRPr>
          </a:p>
          <a:p>
            <a:pPr algn="ctr"/>
            <a:r>
              <a:rPr lang="en-GB" sz="3200" dirty="0">
                <a:solidFill>
                  <a:srgbClr val="00B050"/>
                </a:solidFill>
                <a:latin typeface="Berlin Sans FB" panose="020E0602020502020306" pitchFamily="34" charset="0"/>
              </a:rPr>
              <a:t>Native hedgerows are vital for pollinators and wildlife. Off-road hedgerows should be allowed to grow.</a:t>
            </a:r>
          </a:p>
          <a:p>
            <a:pPr algn="ctr"/>
            <a:r>
              <a:rPr lang="en-GB" sz="3200" dirty="0">
                <a:solidFill>
                  <a:srgbClr val="00B050"/>
                </a:solidFill>
                <a:latin typeface="Berlin Sans FB" panose="020E0602020502020306" pitchFamily="34" charset="0"/>
              </a:rPr>
              <a:t>It is important to reduce mowing grassy areas. This allows common wildflower to naturally grow among the grass.</a:t>
            </a:r>
          </a:p>
        </p:txBody>
      </p:sp>
      <p:sp>
        <p:nvSpPr>
          <p:cNvPr id="10" name="TextBox 10"/>
          <p:cNvSpPr txBox="1"/>
          <p:nvPr/>
        </p:nvSpPr>
        <p:spPr>
          <a:xfrm>
            <a:off x="762000" y="952500"/>
            <a:ext cx="15620999" cy="1128514"/>
          </a:xfrm>
          <a:prstGeom prst="rect">
            <a:avLst/>
          </a:prstGeom>
        </p:spPr>
        <p:txBody>
          <a:bodyPr wrap="square" lIns="0" tIns="0" rIns="0" bIns="0" rtlCol="0" anchor="t">
            <a:spAutoFit/>
          </a:bodyPr>
          <a:lstStyle/>
          <a:p>
            <a:pPr algn="ctr">
              <a:lnSpc>
                <a:spcPts val="8807"/>
              </a:lnSpc>
            </a:pPr>
            <a:r>
              <a:rPr lang="en-US" sz="8007" dirty="0">
                <a:solidFill>
                  <a:srgbClr val="000000"/>
                </a:solidFill>
                <a:latin typeface="Amatic SC Bold"/>
              </a:rPr>
              <a:t>HABITAT PROTECTION</a:t>
            </a:r>
          </a:p>
        </p:txBody>
      </p:sp>
      <p:pic>
        <p:nvPicPr>
          <p:cNvPr id="17" name="Picture 17"/>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5590816">
            <a:off x="17447185" y="9542024"/>
            <a:ext cx="424393" cy="407417"/>
          </a:xfrm>
          <a:prstGeom prst="rect">
            <a:avLst/>
          </a:prstGeom>
        </p:spPr>
      </p:pic>
      <p:pic>
        <p:nvPicPr>
          <p:cNvPr id="18" name="Picture 18"/>
          <p:cNvPicPr>
            <a:picLocks noChangeAspect="1"/>
          </p:cNvPicPr>
          <p:nvPr/>
        </p:nvPicPr>
        <p:blipFill>
          <a:blip r:embed="rId4"/>
          <a:srcRect/>
          <a:stretch>
            <a:fillRect/>
          </a:stretch>
        </p:blipFill>
        <p:spPr>
          <a:xfrm rot="-2419102">
            <a:off x="16411918" y="7142291"/>
            <a:ext cx="927423" cy="1329729"/>
          </a:xfrm>
          <a:prstGeom prst="rect">
            <a:avLst/>
          </a:prstGeom>
        </p:spPr>
      </p:pic>
      <p:pic>
        <p:nvPicPr>
          <p:cNvPr id="25" name="Picture 2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Rectangle 18"/>
          <p:cNvSpPr/>
          <p:nvPr/>
        </p:nvSpPr>
        <p:spPr>
          <a:xfrm>
            <a:off x="3507819" y="3472880"/>
            <a:ext cx="7998381" cy="1208408"/>
          </a:xfrm>
          <a:prstGeom prst="rect">
            <a:avLst/>
          </a:prstGeom>
        </p:spPr>
        <p:txBody>
          <a:bodyPr wrap="square">
            <a:spAutoFit/>
          </a:bodyPr>
          <a:lstStyle/>
          <a:p>
            <a:pPr>
              <a:lnSpc>
                <a:spcPct val="107000"/>
              </a:lnSpc>
              <a:spcAft>
                <a:spcPts val="800"/>
              </a:spcAft>
            </a:pPr>
            <a:r>
              <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p:txBody>
      </p:sp>
      <p:sp>
        <p:nvSpPr>
          <p:cNvPr id="5" name="Rectangle 4"/>
          <p:cNvSpPr/>
          <p:nvPr/>
        </p:nvSpPr>
        <p:spPr>
          <a:xfrm>
            <a:off x="2159335" y="2693712"/>
            <a:ext cx="13932542" cy="1138773"/>
          </a:xfrm>
          <a:prstGeom prst="rect">
            <a:avLst/>
          </a:prstGeom>
        </p:spPr>
        <p:txBody>
          <a:bodyPr wrap="square">
            <a:spAutoFit/>
          </a:bodyPr>
          <a:lstStyle/>
          <a:p>
            <a:endParaRPr lang="en-GB" sz="3200" dirty="0">
              <a:solidFill>
                <a:srgbClr val="00B050"/>
              </a:solidFill>
              <a:latin typeface="Berlin Sans FB" panose="020E0602020502020306" pitchFamily="34" charset="0"/>
            </a:endParaRPr>
          </a:p>
          <a:p>
            <a:endParaRPr lang="en-GB" dirty="0">
              <a:solidFill>
                <a:srgbClr val="5A5B5C"/>
              </a:solidFill>
              <a:latin typeface="Arial" panose="020B0604020202020204" pitchFamily="34" charset="0"/>
            </a:endParaRPr>
          </a:p>
          <a:p>
            <a:endParaRPr lang="en-GB" dirty="0"/>
          </a:p>
        </p:txBody>
      </p:sp>
      <p:pic>
        <p:nvPicPr>
          <p:cNvPr id="2050" name="Picture 2" descr="https://i.pinimg.com/originals/1d/ab/ef/1dabefa0618f8d20c30973414caa4c07.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1087424" y="3511106"/>
            <a:ext cx="7015109" cy="4680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697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21466179">
            <a:off x="6396031" y="8118406"/>
            <a:ext cx="5495936" cy="1099187"/>
          </a:xfrm>
          <a:prstGeom prst="rect">
            <a:avLst/>
          </a:prstGeom>
        </p:spPr>
      </p:pic>
      <p:pic>
        <p:nvPicPr>
          <p:cNvPr id="9" name="Picture 3"/>
          <p:cNvPicPr>
            <a:picLocks noChangeAspect="1"/>
          </p:cNvPicPr>
          <p:nvPr/>
        </p:nvPicPr>
        <p:blipFill>
          <a:blip r:embed="rId2"/>
          <a:srcRect/>
          <a:stretch>
            <a:fillRect/>
          </a:stretch>
        </p:blipFill>
        <p:spPr>
          <a:xfrm rot="21466179">
            <a:off x="5569348" y="5148331"/>
            <a:ext cx="7309658" cy="2648219"/>
          </a:xfrm>
          <a:prstGeom prst="rect">
            <a:avLst/>
          </a:prstGeom>
        </p:spPr>
      </p:pic>
      <p:sp>
        <p:nvSpPr>
          <p:cNvPr id="4" name="TextBox 4"/>
          <p:cNvSpPr txBox="1"/>
          <p:nvPr/>
        </p:nvSpPr>
        <p:spPr>
          <a:xfrm>
            <a:off x="3357995" y="5094830"/>
            <a:ext cx="11572009" cy="2373407"/>
          </a:xfrm>
          <a:prstGeom prst="rect">
            <a:avLst/>
          </a:prstGeom>
        </p:spPr>
        <p:txBody>
          <a:bodyPr lIns="0" tIns="0" rIns="0" bIns="0" rtlCol="0" anchor="t">
            <a:spAutoFit/>
          </a:bodyPr>
          <a:lstStyle/>
          <a:p>
            <a:pPr algn="ctr">
              <a:lnSpc>
                <a:spcPts val="20160"/>
              </a:lnSpc>
              <a:spcBef>
                <a:spcPct val="0"/>
              </a:spcBef>
            </a:pPr>
            <a:r>
              <a:rPr lang="en-US" sz="14400" dirty="0">
                <a:solidFill>
                  <a:srgbClr val="000000"/>
                </a:solidFill>
                <a:latin typeface="Amatic SC Bold"/>
              </a:rPr>
              <a:t>BIODIVERSITY</a:t>
            </a:r>
          </a:p>
        </p:txBody>
      </p:sp>
      <p:sp>
        <p:nvSpPr>
          <p:cNvPr id="25" name="TextBox 25"/>
          <p:cNvSpPr txBox="1"/>
          <p:nvPr/>
        </p:nvSpPr>
        <p:spPr>
          <a:xfrm>
            <a:off x="3357995" y="8149142"/>
            <a:ext cx="11572009" cy="859210"/>
          </a:xfrm>
          <a:prstGeom prst="rect">
            <a:avLst/>
          </a:prstGeom>
        </p:spPr>
        <p:txBody>
          <a:bodyPr lIns="0" tIns="0" rIns="0" bIns="0" rtlCol="0" anchor="t">
            <a:spAutoFit/>
          </a:bodyPr>
          <a:lstStyle/>
          <a:p>
            <a:pPr algn="ctr">
              <a:lnSpc>
                <a:spcPts val="6719"/>
              </a:lnSpc>
            </a:pPr>
            <a:r>
              <a:rPr lang="en-US" sz="4800" dirty="0">
                <a:solidFill>
                  <a:srgbClr val="000000"/>
                </a:solidFill>
                <a:latin typeface="Amatic SC Bold"/>
              </a:rPr>
              <a:t>KEY STAGE 4</a:t>
            </a:r>
          </a:p>
        </p:txBody>
      </p:sp>
      <p:pic>
        <p:nvPicPr>
          <p:cNvPr id="26" name="Picture 2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7" name="Picture 28"/>
          <p:cNvPicPr>
            <a:picLocks noChangeAspect="1"/>
          </p:cNvPicPr>
          <p:nvPr/>
        </p:nvPicPr>
        <p:blipFill>
          <a:blip r:embed="rId4"/>
          <a:srcRect/>
          <a:stretch>
            <a:fillRect/>
          </a:stretch>
        </p:blipFill>
        <p:spPr>
          <a:xfrm>
            <a:off x="16683654" y="15826"/>
            <a:ext cx="1513767" cy="1560642"/>
          </a:xfrm>
          <a:prstGeom prst="rect">
            <a:avLst/>
          </a:prstGeom>
        </p:spPr>
      </p:pic>
      <p:pic>
        <p:nvPicPr>
          <p:cNvPr id="1028" name="Picture 4" descr="How can changing your food shop help biodiversity? - BBC Food"/>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8832" y="-18023"/>
            <a:ext cx="8557796" cy="481376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See the source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832" y="6370333"/>
            <a:ext cx="3864961" cy="386496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See the source ima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53600" y="765140"/>
            <a:ext cx="6069149" cy="3641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73295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p:cNvPicPr>
          <p:nvPr/>
        </p:nvPicPr>
        <p:blipFill>
          <a:blip r:embed="rId2"/>
          <a:srcRect/>
          <a:stretch>
            <a:fillRect/>
          </a:stretch>
        </p:blipFill>
        <p:spPr>
          <a:xfrm rot="21466179">
            <a:off x="5258282" y="293811"/>
            <a:ext cx="6483164" cy="2282761"/>
          </a:xfrm>
          <a:prstGeom prst="rect">
            <a:avLst/>
          </a:prstGeom>
        </p:spPr>
      </p:pic>
      <p:sp>
        <p:nvSpPr>
          <p:cNvPr id="2" name="Rounded Rectangle 1"/>
          <p:cNvSpPr/>
          <p:nvPr/>
        </p:nvSpPr>
        <p:spPr>
          <a:xfrm>
            <a:off x="1254630" y="2628900"/>
            <a:ext cx="15433170" cy="7101468"/>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solidFill>
                <a:srgbClr val="00B050"/>
              </a:solidFill>
              <a:latin typeface="Berlin Sans FB" panose="020E0602020502020306" pitchFamily="34" charset="0"/>
            </a:endParaRPr>
          </a:p>
          <a:p>
            <a:pPr algn="ctr"/>
            <a:endParaRPr lang="en-GB" sz="3200" dirty="0">
              <a:solidFill>
                <a:srgbClr val="00B050"/>
              </a:solidFill>
              <a:latin typeface="Berlin Sans FB" panose="020E0602020502020306" pitchFamily="34" charset="0"/>
            </a:endParaRPr>
          </a:p>
          <a:p>
            <a:pPr algn="ctr"/>
            <a:endParaRPr lang="en-GB" sz="3200" dirty="0">
              <a:solidFill>
                <a:srgbClr val="00B050"/>
              </a:solidFill>
              <a:latin typeface="Berlin Sans FB" panose="020E0602020502020306" pitchFamily="34" charset="0"/>
            </a:endParaRPr>
          </a:p>
          <a:p>
            <a:pPr algn="ctr"/>
            <a:endParaRPr lang="en-GB" sz="3200" dirty="0">
              <a:solidFill>
                <a:srgbClr val="00B050"/>
              </a:solidFill>
              <a:latin typeface="Berlin Sans FB" panose="020E0602020502020306" pitchFamily="34" charset="0"/>
            </a:endParaRPr>
          </a:p>
          <a:p>
            <a:pPr algn="ctr"/>
            <a:endParaRPr lang="en-GB" sz="3200" dirty="0">
              <a:solidFill>
                <a:srgbClr val="00B050"/>
              </a:solidFill>
              <a:latin typeface="Berlin Sans FB" panose="020E0602020502020306" pitchFamily="34" charset="0"/>
            </a:endParaRPr>
          </a:p>
          <a:p>
            <a:pPr algn="ctr"/>
            <a:endParaRPr lang="en-GB" sz="3200" dirty="0">
              <a:solidFill>
                <a:srgbClr val="00B050"/>
              </a:solidFill>
              <a:latin typeface="Berlin Sans FB" panose="020E0602020502020306" pitchFamily="34" charset="0"/>
            </a:endParaRPr>
          </a:p>
        </p:txBody>
      </p:sp>
      <p:pic>
        <p:nvPicPr>
          <p:cNvPr id="17" name="Picture 17"/>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5590816">
            <a:off x="17447185" y="9542024"/>
            <a:ext cx="424393" cy="407417"/>
          </a:xfrm>
          <a:prstGeom prst="rect">
            <a:avLst/>
          </a:prstGeom>
        </p:spPr>
      </p:pic>
      <p:pic>
        <p:nvPicPr>
          <p:cNvPr id="25" name="Picture 2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Rectangle 18"/>
          <p:cNvSpPr/>
          <p:nvPr/>
        </p:nvSpPr>
        <p:spPr>
          <a:xfrm>
            <a:off x="3507819" y="3472880"/>
            <a:ext cx="7998381" cy="1208408"/>
          </a:xfrm>
          <a:prstGeom prst="rect">
            <a:avLst/>
          </a:prstGeom>
        </p:spPr>
        <p:txBody>
          <a:bodyPr wrap="square">
            <a:spAutoFit/>
          </a:bodyPr>
          <a:lstStyle/>
          <a:p>
            <a:pPr>
              <a:lnSpc>
                <a:spcPct val="107000"/>
              </a:lnSpc>
              <a:spcAft>
                <a:spcPts val="800"/>
              </a:spcAft>
            </a:pPr>
            <a:r>
              <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p:txBody>
      </p:sp>
      <p:sp>
        <p:nvSpPr>
          <p:cNvPr id="5" name="Rectangle 4"/>
          <p:cNvSpPr/>
          <p:nvPr/>
        </p:nvSpPr>
        <p:spPr>
          <a:xfrm>
            <a:off x="2159335" y="2693712"/>
            <a:ext cx="13932542" cy="1138773"/>
          </a:xfrm>
          <a:prstGeom prst="rect">
            <a:avLst/>
          </a:prstGeom>
        </p:spPr>
        <p:txBody>
          <a:bodyPr wrap="square">
            <a:spAutoFit/>
          </a:bodyPr>
          <a:lstStyle/>
          <a:p>
            <a:endParaRPr lang="en-GB" sz="3200" dirty="0">
              <a:solidFill>
                <a:srgbClr val="00B050"/>
              </a:solidFill>
              <a:latin typeface="Berlin Sans FB" panose="020E0602020502020306" pitchFamily="34" charset="0"/>
            </a:endParaRPr>
          </a:p>
          <a:p>
            <a:endParaRPr lang="en-GB" dirty="0">
              <a:solidFill>
                <a:srgbClr val="5A5B5C"/>
              </a:solidFill>
              <a:latin typeface="Arial" panose="020B0604020202020204" pitchFamily="34" charset="0"/>
            </a:endParaRPr>
          </a:p>
          <a:p>
            <a:endParaRPr lang="en-GB" dirty="0"/>
          </a:p>
        </p:txBody>
      </p:sp>
      <p:sp>
        <p:nvSpPr>
          <p:cNvPr id="11" name="Rectangle 10"/>
          <p:cNvSpPr/>
          <p:nvPr/>
        </p:nvSpPr>
        <p:spPr>
          <a:xfrm>
            <a:off x="2449286" y="3697456"/>
            <a:ext cx="14020798" cy="5039969"/>
          </a:xfrm>
          <a:prstGeom prst="rect">
            <a:avLst/>
          </a:prstGeom>
        </p:spPr>
        <p:txBody>
          <a:bodyPr wrap="square">
            <a:spAutoFit/>
          </a:bodyPr>
          <a:lstStyle/>
          <a:p>
            <a:pPr>
              <a:lnSpc>
                <a:spcPct val="107000"/>
              </a:lnSpc>
              <a:spcAft>
                <a:spcPts val="800"/>
              </a:spcAft>
            </a:pP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Next comes</a:t>
            </a:r>
            <a:r>
              <a:rPr lang="en-GB" sz="3200" dirty="0">
                <a:solidFill>
                  <a:srgbClr val="0070C0"/>
                </a:solidFill>
                <a:latin typeface="Berlin Sans FB" panose="020E0602020502020306" pitchFamily="34" charset="0"/>
                <a:ea typeface="Times New Roman" panose="02020603050405020304" pitchFamily="18" charset="0"/>
                <a:cs typeface="Times New Roman" panose="02020603050405020304" pitchFamily="18" charset="0"/>
              </a:rPr>
              <a:t> restoration of existing areas</a:t>
            </a: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 to encourage plants to re-establish themselves. If grassland or hedges are cut too often or too hard they lose their value for bees (and countless other valuable bugs too). Trees and shrubs, verges and parks need to be allowed to flower and fruit. Bees need the nectar that flowers provide, while birds need the seeds.</a:t>
            </a:r>
          </a:p>
          <a:p>
            <a:pPr>
              <a:lnSpc>
                <a:spcPct val="107000"/>
              </a:lnSpc>
              <a:spcAft>
                <a:spcPts val="800"/>
              </a:spcAft>
            </a:pP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Bees need to survive the winter and safe spaces to rear the next generation. Leaving rough uncut areas in parks or around hedgerow bottoms are perfect places for this.</a:t>
            </a: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p:txBody>
      </p:sp>
      <p:sp>
        <p:nvSpPr>
          <p:cNvPr id="13" name="TextBox 10"/>
          <p:cNvSpPr txBox="1"/>
          <p:nvPr/>
        </p:nvSpPr>
        <p:spPr>
          <a:xfrm>
            <a:off x="879461" y="932758"/>
            <a:ext cx="15620999" cy="1128514"/>
          </a:xfrm>
          <a:prstGeom prst="rect">
            <a:avLst/>
          </a:prstGeom>
        </p:spPr>
        <p:txBody>
          <a:bodyPr wrap="square" lIns="0" tIns="0" rIns="0" bIns="0" rtlCol="0" anchor="t">
            <a:spAutoFit/>
          </a:bodyPr>
          <a:lstStyle/>
          <a:p>
            <a:pPr algn="ctr">
              <a:lnSpc>
                <a:spcPts val="8807"/>
              </a:lnSpc>
            </a:pPr>
            <a:r>
              <a:rPr lang="en-US" sz="8007" dirty="0">
                <a:solidFill>
                  <a:srgbClr val="000000"/>
                </a:solidFill>
                <a:latin typeface="Amatic SC Bold"/>
              </a:rPr>
              <a:t>HABITAT PROTECTION</a:t>
            </a:r>
          </a:p>
        </p:txBody>
      </p:sp>
    </p:spTree>
    <p:extLst>
      <p:ext uri="{BB962C8B-B14F-4D97-AF65-F5344CB8AC3E}">
        <p14:creationId xmlns:p14="http://schemas.microsoft.com/office/powerpoint/2010/main" val="29461073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p:cNvPicPr>
          <p:nvPr/>
        </p:nvPicPr>
        <p:blipFill>
          <a:blip r:embed="rId2"/>
          <a:srcRect/>
          <a:stretch>
            <a:fillRect/>
          </a:stretch>
        </p:blipFill>
        <p:spPr>
          <a:xfrm rot="21466179">
            <a:off x="5258282" y="293811"/>
            <a:ext cx="6483164" cy="2282761"/>
          </a:xfrm>
          <a:prstGeom prst="rect">
            <a:avLst/>
          </a:prstGeom>
        </p:spPr>
      </p:pic>
      <p:sp>
        <p:nvSpPr>
          <p:cNvPr id="2" name="Rounded Rectangle 1"/>
          <p:cNvSpPr/>
          <p:nvPr/>
        </p:nvSpPr>
        <p:spPr>
          <a:xfrm>
            <a:off x="1254630" y="2666707"/>
            <a:ext cx="9565770" cy="7101468"/>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dirty="0">
                <a:solidFill>
                  <a:srgbClr val="00B050"/>
                </a:solidFill>
                <a:latin typeface="Berlin Sans FB" panose="020E0602020502020306" pitchFamily="34" charset="0"/>
              </a:rPr>
              <a:t>Last but not least comes the</a:t>
            </a:r>
            <a:r>
              <a:rPr lang="en-GB" sz="3200" dirty="0">
                <a:solidFill>
                  <a:srgbClr val="0070C0"/>
                </a:solidFill>
                <a:latin typeface="Berlin Sans FB" panose="020E0602020502020306" pitchFamily="34" charset="0"/>
              </a:rPr>
              <a:t> creation of new habitat</a:t>
            </a:r>
            <a:r>
              <a:rPr lang="en-GB" sz="3200" dirty="0">
                <a:solidFill>
                  <a:srgbClr val="00B050"/>
                </a:solidFill>
                <a:latin typeface="Berlin Sans FB" panose="020E0602020502020306" pitchFamily="34" charset="0"/>
              </a:rPr>
              <a:t>. Here every little does help, and the more we scale up our action, the more bees and other pollinating insects will benefit.</a:t>
            </a:r>
          </a:p>
          <a:p>
            <a:endParaRPr lang="en-GB" sz="3200" dirty="0">
              <a:solidFill>
                <a:srgbClr val="00B050"/>
              </a:solidFill>
              <a:latin typeface="Berlin Sans FB" panose="020E0602020502020306" pitchFamily="34" charset="0"/>
            </a:endParaRPr>
          </a:p>
          <a:p>
            <a:r>
              <a:rPr lang="en-GB" sz="3200" dirty="0">
                <a:solidFill>
                  <a:srgbClr val="00B050"/>
                </a:solidFill>
                <a:latin typeface="Berlin Sans FB" panose="020E0602020502020306" pitchFamily="34" charset="0"/>
              </a:rPr>
              <a:t>And not only insects. Higher quality green spaces bring us closer to nature. We know that our mental and physical health and well-being improve the more we are exposed to nature in our everyday lives.</a:t>
            </a:r>
          </a:p>
        </p:txBody>
      </p:sp>
      <p:sp>
        <p:nvSpPr>
          <p:cNvPr id="10" name="TextBox 10"/>
          <p:cNvSpPr txBox="1"/>
          <p:nvPr/>
        </p:nvSpPr>
        <p:spPr>
          <a:xfrm>
            <a:off x="762000" y="952500"/>
            <a:ext cx="15620999" cy="1128514"/>
          </a:xfrm>
          <a:prstGeom prst="rect">
            <a:avLst/>
          </a:prstGeom>
        </p:spPr>
        <p:txBody>
          <a:bodyPr wrap="square" lIns="0" tIns="0" rIns="0" bIns="0" rtlCol="0" anchor="t">
            <a:spAutoFit/>
          </a:bodyPr>
          <a:lstStyle/>
          <a:p>
            <a:pPr algn="ctr">
              <a:lnSpc>
                <a:spcPts val="8807"/>
              </a:lnSpc>
            </a:pPr>
            <a:r>
              <a:rPr lang="en-US" sz="8007" dirty="0">
                <a:solidFill>
                  <a:srgbClr val="000000"/>
                </a:solidFill>
                <a:latin typeface="Amatic SC Bold"/>
              </a:rPr>
              <a:t>HABITAT PROTECTION</a:t>
            </a:r>
          </a:p>
        </p:txBody>
      </p:sp>
      <p:pic>
        <p:nvPicPr>
          <p:cNvPr id="17" name="Picture 17"/>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5590816">
            <a:off x="17447185" y="9542024"/>
            <a:ext cx="424393" cy="407417"/>
          </a:xfrm>
          <a:prstGeom prst="rect">
            <a:avLst/>
          </a:prstGeom>
        </p:spPr>
      </p:pic>
      <p:pic>
        <p:nvPicPr>
          <p:cNvPr id="18" name="Picture 18"/>
          <p:cNvPicPr>
            <a:picLocks noChangeAspect="1"/>
          </p:cNvPicPr>
          <p:nvPr/>
        </p:nvPicPr>
        <p:blipFill>
          <a:blip r:embed="rId4"/>
          <a:srcRect/>
          <a:stretch>
            <a:fillRect/>
          </a:stretch>
        </p:blipFill>
        <p:spPr>
          <a:xfrm rot="-2419102">
            <a:off x="16411918" y="7142291"/>
            <a:ext cx="927423" cy="1329729"/>
          </a:xfrm>
          <a:prstGeom prst="rect">
            <a:avLst/>
          </a:prstGeom>
        </p:spPr>
      </p:pic>
      <p:pic>
        <p:nvPicPr>
          <p:cNvPr id="25" name="Picture 2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Rectangle 18"/>
          <p:cNvSpPr/>
          <p:nvPr/>
        </p:nvSpPr>
        <p:spPr>
          <a:xfrm>
            <a:off x="3507819" y="3472880"/>
            <a:ext cx="7998381" cy="1208408"/>
          </a:xfrm>
          <a:prstGeom prst="rect">
            <a:avLst/>
          </a:prstGeom>
        </p:spPr>
        <p:txBody>
          <a:bodyPr wrap="square">
            <a:spAutoFit/>
          </a:bodyPr>
          <a:lstStyle/>
          <a:p>
            <a:pPr>
              <a:lnSpc>
                <a:spcPct val="107000"/>
              </a:lnSpc>
              <a:spcAft>
                <a:spcPts val="800"/>
              </a:spcAft>
            </a:pPr>
            <a:r>
              <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p:txBody>
      </p:sp>
      <p:sp>
        <p:nvSpPr>
          <p:cNvPr id="5" name="Rectangle 4"/>
          <p:cNvSpPr/>
          <p:nvPr/>
        </p:nvSpPr>
        <p:spPr>
          <a:xfrm>
            <a:off x="2159335" y="2693712"/>
            <a:ext cx="13932542" cy="1138773"/>
          </a:xfrm>
          <a:prstGeom prst="rect">
            <a:avLst/>
          </a:prstGeom>
        </p:spPr>
        <p:txBody>
          <a:bodyPr wrap="square">
            <a:spAutoFit/>
          </a:bodyPr>
          <a:lstStyle/>
          <a:p>
            <a:endParaRPr lang="en-GB" sz="3200" dirty="0">
              <a:solidFill>
                <a:srgbClr val="00B050"/>
              </a:solidFill>
              <a:latin typeface="Berlin Sans FB" panose="020E0602020502020306" pitchFamily="34" charset="0"/>
            </a:endParaRPr>
          </a:p>
          <a:p>
            <a:endParaRPr lang="en-GB" dirty="0">
              <a:solidFill>
                <a:srgbClr val="5A5B5C"/>
              </a:solidFill>
              <a:latin typeface="Arial" panose="020B0604020202020204" pitchFamily="34" charset="0"/>
            </a:endParaRPr>
          </a:p>
          <a:p>
            <a:endParaRPr lang="en-GB" dirty="0"/>
          </a:p>
        </p:txBody>
      </p:sp>
      <p:pic>
        <p:nvPicPr>
          <p:cNvPr id="3" name="Picture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049000" y="3162300"/>
            <a:ext cx="6896100" cy="5791200"/>
          </a:xfrm>
          <a:prstGeom prst="rect">
            <a:avLst/>
          </a:prstGeom>
        </p:spPr>
      </p:pic>
    </p:spTree>
    <p:extLst>
      <p:ext uri="{BB962C8B-B14F-4D97-AF65-F5344CB8AC3E}">
        <p14:creationId xmlns:p14="http://schemas.microsoft.com/office/powerpoint/2010/main" val="11013030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p:cNvPicPr>
          <p:nvPr/>
        </p:nvPicPr>
        <p:blipFill>
          <a:blip r:embed="rId2"/>
          <a:srcRect/>
          <a:stretch>
            <a:fillRect/>
          </a:stretch>
        </p:blipFill>
        <p:spPr>
          <a:xfrm rot="21466179">
            <a:off x="1998602" y="273785"/>
            <a:ext cx="14030937" cy="2282761"/>
          </a:xfrm>
          <a:prstGeom prst="rect">
            <a:avLst/>
          </a:prstGeom>
        </p:spPr>
      </p:pic>
      <p:sp>
        <p:nvSpPr>
          <p:cNvPr id="5" name="Rounded Rectangle 4"/>
          <p:cNvSpPr/>
          <p:nvPr/>
        </p:nvSpPr>
        <p:spPr>
          <a:xfrm>
            <a:off x="533400" y="2684689"/>
            <a:ext cx="13030200" cy="7030811"/>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10"/>
          <p:cNvSpPr txBox="1"/>
          <p:nvPr/>
        </p:nvSpPr>
        <p:spPr>
          <a:xfrm>
            <a:off x="990600" y="778901"/>
            <a:ext cx="15620999" cy="1128514"/>
          </a:xfrm>
          <a:prstGeom prst="rect">
            <a:avLst/>
          </a:prstGeom>
        </p:spPr>
        <p:txBody>
          <a:bodyPr wrap="square" lIns="0" tIns="0" rIns="0" bIns="0" rtlCol="0" anchor="t">
            <a:spAutoFit/>
          </a:bodyPr>
          <a:lstStyle/>
          <a:p>
            <a:pPr algn="ctr">
              <a:lnSpc>
                <a:spcPts val="8807"/>
              </a:lnSpc>
            </a:pPr>
            <a:r>
              <a:rPr lang="en-US" sz="8007" dirty="0">
                <a:solidFill>
                  <a:srgbClr val="000000"/>
                </a:solidFill>
                <a:latin typeface="Amatic SC Bold"/>
              </a:rPr>
              <a:t>Why do we need to protect our pollinators?</a:t>
            </a:r>
          </a:p>
        </p:txBody>
      </p:sp>
      <p:sp>
        <p:nvSpPr>
          <p:cNvPr id="4" name="Rectangle 3"/>
          <p:cNvSpPr/>
          <p:nvPr/>
        </p:nvSpPr>
        <p:spPr>
          <a:xfrm>
            <a:off x="762000" y="3059551"/>
            <a:ext cx="13030200" cy="6533199"/>
          </a:xfrm>
          <a:prstGeom prst="rect">
            <a:avLst/>
          </a:prstGeom>
        </p:spPr>
        <p:txBody>
          <a:bodyPr wrap="square">
            <a:spAutoFit/>
          </a:bodyPr>
          <a:lstStyle/>
          <a:p>
            <a:pPr>
              <a:lnSpc>
                <a:spcPct val="107000"/>
              </a:lnSpc>
              <a:spcAft>
                <a:spcPts val="800"/>
              </a:spcAft>
            </a:pPr>
            <a:r>
              <a:rPr lang="en-GB" sz="3600" dirty="0">
                <a:solidFill>
                  <a:srgbClr val="0070C0"/>
                </a:solidFill>
                <a:latin typeface="Berlin Sans FB" panose="020E0602020502020306" pitchFamily="34" charset="0"/>
                <a:ea typeface="Calibri" panose="020F0502020204030204" pitchFamily="34" charset="0"/>
                <a:cs typeface="Times New Roman" panose="02020603050405020304" pitchFamily="18" charset="0"/>
              </a:rPr>
              <a:t>Farmers </a:t>
            </a:r>
            <a:r>
              <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need pollinators to ensure good yields of high quality produce. Without pollinators the livelihood of farmers would be impacted.</a:t>
            </a:r>
          </a:p>
          <a:p>
            <a:pPr>
              <a:lnSpc>
                <a:spcPct val="107000"/>
              </a:lnSpc>
              <a:spcAft>
                <a:spcPts val="800"/>
              </a:spcAft>
            </a:pPr>
            <a:endPar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600" dirty="0">
                <a:solidFill>
                  <a:srgbClr val="0070C0"/>
                </a:solidFill>
                <a:effectLst/>
                <a:latin typeface="Berlin Sans FB" panose="020E0602020502020306" pitchFamily="34" charset="0"/>
                <a:ea typeface="Calibri" panose="020F0502020204030204" pitchFamily="34" charset="0"/>
                <a:cs typeface="Times New Roman" panose="02020603050405020304" pitchFamily="18" charset="0"/>
              </a:rPr>
              <a:t>Gardeners</a:t>
            </a:r>
            <a:r>
              <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 rely on pollinators for growing their own fruit and vegetables to feed their families.</a:t>
            </a:r>
          </a:p>
          <a:p>
            <a:pPr>
              <a:lnSpc>
                <a:spcPct val="107000"/>
              </a:lnSpc>
              <a:spcAft>
                <a:spcPts val="800"/>
              </a:spcAft>
            </a:pPr>
            <a:endPar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600" dirty="0">
                <a:solidFill>
                  <a:srgbClr val="0070C0"/>
                </a:solidFill>
                <a:effectLst/>
                <a:latin typeface="Berlin Sans FB" panose="020E0602020502020306" pitchFamily="34" charset="0"/>
                <a:ea typeface="Calibri" panose="020F0502020204030204" pitchFamily="34" charset="0"/>
                <a:cs typeface="Times New Roman" panose="02020603050405020304" pitchFamily="18" charset="0"/>
              </a:rPr>
              <a:t>Environment</a:t>
            </a:r>
            <a:r>
              <a:rPr lang="en-GB" sz="3600" dirty="0">
                <a:solidFill>
                  <a:srgbClr val="00B050"/>
                </a:solidFill>
                <a:effectLst/>
                <a:latin typeface="Berlin Sans FB" panose="020E0602020502020306" pitchFamily="34" charset="0"/>
                <a:ea typeface="Calibri" panose="020F0502020204030204" pitchFamily="34" charset="0"/>
                <a:cs typeface="Times New Roman" panose="02020603050405020304" pitchFamily="18" charset="0"/>
              </a:rPr>
              <a:t> 78% of wild plants need insect pollination. Without these the landscape would be a much less beautiful place.</a:t>
            </a:r>
          </a:p>
          <a:p>
            <a:pPr>
              <a:lnSpc>
                <a:spcPct val="107000"/>
              </a:lnSpc>
              <a:spcAft>
                <a:spcPts val="800"/>
              </a:spcAft>
            </a:pPr>
            <a:r>
              <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These plants provide shelter for our native wildlife.</a:t>
            </a:r>
            <a:endParaRPr lang="en-GB" sz="3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2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2" descr="See the source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868400" y="3162300"/>
            <a:ext cx="3947238" cy="5768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87001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p:cNvPicPr>
          <p:nvPr/>
        </p:nvPicPr>
        <p:blipFill>
          <a:blip r:embed="rId2"/>
          <a:srcRect/>
          <a:stretch>
            <a:fillRect/>
          </a:stretch>
        </p:blipFill>
        <p:spPr>
          <a:xfrm rot="21466179">
            <a:off x="3781285" y="155940"/>
            <a:ext cx="8058427" cy="2282761"/>
          </a:xfrm>
          <a:prstGeom prst="rect">
            <a:avLst/>
          </a:prstGeom>
        </p:spPr>
      </p:pic>
      <p:sp>
        <p:nvSpPr>
          <p:cNvPr id="5" name="Rounded Rectangle 4"/>
          <p:cNvSpPr/>
          <p:nvPr/>
        </p:nvSpPr>
        <p:spPr>
          <a:xfrm>
            <a:off x="609599" y="2933700"/>
            <a:ext cx="13792201" cy="60960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10"/>
          <p:cNvSpPr txBox="1"/>
          <p:nvPr/>
        </p:nvSpPr>
        <p:spPr>
          <a:xfrm>
            <a:off x="0" y="646992"/>
            <a:ext cx="15620999" cy="1128514"/>
          </a:xfrm>
          <a:prstGeom prst="rect">
            <a:avLst/>
          </a:prstGeom>
        </p:spPr>
        <p:txBody>
          <a:bodyPr wrap="square" lIns="0" tIns="0" rIns="0" bIns="0" rtlCol="0" anchor="t">
            <a:spAutoFit/>
          </a:bodyPr>
          <a:lstStyle/>
          <a:p>
            <a:pPr algn="ctr">
              <a:lnSpc>
                <a:spcPts val="8807"/>
              </a:lnSpc>
            </a:pPr>
            <a:r>
              <a:rPr lang="en-US" sz="8007" dirty="0">
                <a:solidFill>
                  <a:srgbClr val="000000"/>
                </a:solidFill>
                <a:latin typeface="Amatic SC Bold"/>
              </a:rPr>
              <a:t>WHAT CAN WE DO TO HELP?</a:t>
            </a:r>
          </a:p>
        </p:txBody>
      </p:sp>
      <p:sp>
        <p:nvSpPr>
          <p:cNvPr id="4" name="Rectangle 3"/>
          <p:cNvSpPr/>
          <p:nvPr/>
        </p:nvSpPr>
        <p:spPr>
          <a:xfrm>
            <a:off x="951326" y="3234750"/>
            <a:ext cx="13298074" cy="6533199"/>
          </a:xfrm>
          <a:prstGeom prst="rect">
            <a:avLst/>
          </a:prstGeom>
        </p:spPr>
        <p:txBody>
          <a:bodyPr wrap="square">
            <a:spAutoFit/>
          </a:bodyPr>
          <a:lstStyle/>
          <a:p>
            <a:pPr marL="342900" lvl="0" indent="-342900">
              <a:lnSpc>
                <a:spcPct val="107000"/>
              </a:lnSpc>
              <a:spcAft>
                <a:spcPts val="800"/>
              </a:spcAft>
              <a:tabLst>
                <a:tab pos="457200" algn="l"/>
              </a:tabLst>
            </a:pPr>
            <a:r>
              <a:rPr lang="en-GB" sz="3600" dirty="0">
                <a:solidFill>
                  <a:srgbClr val="0070C0"/>
                </a:solidFill>
                <a:latin typeface="Berlin Sans FB" panose="020E0602020502020306" pitchFamily="34" charset="0"/>
                <a:ea typeface="Times New Roman" panose="02020603050405020304" pitchFamily="18" charset="0"/>
                <a:cs typeface="Times New Roman" panose="02020603050405020304" pitchFamily="18" charset="0"/>
              </a:rPr>
              <a:t>Plant for pollinators:</a:t>
            </a: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 Grow more nectar-rich flowers, shrubs and trees to provide for pollinators throughout the year. </a:t>
            </a:r>
          </a:p>
          <a:p>
            <a:pPr marL="342900" lvl="0" indent="-342900">
              <a:lnSpc>
                <a:spcPct val="107000"/>
              </a:lnSpc>
              <a:spcAft>
                <a:spcPts val="800"/>
              </a:spcAft>
              <a:tabLst>
                <a:tab pos="457200" algn="l"/>
              </a:tabLst>
            </a:pPr>
            <a:endPar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tabLst>
                <a:tab pos="457200" algn="l"/>
              </a:tabLst>
            </a:pPr>
            <a:r>
              <a:rPr lang="en-GB" sz="3600" dirty="0">
                <a:solidFill>
                  <a:srgbClr val="0070C0"/>
                </a:solidFill>
                <a:latin typeface="Berlin Sans FB" panose="020E0602020502020306" pitchFamily="34" charset="0"/>
                <a:ea typeface="Times New Roman" panose="02020603050405020304" pitchFamily="18" charset="0"/>
                <a:cs typeface="Times New Roman" panose="02020603050405020304" pitchFamily="18" charset="0"/>
              </a:rPr>
              <a:t>Let your garden grow wild:</a:t>
            </a: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 Leaving patches of land to grow wild let wildflowers grow and make great nesting and feeding sites. </a:t>
            </a:r>
          </a:p>
          <a:p>
            <a:pPr marL="342900" lvl="0" indent="-342900">
              <a:lnSpc>
                <a:spcPct val="107000"/>
              </a:lnSpc>
              <a:spcAft>
                <a:spcPts val="800"/>
              </a:spcAft>
              <a:tabLst>
                <a:tab pos="457200" algn="l"/>
              </a:tabLst>
            </a:pPr>
            <a:endPar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tabLst>
                <a:tab pos="457200" algn="l"/>
              </a:tabLst>
            </a:pPr>
            <a:r>
              <a:rPr lang="en-GB" sz="3600" dirty="0">
                <a:solidFill>
                  <a:srgbClr val="0070C0"/>
                </a:solidFill>
                <a:latin typeface="Berlin Sans FB" panose="020E0602020502020306" pitchFamily="34" charset="0"/>
                <a:ea typeface="Times New Roman" panose="02020603050405020304" pitchFamily="18" charset="0"/>
                <a:cs typeface="Times New Roman" panose="02020603050405020304" pitchFamily="18" charset="0"/>
              </a:rPr>
              <a:t>Put away the pesticide:</a:t>
            </a: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 They can harm pollinators and many other beneficial invertebrates. Consider alternatives and only use pesticides as a last resort.</a:t>
            </a:r>
          </a:p>
          <a:p>
            <a:pPr>
              <a:lnSpc>
                <a:spcPct val="107000"/>
              </a:lnSpc>
              <a:spcAft>
                <a:spcPts val="800"/>
              </a:spcAft>
            </a:pPr>
            <a:r>
              <a:rPr lang="en-GB" sz="3600" dirty="0">
                <a:latin typeface="Calibri" panose="020F0502020204030204" pitchFamily="34" charset="0"/>
                <a:ea typeface="Calibri" panose="020F0502020204030204" pitchFamily="34" charset="0"/>
                <a:cs typeface="Times New Roman" panose="02020603050405020304" pitchFamily="18" charset="0"/>
              </a:rPr>
              <a:t> </a:t>
            </a:r>
            <a:endParaRPr lang="en-GB" sz="3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2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2" descr="See the source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32389" y="2851905"/>
            <a:ext cx="3336925" cy="6025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67672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p:cNvPicPr>
          <p:nvPr/>
        </p:nvPicPr>
        <p:blipFill>
          <a:blip r:embed="rId2"/>
          <a:srcRect/>
          <a:stretch>
            <a:fillRect/>
          </a:stretch>
        </p:blipFill>
        <p:spPr>
          <a:xfrm rot="21466179">
            <a:off x="3883636" y="192857"/>
            <a:ext cx="7853724" cy="2282761"/>
          </a:xfrm>
          <a:prstGeom prst="rect">
            <a:avLst/>
          </a:prstGeom>
        </p:spPr>
      </p:pic>
      <p:sp>
        <p:nvSpPr>
          <p:cNvPr id="5" name="Rounded Rectangle 4"/>
          <p:cNvSpPr/>
          <p:nvPr/>
        </p:nvSpPr>
        <p:spPr>
          <a:xfrm>
            <a:off x="1447800" y="2857500"/>
            <a:ext cx="10210800" cy="60960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10"/>
          <p:cNvSpPr txBox="1"/>
          <p:nvPr/>
        </p:nvSpPr>
        <p:spPr>
          <a:xfrm>
            <a:off x="0" y="659536"/>
            <a:ext cx="15620999" cy="1128514"/>
          </a:xfrm>
          <a:prstGeom prst="rect">
            <a:avLst/>
          </a:prstGeom>
        </p:spPr>
        <p:txBody>
          <a:bodyPr wrap="square" lIns="0" tIns="0" rIns="0" bIns="0" rtlCol="0" anchor="t">
            <a:spAutoFit/>
          </a:bodyPr>
          <a:lstStyle/>
          <a:p>
            <a:pPr algn="ctr">
              <a:lnSpc>
                <a:spcPts val="8807"/>
              </a:lnSpc>
            </a:pPr>
            <a:r>
              <a:rPr lang="en-US" sz="8007" dirty="0">
                <a:solidFill>
                  <a:srgbClr val="000000"/>
                </a:solidFill>
                <a:latin typeface="Amatic SC Bold"/>
              </a:rPr>
              <a:t>WHAT CAN WE DO TO HELP?</a:t>
            </a:r>
          </a:p>
        </p:txBody>
      </p:sp>
      <p:sp>
        <p:nvSpPr>
          <p:cNvPr id="4" name="Rectangle 3"/>
          <p:cNvSpPr/>
          <p:nvPr/>
        </p:nvSpPr>
        <p:spPr>
          <a:xfrm>
            <a:off x="1810996" y="2247900"/>
            <a:ext cx="9619004" cy="6105069"/>
          </a:xfrm>
          <a:prstGeom prst="rect">
            <a:avLst/>
          </a:prstGeom>
        </p:spPr>
        <p:txBody>
          <a:bodyPr wrap="square">
            <a:spAutoFit/>
          </a:bodyPr>
          <a:lstStyle/>
          <a:p>
            <a:pPr marL="342900" lvl="0" indent="-342900">
              <a:lnSpc>
                <a:spcPct val="107000"/>
              </a:lnSpc>
              <a:spcAft>
                <a:spcPts val="800"/>
              </a:spcAft>
              <a:tabLst>
                <a:tab pos="457200" algn="l"/>
              </a:tabLst>
            </a:pP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tabLst>
                <a:tab pos="457200" algn="l"/>
              </a:tabLst>
            </a:pPr>
            <a:endParaRPr lang="en-GB" sz="3600" dirty="0">
              <a:solidFill>
                <a:srgbClr val="0070C0"/>
              </a:solidFill>
              <a:latin typeface="Berlin Sans FB" panose="020E0602020502020306"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tabLst>
                <a:tab pos="457200" algn="l"/>
              </a:tabLst>
            </a:pPr>
            <a:r>
              <a:rPr lang="en-GB" sz="3600" dirty="0">
                <a:solidFill>
                  <a:srgbClr val="0070C0"/>
                </a:solidFill>
                <a:latin typeface="Berlin Sans FB" panose="020E0602020502020306" pitchFamily="34" charset="0"/>
                <a:ea typeface="Times New Roman" panose="02020603050405020304" pitchFamily="18" charset="0"/>
                <a:cs typeface="Times New Roman" panose="02020603050405020304" pitchFamily="18" charset="0"/>
              </a:rPr>
              <a:t>Leave the lawnmower:</a:t>
            </a: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 Cut your grass less </a:t>
            </a:r>
            <a:r>
              <a:rPr lang="en-GB" sz="36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often </a:t>
            </a: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and remove cuttings to let plants flower. </a:t>
            </a:r>
          </a:p>
          <a:p>
            <a:pPr marL="342900" lvl="0" indent="-342900">
              <a:lnSpc>
                <a:spcPct val="107000"/>
              </a:lnSpc>
              <a:spcAft>
                <a:spcPts val="800"/>
              </a:spcAft>
              <a:tabLst>
                <a:tab pos="457200" algn="l"/>
              </a:tabLst>
            </a:pPr>
            <a:endPar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tabLst>
                <a:tab pos="457200" algn="l"/>
              </a:tabLst>
            </a:pP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Build a bee hotel and avoid disturbing or destroying nesting or hibernating insects in grass margins, bare soil, hedgerows, trees, dead wood or walls.</a:t>
            </a:r>
            <a:endPar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400" dirty="0">
                <a:latin typeface="Calibri" panose="020F0502020204030204" pitchFamily="34" charset="0"/>
                <a:ea typeface="Calibri" panose="020F0502020204030204" pitchFamily="34"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2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4" descr="See the source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96800" y="2324100"/>
            <a:ext cx="4972468" cy="6624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03577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p:cNvPicPr>
          <p:nvPr/>
        </p:nvPicPr>
        <p:blipFill>
          <a:blip r:embed="rId2"/>
          <a:srcRect/>
          <a:stretch>
            <a:fillRect/>
          </a:stretch>
        </p:blipFill>
        <p:spPr>
          <a:xfrm rot="21466179">
            <a:off x="1030414" y="32585"/>
            <a:ext cx="12156203" cy="2282761"/>
          </a:xfrm>
          <a:prstGeom prst="rect">
            <a:avLst/>
          </a:prstGeom>
        </p:spPr>
      </p:pic>
      <p:sp>
        <p:nvSpPr>
          <p:cNvPr id="6" name="Rectangle 5"/>
          <p:cNvSpPr/>
          <p:nvPr/>
        </p:nvSpPr>
        <p:spPr>
          <a:xfrm>
            <a:off x="-152400" y="614077"/>
            <a:ext cx="14173200" cy="1220847"/>
          </a:xfrm>
          <a:prstGeom prst="rect">
            <a:avLst/>
          </a:prstGeom>
        </p:spPr>
        <p:txBody>
          <a:bodyPr wrap="square">
            <a:spAutoFit/>
          </a:bodyPr>
          <a:lstStyle/>
          <a:p>
            <a:pPr algn="ctr">
              <a:lnSpc>
                <a:spcPts val="8807"/>
              </a:lnSpc>
            </a:pPr>
            <a:r>
              <a:rPr lang="en-US" sz="8000" dirty="0">
                <a:solidFill>
                  <a:srgbClr val="000000"/>
                </a:solidFill>
                <a:latin typeface="Amatic SC Bold"/>
              </a:rPr>
              <a:t>4 things you can do to save our bees!!</a:t>
            </a:r>
          </a:p>
        </p:txBody>
      </p:sp>
      <p:sp>
        <p:nvSpPr>
          <p:cNvPr id="7" name="Oval 6"/>
          <p:cNvSpPr/>
          <p:nvPr/>
        </p:nvSpPr>
        <p:spPr>
          <a:xfrm>
            <a:off x="12268200" y="5524500"/>
            <a:ext cx="5486400" cy="457200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t>Don’t have a garden? You can grow flowers and plants in pots.</a:t>
            </a:r>
          </a:p>
        </p:txBody>
      </p:sp>
      <p:sp>
        <p:nvSpPr>
          <p:cNvPr id="8" name="Oval 7"/>
          <p:cNvSpPr/>
          <p:nvPr/>
        </p:nvSpPr>
        <p:spPr>
          <a:xfrm>
            <a:off x="76200" y="2122090"/>
            <a:ext cx="5486400" cy="4572000"/>
          </a:xfrm>
          <a:prstGeom prst="ellipse">
            <a:avLst/>
          </a:pr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t>When planning your garden, plant flowers and shrubs that will flower in Spring or Autumn.</a:t>
            </a:r>
          </a:p>
        </p:txBody>
      </p:sp>
      <p:sp>
        <p:nvSpPr>
          <p:cNvPr id="9" name="Oval 8"/>
          <p:cNvSpPr/>
          <p:nvPr/>
        </p:nvSpPr>
        <p:spPr>
          <a:xfrm>
            <a:off x="3939309" y="5715000"/>
            <a:ext cx="5486400" cy="4572000"/>
          </a:xfrm>
          <a:prstGeom prst="ellipse">
            <a:avLst/>
          </a:prstGeom>
          <a:solidFill>
            <a:srgbClr val="FF00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t>When gardening consider leaving an area uncut to allow daisies, dandelions and other flowers to grow.</a:t>
            </a:r>
          </a:p>
        </p:txBody>
      </p:sp>
      <p:sp>
        <p:nvSpPr>
          <p:cNvPr id="10" name="Oval 9"/>
          <p:cNvSpPr/>
          <p:nvPr/>
        </p:nvSpPr>
        <p:spPr>
          <a:xfrm>
            <a:off x="7696200" y="2120935"/>
            <a:ext cx="5486400" cy="4572000"/>
          </a:xfrm>
          <a:prstGeom prst="ellipse">
            <a:avLst/>
          </a:prstGeom>
          <a:solidFill>
            <a:srgbClr val="FFC0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t>Have a little more space? Grow a fruit bush.</a:t>
            </a:r>
          </a:p>
        </p:txBody>
      </p:sp>
    </p:spTree>
    <p:extLst>
      <p:ext uri="{BB962C8B-B14F-4D97-AF65-F5344CB8AC3E}">
        <p14:creationId xmlns:p14="http://schemas.microsoft.com/office/powerpoint/2010/main" val="32966600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p:cNvPicPr>
          <p:nvPr/>
        </p:nvPicPr>
        <p:blipFill>
          <a:blip r:embed="rId2"/>
          <a:srcRect/>
          <a:stretch>
            <a:fillRect/>
          </a:stretch>
        </p:blipFill>
        <p:spPr>
          <a:xfrm rot="21466179">
            <a:off x="3067676" y="279711"/>
            <a:ext cx="11588452" cy="2282761"/>
          </a:xfrm>
          <a:prstGeom prst="rect">
            <a:avLst/>
          </a:prstGeom>
        </p:spPr>
      </p:pic>
      <p:sp>
        <p:nvSpPr>
          <p:cNvPr id="5" name="Rounded Rectangle 4"/>
          <p:cNvSpPr/>
          <p:nvPr/>
        </p:nvSpPr>
        <p:spPr>
          <a:xfrm>
            <a:off x="1295400" y="2705100"/>
            <a:ext cx="14706600" cy="6634551"/>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10"/>
          <p:cNvSpPr txBox="1"/>
          <p:nvPr/>
        </p:nvSpPr>
        <p:spPr>
          <a:xfrm>
            <a:off x="990600" y="778901"/>
            <a:ext cx="15620999" cy="1128514"/>
          </a:xfrm>
          <a:prstGeom prst="rect">
            <a:avLst/>
          </a:prstGeom>
        </p:spPr>
        <p:txBody>
          <a:bodyPr wrap="square" lIns="0" tIns="0" rIns="0" bIns="0" rtlCol="0" anchor="t">
            <a:spAutoFit/>
          </a:bodyPr>
          <a:lstStyle/>
          <a:p>
            <a:pPr algn="ctr">
              <a:lnSpc>
                <a:spcPts val="8807"/>
              </a:lnSpc>
            </a:pPr>
            <a:r>
              <a:rPr lang="en-US" sz="8007" dirty="0">
                <a:solidFill>
                  <a:srgbClr val="000000"/>
                </a:solidFill>
                <a:latin typeface="Amatic SC Bold"/>
              </a:rPr>
              <a:t>Pollinator plan for your school</a:t>
            </a:r>
          </a:p>
        </p:txBody>
      </p:sp>
      <p:sp>
        <p:nvSpPr>
          <p:cNvPr id="4" name="Rectangle 3"/>
          <p:cNvSpPr/>
          <p:nvPr/>
        </p:nvSpPr>
        <p:spPr>
          <a:xfrm>
            <a:off x="1752600" y="3059551"/>
            <a:ext cx="14097000" cy="6248185"/>
          </a:xfrm>
          <a:prstGeom prst="rect">
            <a:avLst/>
          </a:prstGeom>
        </p:spPr>
        <p:txBody>
          <a:bodyPr wrap="square">
            <a:spAutoFit/>
          </a:bodyPr>
          <a:lstStyle/>
          <a:p>
            <a:pPr>
              <a:lnSpc>
                <a:spcPct val="107000"/>
              </a:lnSpc>
              <a:spcAft>
                <a:spcPts val="800"/>
              </a:spcAft>
            </a:pPr>
            <a:r>
              <a:rPr lang="en-GB" sz="3600" dirty="0">
                <a:solidFill>
                  <a:srgbClr val="C00000"/>
                </a:solidFill>
                <a:effectLst/>
                <a:latin typeface="Berlin Sans FB" panose="020E0602020502020306" pitchFamily="34" charset="0"/>
                <a:ea typeface="Calibri" panose="020F0502020204030204" pitchFamily="34" charset="0"/>
                <a:cs typeface="Times New Roman" panose="02020603050405020304" pitchFamily="18" charset="0"/>
              </a:rPr>
              <a:t>Draw a habitat map of your school.</a:t>
            </a:r>
          </a:p>
          <a:p>
            <a:pPr>
              <a:lnSpc>
                <a:spcPct val="107000"/>
              </a:lnSpc>
              <a:spcAft>
                <a:spcPts val="800"/>
              </a:spcAft>
            </a:pPr>
            <a:r>
              <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Identify areas where you can take action to help pollinators.</a:t>
            </a:r>
            <a:endParaRPr lang="en-GB" sz="3600" dirty="0">
              <a:solidFill>
                <a:srgbClr val="00B050"/>
              </a:solidFill>
              <a:effectLst/>
              <a:latin typeface="Berlin Sans FB" panose="020E0602020502020306"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hlinkClick r:id="rId3"/>
              </a:rPr>
              <a:t>www.pollinators.ie</a:t>
            </a:r>
            <a:r>
              <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  pollinating insects and what they need to survive.</a:t>
            </a:r>
          </a:p>
          <a:p>
            <a:pPr>
              <a:lnSpc>
                <a:spcPct val="107000"/>
              </a:lnSpc>
              <a:spcAft>
                <a:spcPts val="800"/>
              </a:spcAft>
            </a:pPr>
            <a:endParaRPr lang="en-GB" sz="3600" dirty="0">
              <a:solidFill>
                <a:srgbClr val="00B050"/>
              </a:solidFill>
              <a:effectLst/>
              <a:latin typeface="Berlin Sans FB" panose="020E0602020502020306"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600" dirty="0">
                <a:solidFill>
                  <a:srgbClr val="C00000"/>
                </a:solidFill>
                <a:latin typeface="Berlin Sans FB" panose="020E0602020502020306" pitchFamily="34" charset="0"/>
                <a:ea typeface="Calibri" panose="020F0502020204030204" pitchFamily="34" charset="0"/>
                <a:cs typeface="Times New Roman" panose="02020603050405020304" pitchFamily="18" charset="0"/>
              </a:rPr>
              <a:t>Protect wildlife spots you already have.</a:t>
            </a:r>
          </a:p>
          <a:p>
            <a:pPr>
              <a:lnSpc>
                <a:spcPct val="107000"/>
              </a:lnSpc>
              <a:spcAft>
                <a:spcPts val="800"/>
              </a:spcAft>
            </a:pPr>
            <a:r>
              <a:rPr lang="en-GB" sz="3600" dirty="0">
                <a:solidFill>
                  <a:srgbClr val="00B050"/>
                </a:solidFill>
                <a:effectLst/>
                <a:latin typeface="Berlin Sans FB" panose="020E0602020502020306" pitchFamily="34" charset="0"/>
                <a:ea typeface="Calibri" panose="020F0502020204030204" pitchFamily="34" charset="0"/>
                <a:cs typeface="Times New Roman" panose="02020603050405020304" pitchFamily="18" charset="0"/>
              </a:rPr>
              <a:t>Areas of long grass with wildflowers, flowerbeds or native trees.</a:t>
            </a:r>
          </a:p>
          <a:p>
            <a:pPr>
              <a:lnSpc>
                <a:spcPct val="107000"/>
              </a:lnSpc>
              <a:spcAft>
                <a:spcPts val="800"/>
              </a:spcAft>
            </a:pPr>
            <a:endPar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600" dirty="0">
                <a:solidFill>
                  <a:srgbClr val="C00000"/>
                </a:solidFill>
                <a:effectLst/>
                <a:latin typeface="Berlin Sans FB" panose="020E0602020502020306" pitchFamily="34" charset="0"/>
                <a:ea typeface="Calibri" panose="020F0502020204030204" pitchFamily="34" charset="0"/>
                <a:cs typeface="Times New Roman" panose="02020603050405020304" pitchFamily="18" charset="0"/>
              </a:rPr>
              <a:t>Reduce mowing.</a:t>
            </a:r>
          </a:p>
          <a:p>
            <a:pPr>
              <a:lnSpc>
                <a:spcPct val="107000"/>
              </a:lnSpc>
              <a:spcAft>
                <a:spcPts val="800"/>
              </a:spcAft>
            </a:pPr>
            <a:r>
              <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Make your own “Don’t Mow” or “Pesticide free zone” signs for school.</a:t>
            </a:r>
            <a:endParaRPr lang="en-GB" sz="3600" dirty="0">
              <a:solidFill>
                <a:srgbClr val="00B050"/>
              </a:solidFill>
              <a:effectLst/>
              <a:latin typeface="Berlin Sans FB" panose="020E0602020502020306" pitchFamily="34" charset="0"/>
              <a:ea typeface="Calibri" panose="020F0502020204030204" pitchFamily="34" charset="0"/>
              <a:cs typeface="Times New Roman" panose="02020603050405020304" pitchFamily="18" charset="0"/>
            </a:endParaRPr>
          </a:p>
        </p:txBody>
      </p:sp>
      <p:pic>
        <p:nvPicPr>
          <p:cNvPr id="6" name="Picture 2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398663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544286" y="439324"/>
            <a:ext cx="5486400" cy="44958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3"/>
          <p:cNvSpPr/>
          <p:nvPr/>
        </p:nvSpPr>
        <p:spPr>
          <a:xfrm>
            <a:off x="1036494" y="1150155"/>
            <a:ext cx="5135706" cy="3261470"/>
          </a:xfrm>
          <a:prstGeom prst="rect">
            <a:avLst/>
          </a:prstGeom>
        </p:spPr>
        <p:txBody>
          <a:bodyPr wrap="square">
            <a:spAutoFit/>
          </a:bodyPr>
          <a:lstStyle/>
          <a:p>
            <a:pPr>
              <a:lnSpc>
                <a:spcPct val="107000"/>
              </a:lnSpc>
              <a:spcAft>
                <a:spcPts val="800"/>
              </a:spcAft>
            </a:pPr>
            <a:r>
              <a:rPr lang="en-GB" sz="3600" dirty="0">
                <a:solidFill>
                  <a:srgbClr val="C00000"/>
                </a:solidFill>
                <a:latin typeface="Berlin Sans FB" panose="020E0602020502020306" pitchFamily="34" charset="0"/>
                <a:ea typeface="Calibri" panose="020F0502020204030204" pitchFamily="34" charset="0"/>
                <a:cs typeface="Times New Roman" panose="02020603050405020304" pitchFamily="18" charset="0"/>
              </a:rPr>
              <a:t>Plant pollinator friendly flowers.</a:t>
            </a:r>
          </a:p>
          <a:p>
            <a:pPr>
              <a:lnSpc>
                <a:spcPct val="107000"/>
              </a:lnSpc>
              <a:spcAft>
                <a:spcPts val="800"/>
              </a:spcAft>
            </a:pPr>
            <a:r>
              <a:rPr lang="en-GB" sz="3600" dirty="0">
                <a:solidFill>
                  <a:srgbClr val="C00000"/>
                </a:solidFill>
                <a:latin typeface="Berlin Sans FB" panose="020E0602020502020306" pitchFamily="34" charset="0"/>
                <a:ea typeface="Calibri" panose="020F0502020204030204" pitchFamily="34" charset="0"/>
                <a:cs typeface="Times New Roman" panose="02020603050405020304" pitchFamily="18" charset="0"/>
              </a:rPr>
              <a:t>Plant pollinator friendly trees.</a:t>
            </a:r>
          </a:p>
          <a:p>
            <a:pPr>
              <a:lnSpc>
                <a:spcPct val="107000"/>
              </a:lnSpc>
              <a:spcAft>
                <a:spcPts val="800"/>
              </a:spcAft>
            </a:pPr>
            <a:r>
              <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The best native trees are:</a:t>
            </a:r>
            <a:endParaRPr lang="en-GB" sz="3600" dirty="0">
              <a:solidFill>
                <a:srgbClr val="00B050"/>
              </a:solidFill>
              <a:effectLst/>
              <a:latin typeface="Berlin Sans FB" panose="020E0602020502020306" pitchFamily="34" charset="0"/>
              <a:ea typeface="Calibri" panose="020F0502020204030204" pitchFamily="34" charset="0"/>
              <a:cs typeface="Times New Roman" panose="02020603050405020304" pitchFamily="18" charset="0"/>
            </a:endParaRPr>
          </a:p>
        </p:txBody>
      </p:sp>
      <p:pic>
        <p:nvPicPr>
          <p:cNvPr id="6" name="Picture 2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86600" y="266700"/>
            <a:ext cx="3744686" cy="4468091"/>
          </a:xfrm>
          <a:prstGeom prst="rect">
            <a:avLst/>
          </a:prstGeom>
        </p:spPr>
      </p:pic>
      <p:pic>
        <p:nvPicPr>
          <p:cNvPr id="6146" name="Picture 2" descr="Hawthorn | How to Identify Hawthorn | A Guide from TCV"/>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004592" y="447874"/>
            <a:ext cx="4613275" cy="373772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Species of UK: Week 58: Wild Cherry ('Prunus avium')"/>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209800" y="5606590"/>
            <a:ext cx="4724400" cy="3560686"/>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Crabapple Fertilizer Needs – How Much Should You Be Feeding A Crabapple Tree"/>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924800" y="5905500"/>
            <a:ext cx="4079792" cy="308844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228114" y="4678400"/>
            <a:ext cx="1981200" cy="646331"/>
          </a:xfrm>
          <a:prstGeom prst="rect">
            <a:avLst/>
          </a:prstGeom>
          <a:noFill/>
        </p:spPr>
        <p:txBody>
          <a:bodyPr wrap="square" rtlCol="0">
            <a:spAutoFit/>
          </a:bodyPr>
          <a:lstStyle/>
          <a:p>
            <a:r>
              <a:rPr lang="en-GB" sz="3600" dirty="0">
                <a:solidFill>
                  <a:srgbClr val="C00000"/>
                </a:solidFill>
                <a:latin typeface="Berlin Sans FB" panose="020E0602020502020306" pitchFamily="34" charset="0"/>
              </a:rPr>
              <a:t>willow</a:t>
            </a:r>
          </a:p>
        </p:txBody>
      </p:sp>
      <p:sp>
        <p:nvSpPr>
          <p:cNvPr id="12" name="TextBox 11"/>
          <p:cNvSpPr txBox="1"/>
          <p:nvPr/>
        </p:nvSpPr>
        <p:spPr>
          <a:xfrm>
            <a:off x="12192000" y="4411625"/>
            <a:ext cx="3048000" cy="646331"/>
          </a:xfrm>
          <a:prstGeom prst="rect">
            <a:avLst/>
          </a:prstGeom>
          <a:noFill/>
        </p:spPr>
        <p:txBody>
          <a:bodyPr wrap="square" rtlCol="0">
            <a:spAutoFit/>
          </a:bodyPr>
          <a:lstStyle/>
          <a:p>
            <a:r>
              <a:rPr lang="en-GB" sz="3600" dirty="0">
                <a:solidFill>
                  <a:srgbClr val="C00000"/>
                </a:solidFill>
                <a:latin typeface="Berlin Sans FB" panose="020E0602020502020306" pitchFamily="34" charset="0"/>
              </a:rPr>
              <a:t>hawthorn</a:t>
            </a:r>
          </a:p>
        </p:txBody>
      </p:sp>
      <p:sp>
        <p:nvSpPr>
          <p:cNvPr id="13" name="TextBox 12"/>
          <p:cNvSpPr txBox="1"/>
          <p:nvPr/>
        </p:nvSpPr>
        <p:spPr>
          <a:xfrm>
            <a:off x="2209800" y="9281355"/>
            <a:ext cx="3962400" cy="646331"/>
          </a:xfrm>
          <a:prstGeom prst="rect">
            <a:avLst/>
          </a:prstGeom>
          <a:noFill/>
        </p:spPr>
        <p:txBody>
          <a:bodyPr wrap="square" rtlCol="0">
            <a:spAutoFit/>
          </a:bodyPr>
          <a:lstStyle/>
          <a:p>
            <a:r>
              <a:rPr lang="en-GB" sz="3600" dirty="0">
                <a:solidFill>
                  <a:srgbClr val="C00000"/>
                </a:solidFill>
                <a:latin typeface="Berlin Sans FB" panose="020E0602020502020306" pitchFamily="34" charset="0"/>
              </a:rPr>
              <a:t>Wild cherry</a:t>
            </a:r>
          </a:p>
        </p:txBody>
      </p:sp>
      <p:sp>
        <p:nvSpPr>
          <p:cNvPr id="14" name="TextBox 13"/>
          <p:cNvSpPr txBox="1"/>
          <p:nvPr/>
        </p:nvSpPr>
        <p:spPr>
          <a:xfrm>
            <a:off x="8077200" y="9336916"/>
            <a:ext cx="3276600" cy="646331"/>
          </a:xfrm>
          <a:prstGeom prst="rect">
            <a:avLst/>
          </a:prstGeom>
          <a:noFill/>
        </p:spPr>
        <p:txBody>
          <a:bodyPr wrap="square" rtlCol="0">
            <a:spAutoFit/>
          </a:bodyPr>
          <a:lstStyle/>
          <a:p>
            <a:r>
              <a:rPr lang="en-GB" sz="3600" dirty="0">
                <a:solidFill>
                  <a:srgbClr val="C00000"/>
                </a:solidFill>
                <a:latin typeface="Berlin Sans FB" panose="020E0602020502020306" pitchFamily="34" charset="0"/>
              </a:rPr>
              <a:t>Crab apple</a:t>
            </a:r>
          </a:p>
        </p:txBody>
      </p:sp>
      <p:pic>
        <p:nvPicPr>
          <p:cNvPr id="6152" name="Picture 8" descr="Blackthorn Tree by David Davies"/>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3194032" y="5373256"/>
            <a:ext cx="4963886" cy="329907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3198650" y="8782256"/>
            <a:ext cx="3276600" cy="1200329"/>
          </a:xfrm>
          <a:prstGeom prst="rect">
            <a:avLst/>
          </a:prstGeom>
          <a:noFill/>
        </p:spPr>
        <p:txBody>
          <a:bodyPr wrap="square" rtlCol="0">
            <a:spAutoFit/>
          </a:bodyPr>
          <a:lstStyle/>
          <a:p>
            <a:r>
              <a:rPr lang="en-GB" sz="3600" dirty="0">
                <a:solidFill>
                  <a:srgbClr val="C00000"/>
                </a:solidFill>
                <a:latin typeface="Berlin Sans FB" panose="020E0602020502020306" pitchFamily="34" charset="0"/>
              </a:rPr>
              <a:t>Blackthorn</a:t>
            </a:r>
          </a:p>
          <a:p>
            <a:endParaRPr lang="en-GB" sz="3600" dirty="0">
              <a:solidFill>
                <a:srgbClr val="C00000"/>
              </a:solidFill>
              <a:latin typeface="Berlin Sans FB" panose="020E0602020502020306" pitchFamily="34" charset="0"/>
            </a:endParaRPr>
          </a:p>
        </p:txBody>
      </p:sp>
    </p:spTree>
    <p:extLst>
      <p:ext uri="{BB962C8B-B14F-4D97-AF65-F5344CB8AC3E}">
        <p14:creationId xmlns:p14="http://schemas.microsoft.com/office/powerpoint/2010/main" val="28392875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544286" y="439324"/>
            <a:ext cx="5486400" cy="44958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3"/>
          <p:cNvSpPr/>
          <p:nvPr/>
        </p:nvSpPr>
        <p:spPr>
          <a:xfrm>
            <a:off x="1036494" y="1150155"/>
            <a:ext cx="4876800" cy="2566087"/>
          </a:xfrm>
          <a:prstGeom prst="rect">
            <a:avLst/>
          </a:prstGeom>
        </p:spPr>
        <p:txBody>
          <a:bodyPr wrap="square">
            <a:spAutoFit/>
          </a:bodyPr>
          <a:lstStyle/>
          <a:p>
            <a:pPr>
              <a:lnSpc>
                <a:spcPct val="107000"/>
              </a:lnSpc>
              <a:spcAft>
                <a:spcPts val="800"/>
              </a:spcAft>
            </a:pPr>
            <a:r>
              <a:rPr lang="en-GB" sz="3600" dirty="0">
                <a:solidFill>
                  <a:srgbClr val="C00000"/>
                </a:solidFill>
                <a:latin typeface="Berlin Sans FB" panose="020E0602020502020306" pitchFamily="34" charset="0"/>
                <a:ea typeface="Calibri" panose="020F0502020204030204" pitchFamily="34" charset="0"/>
                <a:cs typeface="Times New Roman" panose="02020603050405020304" pitchFamily="18" charset="0"/>
              </a:rPr>
              <a:t>Plant pollinator friendly flowers for every season of the year.</a:t>
            </a:r>
          </a:p>
          <a:p>
            <a:pPr>
              <a:lnSpc>
                <a:spcPct val="107000"/>
              </a:lnSpc>
              <a:spcAft>
                <a:spcPts val="800"/>
              </a:spcAft>
            </a:pPr>
            <a:r>
              <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The best ones are:</a:t>
            </a:r>
            <a:endParaRPr lang="en-GB" sz="3600" dirty="0">
              <a:solidFill>
                <a:srgbClr val="00B050"/>
              </a:solidFill>
              <a:effectLst/>
              <a:latin typeface="Berlin Sans FB" panose="020E0602020502020306" pitchFamily="34" charset="0"/>
              <a:ea typeface="Calibri" panose="020F0502020204030204" pitchFamily="34" charset="0"/>
              <a:cs typeface="Times New Roman" panose="02020603050405020304" pitchFamily="18" charset="0"/>
            </a:endParaRPr>
          </a:p>
        </p:txBody>
      </p:sp>
      <p:pic>
        <p:nvPicPr>
          <p:cNvPr id="6" name="Picture 2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Rectangle 1"/>
          <p:cNvSpPr/>
          <p:nvPr/>
        </p:nvSpPr>
        <p:spPr>
          <a:xfrm>
            <a:off x="7086600" y="688490"/>
            <a:ext cx="2903359"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SUMMER</a:t>
            </a:r>
          </a:p>
        </p:txBody>
      </p:sp>
      <p:sp>
        <p:nvSpPr>
          <p:cNvPr id="17" name="Rectangle 16"/>
          <p:cNvSpPr/>
          <p:nvPr/>
        </p:nvSpPr>
        <p:spPr>
          <a:xfrm>
            <a:off x="1295400" y="5448300"/>
            <a:ext cx="2351926"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SPRING</a:t>
            </a:r>
          </a:p>
        </p:txBody>
      </p:sp>
      <p:sp>
        <p:nvSpPr>
          <p:cNvPr id="18" name="Rectangle 17"/>
          <p:cNvSpPr/>
          <p:nvPr/>
        </p:nvSpPr>
        <p:spPr>
          <a:xfrm>
            <a:off x="12420600" y="1903700"/>
            <a:ext cx="4724400" cy="923330"/>
          </a:xfrm>
          <a:prstGeom prst="rect">
            <a:avLst/>
          </a:prstGeom>
          <a:noFill/>
        </p:spPr>
        <p:txBody>
          <a:bodyPr wrap="squar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AUTUMN</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19" name="Rectangle 18"/>
          <p:cNvSpPr/>
          <p:nvPr/>
        </p:nvSpPr>
        <p:spPr>
          <a:xfrm>
            <a:off x="8650759" y="5621552"/>
            <a:ext cx="2525051"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WINTER</a:t>
            </a:r>
            <a:endParaRPr lang="en-US" sz="5400" b="1" cap="none" spc="0" dirty="0">
              <a:ln w="22225">
                <a:solidFill>
                  <a:schemeClr val="accent2"/>
                </a:solidFill>
                <a:prstDash val="solid"/>
              </a:ln>
              <a:solidFill>
                <a:schemeClr val="accent2">
                  <a:lumMod val="40000"/>
                  <a:lumOff val="60000"/>
                </a:schemeClr>
              </a:solidFill>
              <a:effectLst/>
            </a:endParaRPr>
          </a:p>
        </p:txBody>
      </p:sp>
      <p:pic>
        <p:nvPicPr>
          <p:cNvPr id="2050" name="Picture 2" descr="Growing Crocuses: Planting &amp; Caring for Crocus Flowers | Garden Design"/>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36494" y="6382957"/>
            <a:ext cx="3241675" cy="216111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onarda 'Cambridge Scarlet' - BBC Gardeners' World Magazin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847195" y="1639623"/>
            <a:ext cx="3382168" cy="22547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Erysimum Bowles Mauve - Perennial Wallflower - Pack of THREE in Bud &amp; Bloom  - Special Deals - Garden Plants"/>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3487400" y="3009900"/>
            <a:ext cx="2840324" cy="260032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nowdrop | The Wildlife Trusts"/>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313559" y="6667500"/>
            <a:ext cx="3352800" cy="224102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595063" y="8724900"/>
            <a:ext cx="1752600" cy="646331"/>
          </a:xfrm>
          <a:prstGeom prst="rect">
            <a:avLst/>
          </a:prstGeom>
          <a:noFill/>
        </p:spPr>
        <p:txBody>
          <a:bodyPr wrap="square" rtlCol="0">
            <a:spAutoFit/>
          </a:bodyPr>
          <a:lstStyle/>
          <a:p>
            <a:r>
              <a:rPr lang="en-GB" sz="3600" dirty="0">
                <a:solidFill>
                  <a:srgbClr val="0070C0"/>
                </a:solidFill>
                <a:latin typeface="Berlin Sans FB" panose="020E0602020502020306" pitchFamily="34" charset="0"/>
              </a:rPr>
              <a:t>Crocus</a:t>
            </a:r>
          </a:p>
        </p:txBody>
      </p:sp>
      <p:sp>
        <p:nvSpPr>
          <p:cNvPr id="26" name="TextBox 25"/>
          <p:cNvSpPr txBox="1"/>
          <p:nvPr/>
        </p:nvSpPr>
        <p:spPr>
          <a:xfrm>
            <a:off x="7467600" y="4158350"/>
            <a:ext cx="2362200" cy="646331"/>
          </a:xfrm>
          <a:prstGeom prst="rect">
            <a:avLst/>
          </a:prstGeom>
          <a:noFill/>
        </p:spPr>
        <p:txBody>
          <a:bodyPr wrap="square" rtlCol="0">
            <a:spAutoFit/>
          </a:bodyPr>
          <a:lstStyle/>
          <a:p>
            <a:r>
              <a:rPr lang="en-GB" sz="3600" dirty="0" err="1">
                <a:solidFill>
                  <a:srgbClr val="0070C0"/>
                </a:solidFill>
                <a:latin typeface="Berlin Sans FB" panose="020E0602020502020306" pitchFamily="34" charset="0"/>
              </a:rPr>
              <a:t>Monarda</a:t>
            </a:r>
            <a:endParaRPr lang="en-GB" sz="3600" dirty="0">
              <a:solidFill>
                <a:srgbClr val="0070C0"/>
              </a:solidFill>
              <a:latin typeface="Berlin Sans FB" panose="020E0602020502020306" pitchFamily="34" charset="0"/>
            </a:endParaRPr>
          </a:p>
        </p:txBody>
      </p:sp>
      <p:sp>
        <p:nvSpPr>
          <p:cNvPr id="27" name="TextBox 26"/>
          <p:cNvSpPr txBox="1"/>
          <p:nvPr/>
        </p:nvSpPr>
        <p:spPr>
          <a:xfrm>
            <a:off x="12801600" y="5805366"/>
            <a:ext cx="4749850" cy="646331"/>
          </a:xfrm>
          <a:prstGeom prst="rect">
            <a:avLst/>
          </a:prstGeom>
          <a:noFill/>
        </p:spPr>
        <p:txBody>
          <a:bodyPr wrap="square" rtlCol="0">
            <a:spAutoFit/>
          </a:bodyPr>
          <a:lstStyle/>
          <a:p>
            <a:r>
              <a:rPr lang="en-GB" sz="3600" dirty="0">
                <a:solidFill>
                  <a:srgbClr val="0070C0"/>
                </a:solidFill>
                <a:latin typeface="Berlin Sans FB" panose="020E0602020502020306" pitchFamily="34" charset="0"/>
              </a:rPr>
              <a:t>Perennial Wildflower</a:t>
            </a:r>
          </a:p>
        </p:txBody>
      </p:sp>
      <p:sp>
        <p:nvSpPr>
          <p:cNvPr id="28" name="TextBox 27"/>
          <p:cNvSpPr txBox="1"/>
          <p:nvPr/>
        </p:nvSpPr>
        <p:spPr>
          <a:xfrm>
            <a:off x="8999359" y="9031147"/>
            <a:ext cx="2667000" cy="646331"/>
          </a:xfrm>
          <a:prstGeom prst="rect">
            <a:avLst/>
          </a:prstGeom>
          <a:noFill/>
        </p:spPr>
        <p:txBody>
          <a:bodyPr wrap="square" rtlCol="0">
            <a:spAutoFit/>
          </a:bodyPr>
          <a:lstStyle/>
          <a:p>
            <a:r>
              <a:rPr lang="en-GB" sz="3600" dirty="0">
                <a:solidFill>
                  <a:srgbClr val="0070C0"/>
                </a:solidFill>
                <a:latin typeface="Berlin Sans FB" panose="020E0602020502020306" pitchFamily="34" charset="0"/>
              </a:rPr>
              <a:t>Snowdrop</a:t>
            </a:r>
          </a:p>
        </p:txBody>
      </p:sp>
    </p:spTree>
    <p:extLst>
      <p:ext uri="{BB962C8B-B14F-4D97-AF65-F5344CB8AC3E}">
        <p14:creationId xmlns:p14="http://schemas.microsoft.com/office/powerpoint/2010/main" val="40628971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544286" y="439324"/>
            <a:ext cx="5486400" cy="44958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3"/>
          <p:cNvSpPr/>
          <p:nvPr/>
        </p:nvSpPr>
        <p:spPr>
          <a:xfrm>
            <a:off x="1036494" y="1150155"/>
            <a:ext cx="4876800" cy="2566087"/>
          </a:xfrm>
          <a:prstGeom prst="rect">
            <a:avLst/>
          </a:prstGeom>
        </p:spPr>
        <p:txBody>
          <a:bodyPr wrap="square">
            <a:spAutoFit/>
          </a:bodyPr>
          <a:lstStyle/>
          <a:p>
            <a:pPr>
              <a:lnSpc>
                <a:spcPct val="107000"/>
              </a:lnSpc>
              <a:spcAft>
                <a:spcPts val="800"/>
              </a:spcAft>
            </a:pPr>
            <a:r>
              <a:rPr lang="en-GB" sz="3600" dirty="0">
                <a:solidFill>
                  <a:srgbClr val="C00000"/>
                </a:solidFill>
                <a:latin typeface="Berlin Sans FB" panose="020E0602020502020306" pitchFamily="34" charset="0"/>
                <a:ea typeface="Calibri" panose="020F0502020204030204" pitchFamily="34" charset="0"/>
                <a:cs typeface="Times New Roman" panose="02020603050405020304" pitchFamily="18" charset="0"/>
              </a:rPr>
              <a:t>Plant pollinator friendly herbs for every season of the year.</a:t>
            </a:r>
          </a:p>
          <a:p>
            <a:pPr>
              <a:lnSpc>
                <a:spcPct val="107000"/>
              </a:lnSpc>
              <a:spcAft>
                <a:spcPts val="800"/>
              </a:spcAft>
            </a:pPr>
            <a:r>
              <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The best ones are:</a:t>
            </a:r>
            <a:endParaRPr lang="en-GB" sz="3600" dirty="0">
              <a:solidFill>
                <a:srgbClr val="00B050"/>
              </a:solidFill>
              <a:effectLst/>
              <a:latin typeface="Berlin Sans FB" panose="020E0602020502020306" pitchFamily="34" charset="0"/>
              <a:ea typeface="Calibri" panose="020F0502020204030204" pitchFamily="34" charset="0"/>
              <a:cs typeface="Times New Roman" panose="02020603050405020304" pitchFamily="18" charset="0"/>
            </a:endParaRPr>
          </a:p>
        </p:txBody>
      </p:sp>
      <p:pic>
        <p:nvPicPr>
          <p:cNvPr id="6" name="Picture 2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Rectangle 1"/>
          <p:cNvSpPr/>
          <p:nvPr/>
        </p:nvSpPr>
        <p:spPr>
          <a:xfrm>
            <a:off x="7086600" y="688490"/>
            <a:ext cx="2903359"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SUMMER</a:t>
            </a:r>
          </a:p>
        </p:txBody>
      </p:sp>
      <p:sp>
        <p:nvSpPr>
          <p:cNvPr id="17" name="Rectangle 16"/>
          <p:cNvSpPr/>
          <p:nvPr/>
        </p:nvSpPr>
        <p:spPr>
          <a:xfrm>
            <a:off x="1295400" y="5448300"/>
            <a:ext cx="2351926"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SPRING</a:t>
            </a:r>
          </a:p>
        </p:txBody>
      </p:sp>
      <p:sp>
        <p:nvSpPr>
          <p:cNvPr id="18" name="Rectangle 17"/>
          <p:cNvSpPr/>
          <p:nvPr/>
        </p:nvSpPr>
        <p:spPr>
          <a:xfrm>
            <a:off x="13106400" y="1606671"/>
            <a:ext cx="4724400" cy="923330"/>
          </a:xfrm>
          <a:prstGeom prst="rect">
            <a:avLst/>
          </a:prstGeom>
          <a:noFill/>
        </p:spPr>
        <p:txBody>
          <a:bodyPr wrap="squar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AUTUMN</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19" name="Rectangle 18"/>
          <p:cNvSpPr/>
          <p:nvPr/>
        </p:nvSpPr>
        <p:spPr>
          <a:xfrm>
            <a:off x="9525000" y="5307645"/>
            <a:ext cx="2525051"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WINTER</a:t>
            </a:r>
            <a:endParaRPr lang="en-US" sz="5400" b="1" cap="none" spc="0" dirty="0">
              <a:ln w="22225">
                <a:solidFill>
                  <a:schemeClr val="accent2"/>
                </a:solidFill>
                <a:prstDash val="solid"/>
              </a:ln>
              <a:solidFill>
                <a:schemeClr val="accent2">
                  <a:lumMod val="40000"/>
                  <a:lumOff val="60000"/>
                </a:schemeClr>
              </a:solidFill>
              <a:effectLst/>
            </a:endParaRPr>
          </a:p>
        </p:txBody>
      </p:sp>
      <p:pic>
        <p:nvPicPr>
          <p:cNvPr id="3074" name="Picture 2" descr="Tips For Growing Marjoram In Your Herb Garden"/>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19200" y="6371630"/>
            <a:ext cx="2705893" cy="202942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hives - Kerry's Fresh"/>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86600" y="1728246"/>
            <a:ext cx="2792413" cy="279241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Growing Sage: Your Guide to Planting &amp; Growing a Sage Plant| Gilmou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3585875" y="2633249"/>
            <a:ext cx="3968750" cy="2301875"/>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Rosemary: Health benefits, precautions, and drug interactions"/>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686800" y="6512285"/>
            <a:ext cx="5062681" cy="264947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1352946" y="8496300"/>
            <a:ext cx="2438400" cy="646331"/>
          </a:xfrm>
          <a:prstGeom prst="rect">
            <a:avLst/>
          </a:prstGeom>
          <a:noFill/>
        </p:spPr>
        <p:txBody>
          <a:bodyPr wrap="square" rtlCol="0">
            <a:spAutoFit/>
          </a:bodyPr>
          <a:lstStyle/>
          <a:p>
            <a:r>
              <a:rPr lang="en-GB" sz="3600" dirty="0">
                <a:solidFill>
                  <a:srgbClr val="0070C0"/>
                </a:solidFill>
                <a:latin typeface="Berlin Sans FB" panose="020E0602020502020306" pitchFamily="34" charset="0"/>
              </a:rPr>
              <a:t>Marjoram</a:t>
            </a:r>
          </a:p>
        </p:txBody>
      </p:sp>
      <p:sp>
        <p:nvSpPr>
          <p:cNvPr id="15" name="TextBox 14"/>
          <p:cNvSpPr txBox="1"/>
          <p:nvPr/>
        </p:nvSpPr>
        <p:spPr>
          <a:xfrm>
            <a:off x="7956127" y="4661314"/>
            <a:ext cx="2438400" cy="646331"/>
          </a:xfrm>
          <a:prstGeom prst="rect">
            <a:avLst/>
          </a:prstGeom>
          <a:noFill/>
        </p:spPr>
        <p:txBody>
          <a:bodyPr wrap="square" rtlCol="0">
            <a:spAutoFit/>
          </a:bodyPr>
          <a:lstStyle/>
          <a:p>
            <a:r>
              <a:rPr lang="en-GB" sz="3600" dirty="0">
                <a:solidFill>
                  <a:srgbClr val="0070C0"/>
                </a:solidFill>
                <a:latin typeface="Berlin Sans FB" panose="020E0602020502020306" pitchFamily="34" charset="0"/>
              </a:rPr>
              <a:t>Chives</a:t>
            </a:r>
          </a:p>
        </p:txBody>
      </p:sp>
      <p:sp>
        <p:nvSpPr>
          <p:cNvPr id="16" name="TextBox 15"/>
          <p:cNvSpPr txBox="1"/>
          <p:nvPr/>
        </p:nvSpPr>
        <p:spPr>
          <a:xfrm>
            <a:off x="14782800" y="5055877"/>
            <a:ext cx="2438400" cy="646331"/>
          </a:xfrm>
          <a:prstGeom prst="rect">
            <a:avLst/>
          </a:prstGeom>
          <a:noFill/>
        </p:spPr>
        <p:txBody>
          <a:bodyPr wrap="square" rtlCol="0">
            <a:spAutoFit/>
          </a:bodyPr>
          <a:lstStyle/>
          <a:p>
            <a:r>
              <a:rPr lang="en-GB" sz="3600" dirty="0">
                <a:solidFill>
                  <a:srgbClr val="0070C0"/>
                </a:solidFill>
                <a:latin typeface="Berlin Sans FB" panose="020E0602020502020306" pitchFamily="34" charset="0"/>
              </a:rPr>
              <a:t>Sage</a:t>
            </a:r>
          </a:p>
        </p:txBody>
      </p:sp>
      <p:sp>
        <p:nvSpPr>
          <p:cNvPr id="20" name="TextBox 19"/>
          <p:cNvSpPr txBox="1"/>
          <p:nvPr/>
        </p:nvSpPr>
        <p:spPr>
          <a:xfrm>
            <a:off x="9989959" y="9443065"/>
            <a:ext cx="2438400" cy="646331"/>
          </a:xfrm>
          <a:prstGeom prst="rect">
            <a:avLst/>
          </a:prstGeom>
          <a:noFill/>
        </p:spPr>
        <p:txBody>
          <a:bodyPr wrap="square" rtlCol="0">
            <a:spAutoFit/>
          </a:bodyPr>
          <a:lstStyle/>
          <a:p>
            <a:r>
              <a:rPr lang="en-GB" sz="3600" dirty="0">
                <a:solidFill>
                  <a:srgbClr val="0070C0"/>
                </a:solidFill>
                <a:latin typeface="Berlin Sans FB" panose="020E0602020502020306" pitchFamily="34" charset="0"/>
              </a:rPr>
              <a:t>Rosemary</a:t>
            </a:r>
          </a:p>
        </p:txBody>
      </p:sp>
    </p:spTree>
    <p:extLst>
      <p:ext uri="{BB962C8B-B14F-4D97-AF65-F5344CB8AC3E}">
        <p14:creationId xmlns:p14="http://schemas.microsoft.com/office/powerpoint/2010/main" val="19175182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972800" y="266700"/>
            <a:ext cx="7086600" cy="9111342"/>
          </a:xfrm>
          <a:prstGeom prst="rect">
            <a:avLst/>
          </a:prstGeom>
        </p:spPr>
      </p:pic>
      <p:pic>
        <p:nvPicPr>
          <p:cNvPr id="8" name="Picture 3"/>
          <p:cNvPicPr>
            <a:picLocks noChangeAspect="1"/>
          </p:cNvPicPr>
          <p:nvPr/>
        </p:nvPicPr>
        <p:blipFill>
          <a:blip r:embed="rId3"/>
          <a:srcRect/>
          <a:stretch>
            <a:fillRect/>
          </a:stretch>
        </p:blipFill>
        <p:spPr>
          <a:xfrm rot="21466179">
            <a:off x="707426" y="823320"/>
            <a:ext cx="9585460" cy="1917092"/>
          </a:xfrm>
          <a:prstGeom prst="rect">
            <a:avLst/>
          </a:prstGeom>
        </p:spPr>
      </p:pic>
      <p:sp>
        <p:nvSpPr>
          <p:cNvPr id="9" name="Rounded Rectangle 8"/>
          <p:cNvSpPr/>
          <p:nvPr/>
        </p:nvSpPr>
        <p:spPr>
          <a:xfrm>
            <a:off x="605382" y="3016851"/>
            <a:ext cx="10885917" cy="496799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9"/>
          <p:cNvSpPr txBox="1"/>
          <p:nvPr/>
        </p:nvSpPr>
        <p:spPr>
          <a:xfrm>
            <a:off x="1066800" y="1248165"/>
            <a:ext cx="8866712" cy="1139825"/>
          </a:xfrm>
          <a:prstGeom prst="rect">
            <a:avLst/>
          </a:prstGeom>
        </p:spPr>
        <p:txBody>
          <a:bodyPr lIns="0" tIns="0" rIns="0" bIns="0" rtlCol="0" anchor="t">
            <a:spAutoFit/>
          </a:bodyPr>
          <a:lstStyle/>
          <a:p>
            <a:pPr algn="ctr">
              <a:lnSpc>
                <a:spcPts val="8800"/>
              </a:lnSpc>
            </a:pPr>
            <a:r>
              <a:rPr lang="en-US" sz="8000" dirty="0">
                <a:solidFill>
                  <a:srgbClr val="000000"/>
                </a:solidFill>
                <a:latin typeface="Amatic SC Bold"/>
              </a:rPr>
              <a:t>WHAT IS BIODIVERSITY?</a:t>
            </a:r>
          </a:p>
        </p:txBody>
      </p:sp>
      <p:sp>
        <p:nvSpPr>
          <p:cNvPr id="7" name="TextBox 6"/>
          <p:cNvSpPr txBox="1"/>
          <p:nvPr/>
        </p:nvSpPr>
        <p:spPr>
          <a:xfrm>
            <a:off x="1117196" y="3162300"/>
            <a:ext cx="10008003" cy="5078313"/>
          </a:xfrm>
          <a:prstGeom prst="rect">
            <a:avLst/>
          </a:prstGeom>
          <a:noFill/>
        </p:spPr>
        <p:txBody>
          <a:bodyPr wrap="square" rtlCol="0">
            <a:spAutoFit/>
          </a:bodyPr>
          <a:lstStyle/>
          <a:p>
            <a:endParaRPr lang="en-GB" sz="3600" dirty="0">
              <a:solidFill>
                <a:srgbClr val="FF0000"/>
              </a:solidFill>
              <a:latin typeface="Berlin Sans FB" panose="020E0602020502020306" pitchFamily="34" charset="0"/>
            </a:endParaRPr>
          </a:p>
          <a:p>
            <a:r>
              <a:rPr lang="en-GB" sz="3600" dirty="0">
                <a:solidFill>
                  <a:srgbClr val="FF0000"/>
                </a:solidFill>
                <a:latin typeface="Berlin Sans FB" panose="020E0602020502020306" pitchFamily="34" charset="0"/>
              </a:rPr>
              <a:t>BIO</a:t>
            </a:r>
            <a:r>
              <a:rPr lang="en-GB" sz="3600" dirty="0">
                <a:solidFill>
                  <a:srgbClr val="00B050"/>
                </a:solidFill>
                <a:latin typeface="Berlin Sans FB" panose="020E0602020502020306" pitchFamily="34" charset="0"/>
              </a:rPr>
              <a:t> means </a:t>
            </a:r>
            <a:r>
              <a:rPr lang="en-GB" sz="3600" dirty="0">
                <a:solidFill>
                  <a:srgbClr val="FF0000"/>
                </a:solidFill>
                <a:latin typeface="Berlin Sans FB" panose="020E0602020502020306" pitchFamily="34" charset="0"/>
              </a:rPr>
              <a:t>LIFE</a:t>
            </a:r>
          </a:p>
          <a:p>
            <a:endParaRPr lang="en-GB" sz="3600" dirty="0">
              <a:solidFill>
                <a:srgbClr val="FF0000"/>
              </a:solidFill>
              <a:latin typeface="Berlin Sans FB" panose="020E0602020502020306" pitchFamily="34" charset="0"/>
            </a:endParaRPr>
          </a:p>
          <a:p>
            <a:r>
              <a:rPr lang="en-GB" sz="3600" dirty="0">
                <a:solidFill>
                  <a:srgbClr val="FF0000"/>
                </a:solidFill>
                <a:latin typeface="Berlin Sans FB" panose="020E0602020502020306" pitchFamily="34" charset="0"/>
              </a:rPr>
              <a:t>DIVERSITY</a:t>
            </a:r>
            <a:r>
              <a:rPr lang="en-GB" sz="3600" dirty="0">
                <a:solidFill>
                  <a:srgbClr val="00B050"/>
                </a:solidFill>
                <a:latin typeface="Berlin Sans FB" panose="020E0602020502020306" pitchFamily="34" charset="0"/>
              </a:rPr>
              <a:t> means </a:t>
            </a:r>
            <a:r>
              <a:rPr lang="en-GB" sz="3600" dirty="0">
                <a:solidFill>
                  <a:srgbClr val="FF0000"/>
                </a:solidFill>
                <a:latin typeface="Berlin Sans FB" panose="020E0602020502020306" pitchFamily="34" charset="0"/>
              </a:rPr>
              <a:t>RANGE OF DIFFERENT THINGS</a:t>
            </a:r>
          </a:p>
          <a:p>
            <a:endParaRPr lang="en-GB" sz="3600" dirty="0">
              <a:solidFill>
                <a:srgbClr val="00B050"/>
              </a:solidFill>
              <a:latin typeface="Berlin Sans FB" panose="020E0602020502020306" pitchFamily="34" charset="0"/>
            </a:endParaRPr>
          </a:p>
          <a:p>
            <a:r>
              <a:rPr lang="en-GB" sz="3600" dirty="0">
                <a:solidFill>
                  <a:srgbClr val="00B050"/>
                </a:solidFill>
                <a:latin typeface="Berlin Sans FB" panose="020E0602020502020306" pitchFamily="34" charset="0"/>
              </a:rPr>
              <a:t>Biodiversity is all of the plants and animals species that are living.</a:t>
            </a:r>
          </a:p>
          <a:p>
            <a:endParaRPr lang="en-GB" sz="3600" dirty="0">
              <a:solidFill>
                <a:srgbClr val="00B050"/>
              </a:solidFill>
              <a:latin typeface="Berlin Sans FB" panose="020E0602020502020306" pitchFamily="34" charset="0"/>
            </a:endParaRPr>
          </a:p>
          <a:p>
            <a:endParaRPr lang="en-GB" sz="3600" dirty="0">
              <a:solidFill>
                <a:srgbClr val="00B050"/>
              </a:solidFill>
              <a:latin typeface="Berlin Sans FB" panose="020E0602020502020306" pitchFamily="34" charset="0"/>
            </a:endParaRPr>
          </a:p>
        </p:txBody>
      </p:sp>
      <p:pic>
        <p:nvPicPr>
          <p:cNvPr id="10" name="Picture 2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3052944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544286" y="439324"/>
            <a:ext cx="5486400" cy="44958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3"/>
          <p:cNvSpPr/>
          <p:nvPr/>
        </p:nvSpPr>
        <p:spPr>
          <a:xfrm>
            <a:off x="1036494" y="1150155"/>
            <a:ext cx="4876800" cy="2566087"/>
          </a:xfrm>
          <a:prstGeom prst="rect">
            <a:avLst/>
          </a:prstGeom>
        </p:spPr>
        <p:txBody>
          <a:bodyPr wrap="square">
            <a:spAutoFit/>
          </a:bodyPr>
          <a:lstStyle/>
          <a:p>
            <a:pPr>
              <a:lnSpc>
                <a:spcPct val="107000"/>
              </a:lnSpc>
              <a:spcAft>
                <a:spcPts val="800"/>
              </a:spcAft>
            </a:pPr>
            <a:r>
              <a:rPr lang="en-GB" sz="3600" dirty="0">
                <a:solidFill>
                  <a:srgbClr val="C00000"/>
                </a:solidFill>
                <a:latin typeface="Berlin Sans FB" panose="020E0602020502020306" pitchFamily="34" charset="0"/>
                <a:ea typeface="Calibri" panose="020F0502020204030204" pitchFamily="34" charset="0"/>
                <a:cs typeface="Times New Roman" panose="02020603050405020304" pitchFamily="18" charset="0"/>
              </a:rPr>
              <a:t>Plant pollinator friendly fruit and veg for every season of the year.</a:t>
            </a:r>
          </a:p>
          <a:p>
            <a:pPr>
              <a:lnSpc>
                <a:spcPct val="107000"/>
              </a:lnSpc>
              <a:spcAft>
                <a:spcPts val="800"/>
              </a:spcAft>
            </a:pPr>
            <a:r>
              <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The best ones are:</a:t>
            </a:r>
            <a:endParaRPr lang="en-GB" sz="3600" dirty="0">
              <a:solidFill>
                <a:srgbClr val="00B050"/>
              </a:solidFill>
              <a:effectLst/>
              <a:latin typeface="Berlin Sans FB" panose="020E0602020502020306" pitchFamily="34" charset="0"/>
              <a:ea typeface="Calibri" panose="020F0502020204030204" pitchFamily="34" charset="0"/>
              <a:cs typeface="Times New Roman" panose="02020603050405020304" pitchFamily="18" charset="0"/>
            </a:endParaRPr>
          </a:p>
        </p:txBody>
      </p:sp>
      <p:pic>
        <p:nvPicPr>
          <p:cNvPr id="6" name="Picture 2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Rectangle 1"/>
          <p:cNvSpPr/>
          <p:nvPr/>
        </p:nvSpPr>
        <p:spPr>
          <a:xfrm>
            <a:off x="7086600" y="688490"/>
            <a:ext cx="2903359"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SUMMER</a:t>
            </a:r>
          </a:p>
        </p:txBody>
      </p:sp>
      <p:sp>
        <p:nvSpPr>
          <p:cNvPr id="17" name="Rectangle 16"/>
          <p:cNvSpPr/>
          <p:nvPr/>
        </p:nvSpPr>
        <p:spPr>
          <a:xfrm>
            <a:off x="1295400" y="5448300"/>
            <a:ext cx="2351926"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SPRING</a:t>
            </a:r>
          </a:p>
        </p:txBody>
      </p:sp>
      <p:sp>
        <p:nvSpPr>
          <p:cNvPr id="18" name="Rectangle 17"/>
          <p:cNvSpPr/>
          <p:nvPr/>
        </p:nvSpPr>
        <p:spPr>
          <a:xfrm>
            <a:off x="13106400" y="2324100"/>
            <a:ext cx="4724400" cy="923330"/>
          </a:xfrm>
          <a:prstGeom prst="rect">
            <a:avLst/>
          </a:prstGeom>
          <a:noFill/>
        </p:spPr>
        <p:txBody>
          <a:bodyPr wrap="squar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AUTUMN</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19" name="Rectangle 18"/>
          <p:cNvSpPr/>
          <p:nvPr/>
        </p:nvSpPr>
        <p:spPr>
          <a:xfrm>
            <a:off x="8853024" y="5402992"/>
            <a:ext cx="2525051"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WINTER</a:t>
            </a:r>
            <a:endParaRPr lang="en-US" sz="5400" b="1" cap="none" spc="0" dirty="0">
              <a:ln w="22225">
                <a:solidFill>
                  <a:schemeClr val="accent2"/>
                </a:solidFill>
                <a:prstDash val="solid"/>
              </a:ln>
              <a:solidFill>
                <a:schemeClr val="accent2">
                  <a:lumMod val="40000"/>
                  <a:lumOff val="60000"/>
                </a:schemeClr>
              </a:solidFill>
              <a:effectLst/>
            </a:endParaRPr>
          </a:p>
        </p:txBody>
      </p:sp>
      <p:pic>
        <p:nvPicPr>
          <p:cNvPr id="4098" name="Picture 2" descr="Kale Information, Recipes and Fact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5800" y="6317054"/>
            <a:ext cx="3429000" cy="229255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trawberry Day (27th February) | Days Of The Yea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555845" y="1674128"/>
            <a:ext cx="3807355" cy="2489653"/>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s://encrypted-tbn0.gstatic.com/images?q=tbn:ANd9GcRL8I0g9j369WGZ6fvEXLKB6WgdWO1JQJ4thQ2smp0ytaXdxFEwxMGCIxGkrUI&amp;usqp=CAc"/>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3853670" y="3390900"/>
            <a:ext cx="3229859" cy="3229861"/>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https://cdn.shopify.com/s/files/1/0104/8100/8691/products/product_6940_large_6a278aed-8c4d-4741-a36c-e28f4553c342_300x300.jpg?v=157505179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686800" y="6371630"/>
            <a:ext cx="2857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752600" y="8832032"/>
            <a:ext cx="2438400" cy="646331"/>
          </a:xfrm>
          <a:prstGeom prst="rect">
            <a:avLst/>
          </a:prstGeom>
          <a:noFill/>
        </p:spPr>
        <p:txBody>
          <a:bodyPr wrap="square" rtlCol="0">
            <a:spAutoFit/>
          </a:bodyPr>
          <a:lstStyle/>
          <a:p>
            <a:r>
              <a:rPr lang="en-GB" sz="3600" dirty="0">
                <a:solidFill>
                  <a:srgbClr val="0070C0"/>
                </a:solidFill>
                <a:latin typeface="Berlin Sans FB" panose="020E0602020502020306" pitchFamily="34" charset="0"/>
              </a:rPr>
              <a:t>Kale</a:t>
            </a:r>
          </a:p>
        </p:txBody>
      </p:sp>
      <p:sp>
        <p:nvSpPr>
          <p:cNvPr id="16" name="TextBox 15"/>
          <p:cNvSpPr txBox="1"/>
          <p:nvPr/>
        </p:nvSpPr>
        <p:spPr>
          <a:xfrm>
            <a:off x="7162800" y="4393480"/>
            <a:ext cx="2438400" cy="646331"/>
          </a:xfrm>
          <a:prstGeom prst="rect">
            <a:avLst/>
          </a:prstGeom>
          <a:noFill/>
        </p:spPr>
        <p:txBody>
          <a:bodyPr wrap="square" rtlCol="0">
            <a:spAutoFit/>
          </a:bodyPr>
          <a:lstStyle/>
          <a:p>
            <a:r>
              <a:rPr lang="en-GB" sz="3600" dirty="0">
                <a:solidFill>
                  <a:srgbClr val="0070C0"/>
                </a:solidFill>
                <a:latin typeface="Berlin Sans FB" panose="020E0602020502020306" pitchFamily="34" charset="0"/>
              </a:rPr>
              <a:t>Strawberry</a:t>
            </a:r>
          </a:p>
        </p:txBody>
      </p:sp>
      <p:sp>
        <p:nvSpPr>
          <p:cNvPr id="20" name="TextBox 19"/>
          <p:cNvSpPr txBox="1"/>
          <p:nvPr/>
        </p:nvSpPr>
        <p:spPr>
          <a:xfrm>
            <a:off x="14020800" y="7102931"/>
            <a:ext cx="3657600" cy="646331"/>
          </a:xfrm>
          <a:prstGeom prst="rect">
            <a:avLst/>
          </a:prstGeom>
          <a:noFill/>
        </p:spPr>
        <p:txBody>
          <a:bodyPr wrap="square" rtlCol="0">
            <a:spAutoFit/>
          </a:bodyPr>
          <a:lstStyle/>
          <a:p>
            <a:r>
              <a:rPr lang="en-GB" sz="3600" dirty="0">
                <a:solidFill>
                  <a:srgbClr val="0070C0"/>
                </a:solidFill>
                <a:latin typeface="Berlin Sans FB" panose="020E0602020502020306" pitchFamily="34" charset="0"/>
              </a:rPr>
              <a:t>Runner beans</a:t>
            </a:r>
          </a:p>
        </p:txBody>
      </p:sp>
      <p:sp>
        <p:nvSpPr>
          <p:cNvPr id="21" name="TextBox 20"/>
          <p:cNvSpPr txBox="1"/>
          <p:nvPr/>
        </p:nvSpPr>
        <p:spPr>
          <a:xfrm>
            <a:off x="8908783" y="9433685"/>
            <a:ext cx="2438400" cy="646331"/>
          </a:xfrm>
          <a:prstGeom prst="rect">
            <a:avLst/>
          </a:prstGeom>
          <a:noFill/>
        </p:spPr>
        <p:txBody>
          <a:bodyPr wrap="square" rtlCol="0">
            <a:spAutoFit/>
          </a:bodyPr>
          <a:lstStyle/>
          <a:p>
            <a:r>
              <a:rPr lang="en-GB" sz="3600" dirty="0">
                <a:solidFill>
                  <a:srgbClr val="0070C0"/>
                </a:solidFill>
                <a:latin typeface="Berlin Sans FB" panose="020E0602020502020306" pitchFamily="34" charset="0"/>
              </a:rPr>
              <a:t>Raspberry</a:t>
            </a:r>
          </a:p>
        </p:txBody>
      </p:sp>
    </p:spTree>
    <p:extLst>
      <p:ext uri="{BB962C8B-B14F-4D97-AF65-F5344CB8AC3E}">
        <p14:creationId xmlns:p14="http://schemas.microsoft.com/office/powerpoint/2010/main" val="15997715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See the source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5162" y="5295900"/>
            <a:ext cx="5867400" cy="5867400"/>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1447800" y="723900"/>
            <a:ext cx="6705600" cy="7314141"/>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p:cNvSpPr/>
          <p:nvPr/>
        </p:nvSpPr>
        <p:spPr>
          <a:xfrm>
            <a:off x="2362200" y="1181100"/>
            <a:ext cx="5486400" cy="6180025"/>
          </a:xfrm>
          <a:prstGeom prst="rect">
            <a:avLst/>
          </a:prstGeom>
        </p:spPr>
        <p:txBody>
          <a:bodyPr wrap="square">
            <a:spAutoFit/>
          </a:bodyPr>
          <a:lstStyle/>
          <a:p>
            <a:pPr>
              <a:lnSpc>
                <a:spcPct val="107000"/>
              </a:lnSpc>
              <a:spcAft>
                <a:spcPts val="800"/>
              </a:spcAft>
            </a:pPr>
            <a:r>
              <a:rPr lang="en-GB" sz="3600" dirty="0">
                <a:solidFill>
                  <a:srgbClr val="C00000"/>
                </a:solidFill>
                <a:latin typeface="Berlin Sans FB" panose="020E0602020502020306" pitchFamily="34" charset="0"/>
                <a:ea typeface="Calibri" panose="020F0502020204030204" pitchFamily="34" charset="0"/>
                <a:cs typeface="Times New Roman" panose="02020603050405020304" pitchFamily="18" charset="0"/>
              </a:rPr>
              <a:t>Reduce or eliminate pesticides in your school.</a:t>
            </a:r>
          </a:p>
          <a:p>
            <a:pPr>
              <a:lnSpc>
                <a:spcPct val="107000"/>
              </a:lnSpc>
              <a:spcAft>
                <a:spcPts val="800"/>
              </a:spcAft>
            </a:pPr>
            <a:r>
              <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Find out from the school caretaker if they use pesticide and could they reduce it?</a:t>
            </a:r>
          </a:p>
          <a:p>
            <a:pPr>
              <a:lnSpc>
                <a:spcPct val="107000"/>
              </a:lnSpc>
              <a:spcAft>
                <a:spcPts val="800"/>
              </a:spcAft>
            </a:pPr>
            <a:r>
              <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Only use herbicide for health and safety reasons. E.g. to stop areas becoming slippery.</a:t>
            </a:r>
          </a:p>
        </p:txBody>
      </p:sp>
      <p:pic>
        <p:nvPicPr>
          <p:cNvPr id="3" name="Picture 2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2" descr="Support our Pesticide-Free Towns Campaign - Pesticide Action Network UK"/>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915401" y="342900"/>
            <a:ext cx="5791200" cy="5787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65786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Pesticide-Free Challenge for Kids - Pesticide Action Network UK"/>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90600" y="190500"/>
            <a:ext cx="15925800" cy="10069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48616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esign book cover, kdb paperback amazon or kindle cover by Abdeljalil_tq |  Fiver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43800" y="952500"/>
            <a:ext cx="9347198" cy="701040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304800" y="2302565"/>
            <a:ext cx="7658100" cy="59436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3"/>
          <p:cNvSpPr/>
          <p:nvPr/>
        </p:nvSpPr>
        <p:spPr>
          <a:xfrm>
            <a:off x="876300" y="2759765"/>
            <a:ext cx="6629400" cy="4709431"/>
          </a:xfrm>
          <a:prstGeom prst="rect">
            <a:avLst/>
          </a:prstGeom>
        </p:spPr>
        <p:txBody>
          <a:bodyPr wrap="square">
            <a:spAutoFit/>
          </a:bodyPr>
          <a:lstStyle/>
          <a:p>
            <a:pPr>
              <a:lnSpc>
                <a:spcPct val="107000"/>
              </a:lnSpc>
              <a:spcAft>
                <a:spcPts val="800"/>
              </a:spcAft>
            </a:pPr>
            <a:r>
              <a:rPr lang="en-GB" sz="3600" dirty="0">
                <a:solidFill>
                  <a:srgbClr val="C00000"/>
                </a:solidFill>
                <a:latin typeface="Berlin Sans FB" panose="020E0602020502020306" pitchFamily="34" charset="0"/>
                <a:ea typeface="Calibri" panose="020F0502020204030204" pitchFamily="34" charset="0"/>
                <a:cs typeface="Times New Roman" panose="02020603050405020304" pitchFamily="18" charset="0"/>
              </a:rPr>
              <a:t>Provide safe nesting sites for bees.</a:t>
            </a:r>
            <a:endPar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Bumblebees are solitary bees live in small colonies.</a:t>
            </a:r>
          </a:p>
          <a:p>
            <a:pPr>
              <a:lnSpc>
                <a:spcPct val="107000"/>
              </a:lnSpc>
              <a:spcAft>
                <a:spcPts val="800"/>
              </a:spcAft>
            </a:pPr>
            <a:endPar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They aren’t aggressive.</a:t>
            </a:r>
          </a:p>
          <a:p>
            <a:pPr>
              <a:lnSpc>
                <a:spcPct val="107000"/>
              </a:lnSpc>
              <a:spcAft>
                <a:spcPts val="800"/>
              </a:spcAft>
            </a:pPr>
            <a:endPar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They are no risk to the public.</a:t>
            </a:r>
          </a:p>
        </p:txBody>
      </p:sp>
      <p:pic>
        <p:nvPicPr>
          <p:cNvPr id="5" name="Picture 2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5570250" y="9563100"/>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572773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81000" y="495300"/>
            <a:ext cx="8587489" cy="9296400"/>
          </a:xfrm>
          <a:prstGeom prst="rect">
            <a:avLst/>
          </a:prstGeom>
        </p:spPr>
      </p:pic>
      <p:pic>
        <p:nvPicPr>
          <p:cNvPr id="4" name="Picture 2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122" name="Picture 2" descr="https://5.imimg.com/data5/IS/OP/MY-27015760/2-litre-plastic-bottle-500x500.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220200" y="571500"/>
            <a:ext cx="4114800" cy="41148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kwb 817708 Sandpaper roll-for Metal and Wood, K-80, 93 mm x 5 m, Corundum,  K 80: Amazon.co.uk: DIY &amp; Tools"/>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110712" y="5600700"/>
            <a:ext cx="1439105" cy="1406675"/>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10" descr="C:\Users\anna.green\Desktop\BIODIVERSITY\craft knife.webp"/>
          <p:cNvSpPr>
            <a:spLocks noChangeAspect="1" noChangeArrowheads="1"/>
          </p:cNvSpPr>
          <p:nvPr/>
        </p:nvSpPr>
        <p:spPr bwMode="auto">
          <a:xfrm>
            <a:off x="155574" y="-144463"/>
            <a:ext cx="4945047" cy="49450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136" name="Picture 16" descr="https://encrypted-tbn1.gstatic.com/shopping?q=tbn:ANd9GcRXDE2ZZMcyMSsK_t5tjkSyk0umlYjuEmjsLJjNzzyit9htTOAqJd08CnMVwHGtpBeQ3OcoMlg&amp;usqp=CAE"/>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2954000" y="0"/>
            <a:ext cx="4286250" cy="4286250"/>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Hobbykniv metall 6 olika blad"/>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rot="16200000">
            <a:off x="14344650" y="3607944"/>
            <a:ext cx="2819400" cy="307111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034799" y="7658100"/>
            <a:ext cx="1852890" cy="1914525"/>
          </a:xfrm>
          <a:prstGeom prst="rect">
            <a:avLst/>
          </a:prstGeom>
        </p:spPr>
      </p:pic>
      <p:pic>
        <p:nvPicPr>
          <p:cNvPr id="5142" name="Picture 22" descr="Secateur Sharpening From The UK's Sharpening Experts"/>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4401800" y="6438900"/>
            <a:ext cx="2705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5144" name="Picture 24" descr="Newplast (Plasticine) – Fred Aldous"/>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2803328" y="7518806"/>
            <a:ext cx="1822450" cy="1822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8392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3400" y="190500"/>
            <a:ext cx="6858000" cy="9856948"/>
          </a:xfrm>
          <a:prstGeom prst="rect">
            <a:avLst/>
          </a:prstGeom>
        </p:spPr>
      </p:pic>
      <p:pic>
        <p:nvPicPr>
          <p:cNvPr id="3" name="Picture 2"/>
          <p:cNvPicPr>
            <a:picLocks noChangeAspect="1"/>
          </p:cNvPicPr>
          <p:nvPr/>
        </p:nvPicPr>
        <p:blipFill>
          <a:blip r:embed="rId3"/>
          <a:stretch>
            <a:fillRect/>
          </a:stretch>
        </p:blipFill>
        <p:spPr>
          <a:xfrm>
            <a:off x="8229600" y="190500"/>
            <a:ext cx="8384304" cy="9856948"/>
          </a:xfrm>
          <a:prstGeom prst="rect">
            <a:avLst/>
          </a:prstGeom>
        </p:spPr>
      </p:pic>
      <p:pic>
        <p:nvPicPr>
          <p:cNvPr id="4" name="Picture 2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8415772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3400" y="266700"/>
            <a:ext cx="7861926" cy="9677400"/>
          </a:xfrm>
          <a:prstGeom prst="rect">
            <a:avLst/>
          </a:prstGeom>
        </p:spPr>
      </p:pic>
      <p:pic>
        <p:nvPicPr>
          <p:cNvPr id="3" name="Picture 2"/>
          <p:cNvPicPr>
            <a:picLocks noChangeAspect="1"/>
          </p:cNvPicPr>
          <p:nvPr/>
        </p:nvPicPr>
        <p:blipFill>
          <a:blip r:embed="rId3"/>
          <a:stretch>
            <a:fillRect/>
          </a:stretch>
        </p:blipFill>
        <p:spPr>
          <a:xfrm>
            <a:off x="8839199" y="419100"/>
            <a:ext cx="8694121" cy="9525000"/>
          </a:xfrm>
          <a:prstGeom prst="rect">
            <a:avLst/>
          </a:prstGeom>
        </p:spPr>
      </p:pic>
      <p:pic>
        <p:nvPicPr>
          <p:cNvPr id="4" name="Picture 2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072135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8600" y="114300"/>
            <a:ext cx="8839200" cy="9982200"/>
          </a:xfrm>
          <a:prstGeom prst="rect">
            <a:avLst/>
          </a:prstGeom>
        </p:spPr>
      </p:pic>
      <p:pic>
        <p:nvPicPr>
          <p:cNvPr id="3" name="Picture 2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6" name="Picture 2" descr="Morning Coffee Machine | Bee keeping, Bee, Bee hiv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525000" y="2476500"/>
            <a:ext cx="8458200" cy="6657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38164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438400" y="285750"/>
            <a:ext cx="13182600" cy="9886950"/>
          </a:xfrm>
          <a:prstGeom prst="rect">
            <a:avLst/>
          </a:prstGeom>
        </p:spPr>
      </p:pic>
      <p:pic>
        <p:nvPicPr>
          <p:cNvPr id="3" name="Picture 2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5570250" y="9563100"/>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4450636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21466179">
            <a:off x="595315" y="134488"/>
            <a:ext cx="6491374" cy="146208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57400" y="1885929"/>
            <a:ext cx="13101132" cy="8001000"/>
          </a:xfrm>
          <a:prstGeom prst="rect">
            <a:avLst/>
          </a:prstGeom>
        </p:spPr>
      </p:pic>
      <p:sp>
        <p:nvSpPr>
          <p:cNvPr id="6" name="TextBox 25"/>
          <p:cNvSpPr txBox="1"/>
          <p:nvPr/>
        </p:nvSpPr>
        <p:spPr>
          <a:xfrm>
            <a:off x="-1828800" y="470242"/>
            <a:ext cx="11572009" cy="859659"/>
          </a:xfrm>
          <a:prstGeom prst="rect">
            <a:avLst/>
          </a:prstGeom>
        </p:spPr>
        <p:txBody>
          <a:bodyPr lIns="0" tIns="0" rIns="0" bIns="0" rtlCol="0" anchor="t">
            <a:spAutoFit/>
          </a:bodyPr>
          <a:lstStyle/>
          <a:p>
            <a:pPr algn="ctr">
              <a:lnSpc>
                <a:spcPts val="6719"/>
              </a:lnSpc>
            </a:pPr>
            <a:r>
              <a:rPr lang="en-US" sz="7200" dirty="0">
                <a:solidFill>
                  <a:srgbClr val="000000"/>
                </a:solidFill>
                <a:latin typeface="Amatic SC Bold"/>
              </a:rPr>
              <a:t>High biodiversity</a:t>
            </a:r>
          </a:p>
        </p:txBody>
      </p:sp>
      <p:sp>
        <p:nvSpPr>
          <p:cNvPr id="7" name="Right Arrow 6"/>
          <p:cNvSpPr/>
          <p:nvPr/>
        </p:nvSpPr>
        <p:spPr>
          <a:xfrm>
            <a:off x="228600" y="3924300"/>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ight Arrow 7"/>
          <p:cNvSpPr/>
          <p:nvPr/>
        </p:nvSpPr>
        <p:spPr>
          <a:xfrm>
            <a:off x="152400" y="8801100"/>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ight Arrow 8"/>
          <p:cNvSpPr/>
          <p:nvPr/>
        </p:nvSpPr>
        <p:spPr>
          <a:xfrm>
            <a:off x="1828800" y="5904755"/>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ight Arrow 9"/>
          <p:cNvSpPr/>
          <p:nvPr/>
        </p:nvSpPr>
        <p:spPr>
          <a:xfrm rot="10800000">
            <a:off x="14020800" y="4086997"/>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ight Arrow 10"/>
          <p:cNvSpPr/>
          <p:nvPr/>
        </p:nvSpPr>
        <p:spPr>
          <a:xfrm rot="10800000">
            <a:off x="12344400" y="4914900"/>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ight Arrow 11"/>
          <p:cNvSpPr/>
          <p:nvPr/>
        </p:nvSpPr>
        <p:spPr>
          <a:xfrm rot="10800000">
            <a:off x="14020800" y="8406713"/>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ight Arrow 12"/>
          <p:cNvSpPr/>
          <p:nvPr/>
        </p:nvSpPr>
        <p:spPr>
          <a:xfrm rot="10800000">
            <a:off x="14637944" y="5626630"/>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ight Arrow 13"/>
          <p:cNvSpPr/>
          <p:nvPr/>
        </p:nvSpPr>
        <p:spPr>
          <a:xfrm rot="10800000">
            <a:off x="12141879" y="7504483"/>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ight Arrow 14"/>
          <p:cNvSpPr/>
          <p:nvPr/>
        </p:nvSpPr>
        <p:spPr>
          <a:xfrm rot="10800000">
            <a:off x="12268200" y="9508994"/>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ight Arrow 15"/>
          <p:cNvSpPr/>
          <p:nvPr/>
        </p:nvSpPr>
        <p:spPr>
          <a:xfrm>
            <a:off x="1600200" y="2095128"/>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8458200" y="175025"/>
            <a:ext cx="9144000" cy="1600438"/>
          </a:xfrm>
          <a:prstGeom prst="rect">
            <a:avLst/>
          </a:prstGeom>
        </p:spPr>
        <p:txBody>
          <a:bodyPr>
            <a:spAutoFit/>
          </a:bodyPr>
          <a:lstStyle/>
          <a:p>
            <a:r>
              <a:rPr lang="en-GB" sz="4000" dirty="0">
                <a:solidFill>
                  <a:srgbClr val="00B050"/>
                </a:solidFill>
                <a:latin typeface="Berlin Sans FB" panose="020E0602020502020306" pitchFamily="34" charset="0"/>
              </a:rPr>
              <a:t>High biodiversity means many species of animal and plants.</a:t>
            </a:r>
          </a:p>
          <a:p>
            <a:endParaRPr lang="en-GB" dirty="0">
              <a:solidFill>
                <a:srgbClr val="00B050"/>
              </a:solidFill>
              <a:latin typeface="Berlin Sans FB" panose="020E0602020502020306" pitchFamily="34" charset="0"/>
            </a:endParaRPr>
          </a:p>
        </p:txBody>
      </p:sp>
      <p:pic>
        <p:nvPicPr>
          <p:cNvPr id="18" name="Picture 2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6378872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naturalgardens.co.uk/wp-content/uploads/2016/09/Ponds-03.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92045" y="190500"/>
            <a:ext cx="13106400" cy="9829800"/>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3"/>
          <p:cNvSpPr/>
          <p:nvPr/>
        </p:nvSpPr>
        <p:spPr>
          <a:xfrm>
            <a:off x="934745" y="6972300"/>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ight Arrow 4"/>
          <p:cNvSpPr/>
          <p:nvPr/>
        </p:nvSpPr>
        <p:spPr>
          <a:xfrm>
            <a:off x="1143000" y="1562100"/>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ight Arrow 5"/>
          <p:cNvSpPr/>
          <p:nvPr/>
        </p:nvSpPr>
        <p:spPr>
          <a:xfrm>
            <a:off x="934745" y="5464019"/>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ight Arrow 6"/>
          <p:cNvSpPr/>
          <p:nvPr/>
        </p:nvSpPr>
        <p:spPr>
          <a:xfrm>
            <a:off x="2971800" y="4731059"/>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ight Arrow 7"/>
          <p:cNvSpPr/>
          <p:nvPr/>
        </p:nvSpPr>
        <p:spPr>
          <a:xfrm rot="10800000">
            <a:off x="8991600" y="2552700"/>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ight Arrow 8"/>
          <p:cNvSpPr/>
          <p:nvPr/>
        </p:nvSpPr>
        <p:spPr>
          <a:xfrm rot="10800000">
            <a:off x="14041145" y="800100"/>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ight Arrow 9"/>
          <p:cNvSpPr/>
          <p:nvPr/>
        </p:nvSpPr>
        <p:spPr>
          <a:xfrm rot="10800000">
            <a:off x="12783105" y="4517255"/>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ight Arrow 10"/>
          <p:cNvSpPr/>
          <p:nvPr/>
        </p:nvSpPr>
        <p:spPr>
          <a:xfrm rot="10800000">
            <a:off x="13412495" y="6286500"/>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ight Arrow 11"/>
          <p:cNvSpPr/>
          <p:nvPr/>
        </p:nvSpPr>
        <p:spPr>
          <a:xfrm rot="10800000">
            <a:off x="11963400" y="8953500"/>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2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9313072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21466179">
            <a:off x="595315" y="134488"/>
            <a:ext cx="6491374" cy="1462087"/>
          </a:xfrm>
          <a:prstGeom prst="rect">
            <a:avLst/>
          </a:prstGeom>
        </p:spPr>
      </p:pic>
      <p:sp>
        <p:nvSpPr>
          <p:cNvPr id="6" name="TextBox 25"/>
          <p:cNvSpPr txBox="1"/>
          <p:nvPr/>
        </p:nvSpPr>
        <p:spPr>
          <a:xfrm>
            <a:off x="800100" y="468815"/>
            <a:ext cx="6085609" cy="859659"/>
          </a:xfrm>
          <a:prstGeom prst="rect">
            <a:avLst/>
          </a:prstGeom>
        </p:spPr>
        <p:txBody>
          <a:bodyPr wrap="square" lIns="0" tIns="0" rIns="0" bIns="0" rtlCol="0" anchor="t">
            <a:spAutoFit/>
          </a:bodyPr>
          <a:lstStyle/>
          <a:p>
            <a:pPr algn="ctr">
              <a:lnSpc>
                <a:spcPts val="6719"/>
              </a:lnSpc>
            </a:pPr>
            <a:r>
              <a:rPr lang="en-US" sz="7200" dirty="0">
                <a:solidFill>
                  <a:srgbClr val="000000"/>
                </a:solidFill>
                <a:latin typeface="Amatic SC Bold"/>
              </a:rPr>
              <a:t>low biodiversity</a:t>
            </a:r>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1764786"/>
            <a:ext cx="13807682" cy="7773725"/>
          </a:xfrm>
          <a:prstGeom prst="rect">
            <a:avLst/>
          </a:prstGeom>
        </p:spPr>
      </p:pic>
      <p:sp>
        <p:nvSpPr>
          <p:cNvPr id="5" name="Right Arrow 4"/>
          <p:cNvSpPr/>
          <p:nvPr/>
        </p:nvSpPr>
        <p:spPr>
          <a:xfrm>
            <a:off x="800100" y="7734300"/>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ight Arrow 6"/>
          <p:cNvSpPr/>
          <p:nvPr/>
        </p:nvSpPr>
        <p:spPr>
          <a:xfrm rot="10800000">
            <a:off x="12496800" y="7734300"/>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8075794" y="236924"/>
            <a:ext cx="10454882" cy="1323439"/>
          </a:xfrm>
          <a:prstGeom prst="rect">
            <a:avLst/>
          </a:prstGeom>
        </p:spPr>
        <p:txBody>
          <a:bodyPr wrap="square">
            <a:spAutoFit/>
          </a:bodyPr>
          <a:lstStyle/>
          <a:p>
            <a:r>
              <a:rPr lang="en-GB" sz="4000" dirty="0">
                <a:solidFill>
                  <a:srgbClr val="00B050"/>
                </a:solidFill>
                <a:latin typeface="Berlin Sans FB" panose="020E0602020502020306" pitchFamily="34" charset="0"/>
              </a:rPr>
              <a:t>Low biodiversity means very few species of animals and plants</a:t>
            </a:r>
            <a:r>
              <a:rPr lang="en-GB" dirty="0">
                <a:solidFill>
                  <a:srgbClr val="00B050"/>
                </a:solidFill>
                <a:latin typeface="Berlin Sans FB" panose="020E0602020502020306" pitchFamily="34" charset="0"/>
              </a:rPr>
              <a:t>.</a:t>
            </a:r>
          </a:p>
        </p:txBody>
      </p:sp>
      <p:pic>
        <p:nvPicPr>
          <p:cNvPr id="9" name="Picture 2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7535741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ee the source imag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09800" y="190500"/>
            <a:ext cx="13487400" cy="9922669"/>
          </a:xfrm>
          <a:prstGeom prst="rect">
            <a:avLst/>
          </a:prstGeom>
          <a:noFill/>
          <a:extLst>
            <a:ext uri="{909E8E84-426E-40DD-AFC4-6F175D3DCCD1}">
              <a14:hiddenFill xmlns:a14="http://schemas.microsoft.com/office/drawing/2010/main">
                <a:solidFill>
                  <a:srgbClr val="FFFFFF"/>
                </a:solidFill>
              </a14:hiddenFill>
            </a:ext>
          </a:extLst>
        </p:spPr>
      </p:pic>
      <p:sp>
        <p:nvSpPr>
          <p:cNvPr id="3" name="Right Arrow 2"/>
          <p:cNvSpPr/>
          <p:nvPr/>
        </p:nvSpPr>
        <p:spPr>
          <a:xfrm>
            <a:off x="381000" y="3009900"/>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ight Arrow 3"/>
          <p:cNvSpPr/>
          <p:nvPr/>
        </p:nvSpPr>
        <p:spPr>
          <a:xfrm rot="10800000">
            <a:off x="15316200" y="8953500"/>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2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9501662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329</TotalTime>
  <Words>1352</Words>
  <Application>Microsoft Office PowerPoint</Application>
  <PresentationFormat>Custom</PresentationFormat>
  <Paragraphs>227</Paragraphs>
  <Slides>47</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47</vt:i4>
      </vt:variant>
    </vt:vector>
  </HeadingPairs>
  <TitlesOfParts>
    <vt:vector size="54" baseType="lpstr">
      <vt:lpstr>Arial</vt:lpstr>
      <vt:lpstr>Berlin Sans FB</vt:lpstr>
      <vt:lpstr>Calibri</vt:lpstr>
      <vt:lpstr>Times New Roman</vt:lpstr>
      <vt:lpstr>Georgia</vt:lpstr>
      <vt:lpstr>Amatic SC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Use these free, recolourable icons and illustrations in your Canva design.</dc:title>
  <dc:creator>Charlene McKeown</dc:creator>
  <cp:lastModifiedBy>Anna Green</cp:lastModifiedBy>
  <cp:revision>13</cp:revision>
  <dcterms:created xsi:type="dcterms:W3CDTF">2006-08-16T00:00:00Z</dcterms:created>
  <dcterms:modified xsi:type="dcterms:W3CDTF">2021-03-30T10:25:42Z</dcterms:modified>
  <dc:identifier>DAEDc3676mY</dc:identifier>
</cp:coreProperties>
</file>