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9"/>
  </p:notesMasterIdLst>
  <p:sldIdLst>
    <p:sldId id="256" r:id="rId2"/>
    <p:sldId id="257" r:id="rId3"/>
    <p:sldId id="272" r:id="rId4"/>
    <p:sldId id="273" r:id="rId5"/>
    <p:sldId id="274" r:id="rId6"/>
    <p:sldId id="319" r:id="rId7"/>
    <p:sldId id="320" r:id="rId8"/>
    <p:sldId id="276" r:id="rId9"/>
    <p:sldId id="321" r:id="rId10"/>
    <p:sldId id="322" r:id="rId11"/>
    <p:sldId id="323" r:id="rId12"/>
    <p:sldId id="324" r:id="rId13"/>
    <p:sldId id="281" r:id="rId14"/>
    <p:sldId id="282" r:id="rId15"/>
    <p:sldId id="283" r:id="rId16"/>
    <p:sldId id="326" r:id="rId17"/>
    <p:sldId id="325" r:id="rId18"/>
    <p:sldId id="286" r:id="rId19"/>
    <p:sldId id="327" r:id="rId20"/>
    <p:sldId id="328" r:id="rId21"/>
    <p:sldId id="329" r:id="rId22"/>
    <p:sldId id="330" r:id="rId23"/>
    <p:sldId id="331" r:id="rId24"/>
    <p:sldId id="293" r:id="rId25"/>
    <p:sldId id="294" r:id="rId26"/>
    <p:sldId id="295" r:id="rId27"/>
    <p:sldId id="296" r:id="rId28"/>
    <p:sldId id="297" r:id="rId29"/>
    <p:sldId id="298" r:id="rId30"/>
    <p:sldId id="299" r:id="rId31"/>
    <p:sldId id="300" r:id="rId32"/>
    <p:sldId id="311" r:id="rId33"/>
    <p:sldId id="307" r:id="rId34"/>
    <p:sldId id="308" r:id="rId35"/>
    <p:sldId id="309" r:id="rId36"/>
    <p:sldId id="310" r:id="rId37"/>
    <p:sldId id="312" r:id="rId38"/>
    <p:sldId id="313" r:id="rId39"/>
    <p:sldId id="314" r:id="rId40"/>
    <p:sldId id="315" r:id="rId41"/>
    <p:sldId id="318" r:id="rId42"/>
    <p:sldId id="317" r:id="rId43"/>
    <p:sldId id="306" r:id="rId44"/>
    <p:sldId id="258" r:id="rId45"/>
    <p:sldId id="259" r:id="rId46"/>
    <p:sldId id="260" r:id="rId47"/>
    <p:sldId id="261" r:id="rId48"/>
    <p:sldId id="262" r:id="rId49"/>
    <p:sldId id="263" r:id="rId50"/>
    <p:sldId id="264" r:id="rId51"/>
    <p:sldId id="265" r:id="rId52"/>
    <p:sldId id="266" r:id="rId53"/>
    <p:sldId id="267" r:id="rId54"/>
    <p:sldId id="268" r:id="rId55"/>
    <p:sldId id="269" r:id="rId56"/>
    <p:sldId id="270" r:id="rId57"/>
    <p:sldId id="271" r:id="rId58"/>
  </p:sldIdLst>
  <p:sldSz cx="18288000" cy="10287000"/>
  <p:notesSz cx="6858000" cy="9144000"/>
  <p:embeddedFontLst>
    <p:embeddedFont>
      <p:font typeface="Amatic SC Bold" panose="020B0604020202020204" charset="-79"/>
      <p:regular r:id="rId60"/>
    </p:embeddedFont>
    <p:embeddedFont>
      <p:font typeface="Berlin Sans FB" panose="020E0602020502020306" pitchFamily="34" charset="0"/>
      <p:regular r:id="rId61"/>
      <p:bold r:id="rId62"/>
    </p:embeddedFont>
    <p:embeddedFont>
      <p:font typeface="Muli Regular Bold" panose="020B0604020202020204" charset="0"/>
      <p:regular r:id="rId63"/>
    </p:embeddedFont>
    <p:embeddedFont>
      <p:font typeface="Muli Bold" panose="020B0604020202020204" charset="0"/>
      <p:regular r:id="rId64"/>
    </p:embeddedFont>
    <p:embeddedFont>
      <p:font typeface="Calibri" panose="020F0502020204030204" pitchFamily="34" charset="0"/>
      <p:regular r:id="rId65"/>
      <p:bold r:id="rId66"/>
      <p:italic r:id="rId67"/>
      <p:boldItalic r:id="rId68"/>
    </p:embeddedFont>
    <p:embeddedFont>
      <p:font typeface="Muli Regular" panose="020B0604020202020204"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4" d="100"/>
          <a:sy n="34" d="100"/>
        </p:scale>
        <p:origin x="12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17901-FE74-41A4-B207-59F502F024A1}" type="datetimeFigureOut">
              <a:rPr lang="en-GB" smtClean="0"/>
              <a:t>30/03/2021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0CD557-391A-4238-9DEA-8B6618F53EBB}" type="slidenum">
              <a:rPr lang="en-GB" smtClean="0"/>
              <a:t>‹#›</a:t>
            </a:fld>
            <a:endParaRPr lang="en-GB"/>
          </a:p>
        </p:txBody>
      </p:sp>
    </p:spTree>
    <p:extLst>
      <p:ext uri="{BB962C8B-B14F-4D97-AF65-F5344CB8AC3E}">
        <p14:creationId xmlns:p14="http://schemas.microsoft.com/office/powerpoint/2010/main" val="1509743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24</a:t>
            </a:fld>
            <a:endParaRPr lang="en-GB"/>
          </a:p>
        </p:txBody>
      </p:sp>
    </p:spTree>
    <p:extLst>
      <p:ext uri="{BB962C8B-B14F-4D97-AF65-F5344CB8AC3E}">
        <p14:creationId xmlns:p14="http://schemas.microsoft.com/office/powerpoint/2010/main" val="2355512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36</a:t>
            </a:fld>
            <a:endParaRPr lang="en-GB"/>
          </a:p>
        </p:txBody>
      </p:sp>
    </p:spTree>
    <p:extLst>
      <p:ext uri="{BB962C8B-B14F-4D97-AF65-F5344CB8AC3E}">
        <p14:creationId xmlns:p14="http://schemas.microsoft.com/office/powerpoint/2010/main" val="3031811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37</a:t>
            </a:fld>
            <a:endParaRPr lang="en-GB"/>
          </a:p>
        </p:txBody>
      </p:sp>
    </p:spTree>
    <p:extLst>
      <p:ext uri="{BB962C8B-B14F-4D97-AF65-F5344CB8AC3E}">
        <p14:creationId xmlns:p14="http://schemas.microsoft.com/office/powerpoint/2010/main" val="1073775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38</a:t>
            </a:fld>
            <a:endParaRPr lang="en-GB"/>
          </a:p>
        </p:txBody>
      </p:sp>
    </p:spTree>
    <p:extLst>
      <p:ext uri="{BB962C8B-B14F-4D97-AF65-F5344CB8AC3E}">
        <p14:creationId xmlns:p14="http://schemas.microsoft.com/office/powerpoint/2010/main" val="1568939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39</a:t>
            </a:fld>
            <a:endParaRPr lang="en-GB"/>
          </a:p>
        </p:txBody>
      </p:sp>
    </p:spTree>
    <p:extLst>
      <p:ext uri="{BB962C8B-B14F-4D97-AF65-F5344CB8AC3E}">
        <p14:creationId xmlns:p14="http://schemas.microsoft.com/office/powerpoint/2010/main" val="3007102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25</a:t>
            </a:fld>
            <a:endParaRPr lang="en-GB"/>
          </a:p>
        </p:txBody>
      </p:sp>
    </p:spTree>
    <p:extLst>
      <p:ext uri="{BB962C8B-B14F-4D97-AF65-F5344CB8AC3E}">
        <p14:creationId xmlns:p14="http://schemas.microsoft.com/office/powerpoint/2010/main" val="3576927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27</a:t>
            </a:fld>
            <a:endParaRPr lang="en-GB"/>
          </a:p>
        </p:txBody>
      </p:sp>
    </p:spTree>
    <p:extLst>
      <p:ext uri="{BB962C8B-B14F-4D97-AF65-F5344CB8AC3E}">
        <p14:creationId xmlns:p14="http://schemas.microsoft.com/office/powerpoint/2010/main" val="567549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30</a:t>
            </a:fld>
            <a:endParaRPr lang="en-GB"/>
          </a:p>
        </p:txBody>
      </p:sp>
    </p:spTree>
    <p:extLst>
      <p:ext uri="{BB962C8B-B14F-4D97-AF65-F5344CB8AC3E}">
        <p14:creationId xmlns:p14="http://schemas.microsoft.com/office/powerpoint/2010/main" val="3188719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31</a:t>
            </a:fld>
            <a:endParaRPr lang="en-GB"/>
          </a:p>
        </p:txBody>
      </p:sp>
    </p:spTree>
    <p:extLst>
      <p:ext uri="{BB962C8B-B14F-4D97-AF65-F5344CB8AC3E}">
        <p14:creationId xmlns:p14="http://schemas.microsoft.com/office/powerpoint/2010/main" val="1727583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32</a:t>
            </a:fld>
            <a:endParaRPr lang="en-GB"/>
          </a:p>
        </p:txBody>
      </p:sp>
    </p:spTree>
    <p:extLst>
      <p:ext uri="{BB962C8B-B14F-4D97-AF65-F5344CB8AC3E}">
        <p14:creationId xmlns:p14="http://schemas.microsoft.com/office/powerpoint/2010/main" val="369571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33</a:t>
            </a:fld>
            <a:endParaRPr lang="en-GB"/>
          </a:p>
        </p:txBody>
      </p:sp>
    </p:spTree>
    <p:extLst>
      <p:ext uri="{BB962C8B-B14F-4D97-AF65-F5344CB8AC3E}">
        <p14:creationId xmlns:p14="http://schemas.microsoft.com/office/powerpoint/2010/main" val="1753511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34</a:t>
            </a:fld>
            <a:endParaRPr lang="en-GB"/>
          </a:p>
        </p:txBody>
      </p:sp>
    </p:spTree>
    <p:extLst>
      <p:ext uri="{BB962C8B-B14F-4D97-AF65-F5344CB8AC3E}">
        <p14:creationId xmlns:p14="http://schemas.microsoft.com/office/powerpoint/2010/main" val="174882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35</a:t>
            </a:fld>
            <a:endParaRPr lang="en-GB"/>
          </a:p>
        </p:txBody>
      </p:sp>
    </p:spTree>
    <p:extLst>
      <p:ext uri="{BB962C8B-B14F-4D97-AF65-F5344CB8AC3E}">
        <p14:creationId xmlns:p14="http://schemas.microsoft.com/office/powerpoint/2010/main" val="3573810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2.jfif"/><Relationship Id="rId5" Type="http://schemas.openxmlformats.org/officeDocument/2006/relationships/image" Target="../media/image51.jpeg"/><Relationship Id="rId4" Type="http://schemas.openxmlformats.org/officeDocument/2006/relationships/image" Target="../media/image50.jfif"/></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en.wikipedia.org/wiki/Oslo_Symposium" TargetMode="External"/><Relationship Id="rId5" Type="http://schemas.openxmlformats.org/officeDocument/2006/relationships/image" Target="../media/image25.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25.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25.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25.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25.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25.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5.gif"/><Relationship Id="rId5" Type="http://schemas.openxmlformats.org/officeDocument/2006/relationships/image" Target="../media/image25.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25.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5.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91.png"/><Relationship Id="rId3"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0.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87.png"/><Relationship Id="rId9" Type="http://schemas.openxmlformats.org/officeDocument/2006/relationships/image" Target="../media/image89.png"/><Relationship Id="rId14" Type="http://schemas.openxmlformats.org/officeDocument/2006/relationships/image" Target="../media/image25.png"/></Relationships>
</file>

<file path=ppt/slides/_rels/slide46.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27.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0.png"/><Relationship Id="rId5" Type="http://schemas.openxmlformats.org/officeDocument/2006/relationships/image" Target="../media/image93.png"/><Relationship Id="rId10" Type="http://schemas.openxmlformats.org/officeDocument/2006/relationships/image" Target="../media/image29.png"/><Relationship Id="rId4" Type="http://schemas.openxmlformats.org/officeDocument/2006/relationships/image" Target="../media/image92.png"/><Relationship Id="rId9" Type="http://schemas.openxmlformats.org/officeDocument/2006/relationships/image" Target="../media/image89.png"/></Relationships>
</file>

<file path=ppt/slides/_rels/slide4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99.png"/><Relationship Id="rId10" Type="http://schemas.openxmlformats.org/officeDocument/2006/relationships/image" Target="../media/image103.png"/><Relationship Id="rId4" Type="http://schemas.openxmlformats.org/officeDocument/2006/relationships/image" Target="../media/image98.png"/><Relationship Id="rId9"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25.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08.jpe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25.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14.jpeg"/><Relationship Id="rId4" Type="http://schemas.openxmlformats.org/officeDocument/2006/relationships/image" Target="../media/image113.png"/></Relationships>
</file>

<file path=ppt/slides/_rels/slide5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6.png"/><Relationship Id="rId7" Type="http://schemas.openxmlformats.org/officeDocument/2006/relationships/image" Target="../media/image93.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110.png"/><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25.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19.jpeg"/><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26" Type="http://schemas.openxmlformats.org/officeDocument/2006/relationships/image" Target="../media/image144.png"/><Relationship Id="rId3" Type="http://schemas.openxmlformats.org/officeDocument/2006/relationships/image" Target="../media/image121.png"/><Relationship Id="rId21" Type="http://schemas.openxmlformats.org/officeDocument/2006/relationships/image" Target="../media/image139.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5" Type="http://schemas.openxmlformats.org/officeDocument/2006/relationships/image" Target="../media/image143.png"/><Relationship Id="rId2" Type="http://schemas.openxmlformats.org/officeDocument/2006/relationships/image" Target="../media/image120.png"/><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9.png"/><Relationship Id="rId24" Type="http://schemas.openxmlformats.org/officeDocument/2006/relationships/image" Target="../media/image142.pn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41.png"/><Relationship Id="rId28" Type="http://schemas.openxmlformats.org/officeDocument/2006/relationships/image" Target="../media/image25.png"/><Relationship Id="rId10" Type="http://schemas.openxmlformats.org/officeDocument/2006/relationships/image" Target="../media/image128.png"/><Relationship Id="rId19" Type="http://schemas.openxmlformats.org/officeDocument/2006/relationships/image" Target="../media/image137.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 Id="rId22" Type="http://schemas.openxmlformats.org/officeDocument/2006/relationships/image" Target="../media/image140.png"/><Relationship Id="rId27" Type="http://schemas.openxmlformats.org/officeDocument/2006/relationships/image" Target="../media/image145.png"/></Relationships>
</file>

<file path=ppt/slides/_rels/slide5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51.png"/><Relationship Id="rId18" Type="http://schemas.openxmlformats.org/officeDocument/2006/relationships/image" Target="../media/image156.png"/><Relationship Id="rId26" Type="http://schemas.openxmlformats.org/officeDocument/2006/relationships/image" Target="../media/image164.png"/><Relationship Id="rId3" Type="http://schemas.openxmlformats.org/officeDocument/2006/relationships/image" Target="../media/image89.png"/><Relationship Id="rId21" Type="http://schemas.openxmlformats.org/officeDocument/2006/relationships/image" Target="../media/image159.png"/><Relationship Id="rId7" Type="http://schemas.openxmlformats.org/officeDocument/2006/relationships/image" Target="../media/image148.png"/><Relationship Id="rId12" Type="http://schemas.openxmlformats.org/officeDocument/2006/relationships/image" Target="../media/image150.png"/><Relationship Id="rId17" Type="http://schemas.openxmlformats.org/officeDocument/2006/relationships/image" Target="../media/image155.png"/><Relationship Id="rId25" Type="http://schemas.openxmlformats.org/officeDocument/2006/relationships/image" Target="../media/image163.png"/><Relationship Id="rId2" Type="http://schemas.openxmlformats.org/officeDocument/2006/relationships/image" Target="../media/image146.png"/><Relationship Id="rId16" Type="http://schemas.openxmlformats.org/officeDocument/2006/relationships/image" Target="../media/image154.png"/><Relationship Id="rId20" Type="http://schemas.openxmlformats.org/officeDocument/2006/relationships/image" Target="../media/image158.png"/><Relationship Id="rId29"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149.png"/><Relationship Id="rId24" Type="http://schemas.openxmlformats.org/officeDocument/2006/relationships/image" Target="../media/image162.png"/><Relationship Id="rId5" Type="http://schemas.openxmlformats.org/officeDocument/2006/relationships/image" Target="../media/image147.png"/><Relationship Id="rId15" Type="http://schemas.openxmlformats.org/officeDocument/2006/relationships/image" Target="../media/image153.png"/><Relationship Id="rId23" Type="http://schemas.openxmlformats.org/officeDocument/2006/relationships/image" Target="../media/image161.png"/><Relationship Id="rId28" Type="http://schemas.openxmlformats.org/officeDocument/2006/relationships/image" Target="../media/image166.png"/><Relationship Id="rId10" Type="http://schemas.openxmlformats.org/officeDocument/2006/relationships/image" Target="../media/image92.png"/><Relationship Id="rId19" Type="http://schemas.openxmlformats.org/officeDocument/2006/relationships/image" Target="../media/image157.png"/><Relationship Id="rId31"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28.png"/><Relationship Id="rId14" Type="http://schemas.openxmlformats.org/officeDocument/2006/relationships/image" Target="../media/image152.png"/><Relationship Id="rId22" Type="http://schemas.openxmlformats.org/officeDocument/2006/relationships/image" Target="../media/image160.png"/><Relationship Id="rId27" Type="http://schemas.openxmlformats.org/officeDocument/2006/relationships/image" Target="../media/image165.png"/><Relationship Id="rId30" Type="http://schemas.openxmlformats.org/officeDocument/2006/relationships/image" Target="../media/image168.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2.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6"/>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8"/>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8"/>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0"/>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1"/>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2"/>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3"/>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4"/>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5"/>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6"/>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7"/>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8"/>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19"/>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34838">
            <a:off x="783049" y="1225762"/>
            <a:ext cx="4857373" cy="1168861"/>
          </a:xfrm>
          <a:prstGeom prst="rect">
            <a:avLst/>
          </a:prstGeom>
        </p:spPr>
      </p:pic>
      <p:sp>
        <p:nvSpPr>
          <p:cNvPr id="9" name="TextBox 9"/>
          <p:cNvSpPr txBox="1"/>
          <p:nvPr/>
        </p:nvSpPr>
        <p:spPr>
          <a:xfrm>
            <a:off x="-228600" y="1208239"/>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dairy</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Dairy products include food items such as yogurt, cheese and butter. </a:t>
            </a:r>
          </a:p>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These contain Calcium for healthy teeth and bones.</a:t>
            </a:r>
          </a:p>
        </p:txBody>
      </p:sp>
      <p:pic>
        <p:nvPicPr>
          <p:cNvPr id="5122" name="Picture 2" descr="Keto and Low-Carb Dairy: The Best and the Worst – Diet Doctor"/>
          <p:cNvPicPr preferRelativeResize="0">
            <a:picLocks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581873" y="4000500"/>
            <a:ext cx="9759053" cy="414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607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34838">
            <a:off x="1778703" y="424754"/>
            <a:ext cx="4052622" cy="1410871"/>
          </a:xfrm>
          <a:prstGeom prst="rect">
            <a:avLst/>
          </a:prstGeom>
        </p:spPr>
      </p:pic>
      <p:sp>
        <p:nvSpPr>
          <p:cNvPr id="9" name="TextBox 9"/>
          <p:cNvSpPr txBox="1"/>
          <p:nvPr/>
        </p:nvSpPr>
        <p:spPr>
          <a:xfrm>
            <a:off x="613525" y="565933"/>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fats</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4400" dirty="0">
              <a:solidFill>
                <a:srgbClr val="C00000"/>
              </a:solidFill>
              <a:latin typeface="Berlin Sans FB" panose="020E0602020502020306" pitchFamily="3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9322" y="6057900"/>
            <a:ext cx="5646964" cy="3162300"/>
          </a:xfrm>
          <a:prstGeom prst="rect">
            <a:avLst/>
          </a:prstGeom>
        </p:spPr>
      </p:pic>
      <p:sp>
        <p:nvSpPr>
          <p:cNvPr id="2" name="TextBox 1"/>
          <p:cNvSpPr txBox="1"/>
          <p:nvPr/>
        </p:nvSpPr>
        <p:spPr>
          <a:xfrm>
            <a:off x="11506200" y="2217854"/>
            <a:ext cx="5369429" cy="3785652"/>
          </a:xfrm>
          <a:prstGeom prst="rect">
            <a:avLst/>
          </a:prstGeom>
          <a:noFill/>
        </p:spPr>
        <p:txBody>
          <a:bodyPr wrap="square" rtlCol="0">
            <a:spAutoFit/>
          </a:bodyPr>
          <a:lstStyle/>
          <a:p>
            <a:r>
              <a:rPr lang="en-GB" sz="4000" dirty="0" smtClean="0">
                <a:solidFill>
                  <a:srgbClr val="C00000"/>
                </a:solidFill>
                <a:latin typeface="Berlin Sans FB" panose="020E0602020502020306" pitchFamily="34" charset="0"/>
              </a:rPr>
              <a:t>There are good fats like seeds and nuts. Fish like salmon is also a healthy fat.</a:t>
            </a:r>
          </a:p>
          <a:p>
            <a:endParaRPr lang="en-GB" sz="4000" dirty="0">
              <a:solidFill>
                <a:srgbClr val="C00000"/>
              </a:solidFill>
              <a:latin typeface="Berlin Sans FB" panose="020E0602020502020306" pitchFamily="34" charset="0"/>
            </a:endParaRPr>
          </a:p>
          <a:p>
            <a:r>
              <a:rPr lang="en-GB" sz="4000" dirty="0" smtClean="0">
                <a:solidFill>
                  <a:srgbClr val="C00000"/>
                </a:solidFill>
                <a:latin typeface="Berlin Sans FB" panose="020E0602020502020306" pitchFamily="34" charset="0"/>
              </a:rPr>
              <a:t>Fats give us energy</a:t>
            </a:r>
            <a:endParaRPr lang="en-GB" sz="4000" dirty="0">
              <a:solidFill>
                <a:srgbClr val="C00000"/>
              </a:solidFill>
              <a:latin typeface="Berlin Sans FB" panose="020E0602020502020306" pitchFamily="34" charset="0"/>
            </a:endParaRPr>
          </a:p>
        </p:txBody>
      </p:sp>
      <p:pic>
        <p:nvPicPr>
          <p:cNvPr id="1026" name="Picture 2" descr="See the source imag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76800" y="2589844"/>
            <a:ext cx="4514850" cy="296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057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34838">
            <a:off x="1778703" y="424754"/>
            <a:ext cx="4052622" cy="1410871"/>
          </a:xfrm>
          <a:prstGeom prst="rect">
            <a:avLst/>
          </a:prstGeom>
        </p:spPr>
      </p:pic>
      <p:sp>
        <p:nvSpPr>
          <p:cNvPr id="9" name="TextBox 9"/>
          <p:cNvSpPr txBox="1"/>
          <p:nvPr/>
        </p:nvSpPr>
        <p:spPr>
          <a:xfrm>
            <a:off x="613525" y="565933"/>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fats</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4400" dirty="0">
              <a:solidFill>
                <a:srgbClr val="C00000"/>
              </a:solidFill>
              <a:latin typeface="Berlin Sans FB" panose="020E0602020502020306" pitchFamily="34" charset="0"/>
            </a:endParaRPr>
          </a:p>
          <a:p>
            <a:r>
              <a:rPr lang="en-GB" sz="4400" dirty="0" smtClean="0">
                <a:solidFill>
                  <a:srgbClr val="C00000"/>
                </a:solidFill>
                <a:latin typeface="Berlin Sans FB" panose="020E0602020502020306" pitchFamily="34" charset="0"/>
              </a:rPr>
              <a:t>There are “bad” fats. These come from processed foods and animal products.</a:t>
            </a:r>
          </a:p>
          <a:p>
            <a:endParaRPr lang="en-GB" sz="4400" dirty="0" smtClean="0">
              <a:solidFill>
                <a:srgbClr val="C00000"/>
              </a:solidFill>
              <a:latin typeface="Berlin Sans FB" panose="020E0602020502020306" pitchFamily="34" charset="0"/>
            </a:endParaRPr>
          </a:p>
          <a:p>
            <a:r>
              <a:rPr lang="en-GB" sz="4400" dirty="0" smtClean="0">
                <a:solidFill>
                  <a:srgbClr val="C00000"/>
                </a:solidFill>
                <a:latin typeface="Berlin Sans FB" panose="020E0602020502020306" pitchFamily="34" charset="0"/>
              </a:rPr>
              <a:t>You can eat these but not every day!!!</a:t>
            </a:r>
            <a:endParaRPr lang="en-GB" sz="4400" dirty="0">
              <a:solidFill>
                <a:srgbClr val="C00000"/>
              </a:solidFill>
              <a:latin typeface="Berlin Sans FB" panose="020E0602020502020306" pitchFamily="34" charset="0"/>
            </a:endParaRPr>
          </a:p>
          <a:p>
            <a:endParaRPr lang="en-GB" sz="4400" dirty="0">
              <a:solidFill>
                <a:srgbClr val="C00000"/>
              </a:solidFill>
              <a:latin typeface="Berlin Sans FB" panose="020E0602020502020306"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4011" y="3009900"/>
            <a:ext cx="3902927" cy="2667000"/>
          </a:xfrm>
          <a:prstGeom prst="rect">
            <a:avLst/>
          </a:prstGeom>
        </p:spPr>
      </p:pic>
      <p:pic>
        <p:nvPicPr>
          <p:cNvPr id="2050" name="Picture 2" descr="See the source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79912" y="6399081"/>
            <a:ext cx="4648200" cy="3486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816774" y="2453871"/>
            <a:ext cx="4514850" cy="3009900"/>
          </a:xfrm>
          <a:prstGeom prst="rect">
            <a:avLst/>
          </a:prstGeom>
        </p:spPr>
      </p:pic>
    </p:spTree>
    <p:extLst>
      <p:ext uri="{BB962C8B-B14F-4D97-AF65-F5344CB8AC3E}">
        <p14:creationId xmlns:p14="http://schemas.microsoft.com/office/powerpoint/2010/main" val="17912556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2600" y="190500"/>
            <a:ext cx="4629150" cy="10210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01000" y="1790700"/>
            <a:ext cx="8432800" cy="6324600"/>
          </a:xfrm>
          <a:prstGeom prst="rect">
            <a:avLst/>
          </a:prstGeom>
        </p:spPr>
      </p:pic>
      <p:pic>
        <p:nvPicPr>
          <p:cNvPr id="4"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93377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523" y="266700"/>
            <a:ext cx="14100073" cy="9975802"/>
          </a:xfrm>
          <a:prstGeom prst="rect">
            <a:avLst/>
          </a:prstGeom>
        </p:spPr>
      </p:pic>
    </p:spTree>
    <p:extLst>
      <p:ext uri="{BB962C8B-B14F-4D97-AF65-F5344CB8AC3E}">
        <p14:creationId xmlns:p14="http://schemas.microsoft.com/office/powerpoint/2010/main" val="1179823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5999" y="419100"/>
            <a:ext cx="13535151" cy="9576757"/>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071237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66800" y="1179443"/>
            <a:ext cx="13182600" cy="835741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1371600" y="776909"/>
            <a:ext cx="12877800" cy="8071056"/>
          </a:xfrm>
          <a:prstGeom prst="rect">
            <a:avLst/>
          </a:prstGeom>
        </p:spPr>
        <p:txBody>
          <a:bodyPr wrap="square">
            <a:spAutoFit/>
          </a:bodyPr>
          <a:lstStyle/>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Our body needs a balanced diet. This should include</a:t>
            </a:r>
            <a:r>
              <a:rPr lang="en-GB" sz="3200" dirty="0" smtClean="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least five portions of fruit and vegetables per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day</a:t>
            </a:r>
          </a:p>
          <a:p>
            <a:pPr marL="342900" lvl="0" indent="-342900">
              <a:lnSpc>
                <a:spcPct val="107000"/>
              </a:lnSpc>
              <a:spcAft>
                <a:spcPts val="800"/>
              </a:spcAft>
              <a:buSzPts val="1000"/>
              <a:buFont typeface="Symbol" panose="05050102010706020507" pitchFamily="18" charset="2"/>
              <a:buChar char=""/>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Starchy foods such as bread, rice, potatoes and pasta. Choose wholegrain varieties wherever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possible</a:t>
            </a:r>
          </a:p>
          <a:p>
            <a:pPr marL="342900" lvl="0" indent="-342900">
              <a:lnSpc>
                <a:spcPct val="107000"/>
              </a:lnSpc>
              <a:spcAft>
                <a:spcPts val="800"/>
              </a:spcAft>
              <a:buSzPts val="1000"/>
              <a:buFont typeface="Symbol" panose="05050102010706020507" pitchFamily="18" charset="2"/>
              <a:buChar char=""/>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Milk and dairy products such as cheese and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yogurts</a:t>
            </a:r>
          </a:p>
          <a:p>
            <a:pPr marL="342900" lvl="0" indent="-342900">
              <a:lnSpc>
                <a:spcPct val="107000"/>
              </a:lnSpc>
              <a:spcAft>
                <a:spcPts val="800"/>
              </a:spcAft>
              <a:buSzPts val="1000"/>
              <a:buFont typeface="Symbol" panose="05050102010706020507" pitchFamily="18" charset="2"/>
              <a:buChar char=""/>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Meat, fish, eggs, beans and other non-dairy sources of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protein</a:t>
            </a:r>
          </a:p>
          <a:p>
            <a:pPr marL="342900" lvl="0" indent="-342900">
              <a:lnSpc>
                <a:spcPct val="107000"/>
              </a:lnSpc>
              <a:spcAft>
                <a:spcPts val="800"/>
              </a:spcAft>
              <a:buSzPts val="1000"/>
              <a:buFont typeface="Symbol" panose="05050102010706020507" pitchFamily="18" charset="2"/>
              <a:buChar char=""/>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Only a small amount of foods and drinks high in fats and/or sugar</a:t>
            </a:r>
            <a:endParaRPr lang="en-GB" sz="32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99878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90600" y="2247900"/>
            <a:ext cx="8991600" cy="5029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143000" y="2628900"/>
            <a:ext cx="9144000" cy="5509200"/>
          </a:xfrm>
          <a:prstGeom prst="rect">
            <a:avLst/>
          </a:prstGeom>
        </p:spPr>
        <p:txBody>
          <a:bodyPr wrap="square">
            <a:spAutoFit/>
          </a:bodyPr>
          <a:lstStyle/>
          <a:p>
            <a:r>
              <a:rPr lang="en-GB" sz="3200" dirty="0" smtClean="0">
                <a:solidFill>
                  <a:srgbClr val="00B050"/>
                </a:solidFill>
                <a:latin typeface="Berlin Sans FB" panose="020E0602020502020306" pitchFamily="34" charset="0"/>
              </a:rPr>
              <a:t>We should drink </a:t>
            </a:r>
            <a:r>
              <a:rPr lang="en-GB" sz="3200" dirty="0" smtClean="0">
                <a:solidFill>
                  <a:srgbClr val="FF0000"/>
                </a:solidFill>
                <a:latin typeface="Berlin Sans FB" panose="020E0602020502020306" pitchFamily="34" charset="0"/>
              </a:rPr>
              <a:t>6-8 </a:t>
            </a:r>
            <a:r>
              <a:rPr lang="en-GB" sz="3200" dirty="0">
                <a:solidFill>
                  <a:srgbClr val="FF0000"/>
                </a:solidFill>
                <a:latin typeface="Berlin Sans FB" panose="020E0602020502020306" pitchFamily="34" charset="0"/>
              </a:rPr>
              <a:t>glasses </a:t>
            </a:r>
            <a:r>
              <a:rPr lang="en-GB" sz="3200" dirty="0">
                <a:solidFill>
                  <a:srgbClr val="00B050"/>
                </a:solidFill>
                <a:latin typeface="Berlin Sans FB" panose="020E0602020502020306" pitchFamily="34" charset="0"/>
              </a:rPr>
              <a:t>of </a:t>
            </a:r>
            <a:r>
              <a:rPr lang="en-GB" sz="3200" dirty="0" smtClean="0">
                <a:solidFill>
                  <a:srgbClr val="00B050"/>
                </a:solidFill>
                <a:latin typeface="Berlin Sans FB" panose="020E0602020502020306" pitchFamily="34" charset="0"/>
              </a:rPr>
              <a:t>water</a:t>
            </a:r>
            <a:r>
              <a:rPr lang="en-GB" sz="3200" dirty="0">
                <a:solidFill>
                  <a:srgbClr val="00B050"/>
                </a:solidFill>
                <a:latin typeface="Berlin Sans FB" panose="020E0602020502020306" pitchFamily="34" charset="0"/>
              </a:rPr>
              <a:t> </a:t>
            </a:r>
            <a:r>
              <a:rPr lang="en-GB" sz="3200" dirty="0" smtClean="0">
                <a:solidFill>
                  <a:srgbClr val="00B050"/>
                </a:solidFill>
                <a:latin typeface="Berlin Sans FB" panose="020E0602020502020306" pitchFamily="34" charset="0"/>
              </a:rPr>
              <a:t>a day. </a:t>
            </a:r>
            <a:r>
              <a:rPr lang="en-GB" sz="3200" dirty="0">
                <a:solidFill>
                  <a:srgbClr val="00B050"/>
                </a:solidFill>
                <a:latin typeface="Berlin Sans FB" panose="020E0602020502020306" pitchFamily="34" charset="0"/>
              </a:rPr>
              <a:t>– around </a:t>
            </a:r>
            <a:r>
              <a:rPr lang="en-GB" sz="3200" dirty="0">
                <a:solidFill>
                  <a:srgbClr val="FF0000"/>
                </a:solidFill>
                <a:latin typeface="Berlin Sans FB" panose="020E0602020502020306" pitchFamily="34" charset="0"/>
              </a:rPr>
              <a:t>1.2 to 1.5 litres</a:t>
            </a:r>
            <a:r>
              <a:rPr lang="en-GB" sz="3200" dirty="0">
                <a:solidFill>
                  <a:srgbClr val="00B050"/>
                </a:solidFill>
                <a:latin typeface="Berlin Sans FB" panose="020E0602020502020306" pitchFamily="34" charset="0"/>
              </a:rPr>
              <a:t>.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Water</a:t>
            </a:r>
            <a:r>
              <a:rPr lang="en-GB" sz="3200" dirty="0">
                <a:solidFill>
                  <a:srgbClr val="00B050"/>
                </a:solidFill>
                <a:latin typeface="Berlin Sans FB" panose="020E0602020502020306" pitchFamily="34" charset="0"/>
              </a:rPr>
              <a:t>, lower fat milk and sugar-free drinks, including tea and coffee, all count</a:t>
            </a:r>
            <a:r>
              <a:rPr lang="en-GB" sz="3200" dirty="0" smtClean="0">
                <a:solidFill>
                  <a:srgbClr val="00B050"/>
                </a:solidFill>
                <a:latin typeface="Berlin Sans FB" panose="020E0602020502020306" pitchFamily="34" charset="0"/>
              </a:rPr>
              <a:t>.</a:t>
            </a:r>
          </a:p>
          <a:p>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WATER IS THE BEST!!!</a:t>
            </a:r>
            <a:endParaRPr lang="en-GB" sz="3200" dirty="0">
              <a:solidFill>
                <a:srgbClr val="00B050"/>
              </a:solidFill>
              <a:latin typeface="Berlin Sans FB" panose="020E0602020502020306" pitchFamily="34" charset="0"/>
            </a:endParaRPr>
          </a:p>
          <a:p>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p:txBody>
      </p:sp>
      <p:pic>
        <p:nvPicPr>
          <p:cNvPr id="6"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3"/>
          <a:stretch>
            <a:fillRect/>
          </a:stretch>
        </p:blipFill>
        <p:spPr>
          <a:xfrm>
            <a:off x="11430000" y="876300"/>
            <a:ext cx="5181600" cy="7088717"/>
          </a:xfrm>
          <a:prstGeom prst="rect">
            <a:avLst/>
          </a:prstGeom>
        </p:spPr>
      </p:pic>
    </p:spTree>
    <p:extLst>
      <p:ext uri="{BB962C8B-B14F-4D97-AF65-F5344CB8AC3E}">
        <p14:creationId xmlns:p14="http://schemas.microsoft.com/office/powerpoint/2010/main" val="24085176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How does water affect the human bod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800" y="876300"/>
            <a:ext cx="10287000" cy="64293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7962900"/>
            <a:ext cx="12420600" cy="1077218"/>
          </a:xfrm>
          <a:prstGeom prst="rect">
            <a:avLst/>
          </a:prstGeom>
          <a:noFill/>
        </p:spPr>
        <p:txBody>
          <a:bodyPr wrap="square" rtlCol="0">
            <a:spAutoFit/>
          </a:bodyPr>
          <a:lstStyle/>
          <a:p>
            <a:r>
              <a:rPr lang="en-GB" sz="3200" dirty="0" smtClean="0">
                <a:solidFill>
                  <a:srgbClr val="00B050"/>
                </a:solidFill>
                <a:latin typeface="Berlin Sans FB" panose="020E0602020502020306" pitchFamily="34" charset="0"/>
              </a:rPr>
              <a:t>Water is essential for humans to survive. We need it to make sure our body functions properly.</a:t>
            </a:r>
            <a:endParaRPr lang="en-GB" sz="3200" dirty="0">
              <a:solidFill>
                <a:srgbClr val="00B050"/>
              </a:solidFill>
              <a:latin typeface="Berlin Sans FB" panose="020E0602020502020306" pitchFamily="34" charset="0"/>
            </a:endParaRPr>
          </a:p>
        </p:txBody>
      </p:sp>
    </p:spTree>
    <p:extLst>
      <p:ext uri="{BB962C8B-B14F-4D97-AF65-F5344CB8AC3E}">
        <p14:creationId xmlns:p14="http://schemas.microsoft.com/office/powerpoint/2010/main" val="2621336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1000" y="757874"/>
            <a:ext cx="12877800" cy="9224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990600" y="1127721"/>
            <a:ext cx="11658600" cy="8855053"/>
          </a:xfrm>
          <a:prstGeom prst="rect">
            <a:avLst/>
          </a:prstGeom>
        </p:spPr>
        <p:txBody>
          <a:bodyPr wrap="square">
            <a:spAutoFit/>
          </a:bodyPr>
          <a:lstStyle/>
          <a:p>
            <a:pPr>
              <a:lnSpc>
                <a:spcPct val="107000"/>
              </a:lnSpc>
              <a:spcAft>
                <a:spcPts val="1800"/>
              </a:spcAft>
            </a:pPr>
            <a:r>
              <a:rPr lang="en-GB" sz="3600" b="1" dirty="0">
                <a:solidFill>
                  <a:srgbClr val="C00000"/>
                </a:solidFill>
                <a:latin typeface="Berlin Sans FB" panose="020E0602020502020306" pitchFamily="34" charset="0"/>
                <a:ea typeface="Times New Roman" panose="02020603050405020304" pitchFamily="18" charset="0"/>
                <a:cs typeface="Times New Roman" panose="02020603050405020304" pitchFamily="18" charset="0"/>
              </a:rPr>
              <a:t>Can you eat healthily and save money? </a:t>
            </a:r>
          </a:p>
          <a:p>
            <a:pPr>
              <a:lnSpc>
                <a:spcPct val="107000"/>
              </a:lnSpc>
              <a:spcAft>
                <a:spcPts val="1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b="1"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Write a shopping list</a:t>
            </a:r>
            <a:endParaRPr lang="en-GB" sz="32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Draw up a weekly meal plan using up ingredients you already have and make a shopping list of any missing items.</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Try not to shop when hungry. People who shop when hungry are more likely to spend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more.</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b="1"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Waste nothing</a:t>
            </a:r>
            <a:endParaRPr lang="en-GB" sz="32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 average family with children throws away almost £60 of good food every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month.</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Plan your meals so all the ingredients on your list get used. </a:t>
            </a: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Freeze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any unused food. Food storage bags and boxes will come in handy</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pic>
        <p:nvPicPr>
          <p:cNvPr id="4"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See the source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63600" y="1638300"/>
            <a:ext cx="4514850" cy="661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9900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5"/>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6"/>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6"/>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8"/>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15009" y="495300"/>
            <a:ext cx="10515600" cy="904321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371600" y="723900"/>
            <a:ext cx="6172200" cy="3188693"/>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Eat leftovers for lunch</a:t>
            </a:r>
            <a:endParaRPr lang="en-GB" sz="3200" dirty="0">
              <a:solidFill>
                <a:schemeClr val="tx2">
                  <a:lumMod val="60000"/>
                  <a:lumOff val="40000"/>
                </a:schemeClr>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Cook extra portions for your evening meal so you can have the leftovers for lunch the next day.</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143000" y="5515389"/>
            <a:ext cx="10515600" cy="3188693"/>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Buy frozen</a:t>
            </a:r>
            <a:endParaRPr lang="en-GB" sz="32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Frozen fruit and vegetables are underrated.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They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are just as good for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you and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are often cheaper than fresh varieties.</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Frozen vegetables are picked at the peak of freshness and then frozen to seal in their nutrients</a:t>
            </a:r>
            <a:r>
              <a:rPr lang="en-GB" dirty="0">
                <a:latin typeface="Berlin Sans FB" panose="020E0602020502020306" pitchFamily="34" charset="0"/>
                <a:ea typeface="Times New Roman" panose="02020603050405020304" pitchFamily="18" charset="0"/>
                <a:cs typeface="Times New Roman" panose="02020603050405020304" pitchFamily="18" charset="0"/>
              </a:rPr>
              <a: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63400" y="495300"/>
            <a:ext cx="5715000" cy="5048250"/>
          </a:xfrm>
          <a:prstGeom prst="rect">
            <a:avLst/>
          </a:prstGeom>
        </p:spPr>
      </p:pic>
    </p:spTree>
    <p:extLst>
      <p:ext uri="{BB962C8B-B14F-4D97-AF65-F5344CB8AC3E}">
        <p14:creationId xmlns:p14="http://schemas.microsoft.com/office/powerpoint/2010/main" val="25109383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533400" y="395909"/>
            <a:ext cx="8458200" cy="904321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38200" y="419100"/>
            <a:ext cx="9144000" cy="373500"/>
          </a:xfrm>
          <a:prstGeom prst="rect">
            <a:avLst/>
          </a:prstGeom>
        </p:spPr>
        <p:txBody>
          <a:bodyPr>
            <a:spAutoFit/>
          </a:bodyPr>
          <a:lstStyle/>
          <a:p>
            <a:pPr>
              <a:lnSpc>
                <a:spcPct val="107000"/>
              </a:lnSpc>
              <a:spcAft>
                <a:spcPts val="1800"/>
              </a:spcAft>
            </a:pPr>
            <a:r>
              <a:rPr lang="en-GB" dirty="0" smtClean="0">
                <a:latin typeface="Berlin Sans FB" panose="020E0602020502020306" pitchFamily="34" charset="0"/>
                <a:ea typeface="Times New Roman" panose="02020603050405020304" pitchFamily="18" charset="0"/>
                <a:cs typeface="Times New Roman" panose="02020603050405020304" pitchFamily="18" charset="0"/>
              </a:rPr>
              <a: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914400" y="1028700"/>
            <a:ext cx="8077200" cy="2661754"/>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Try cheaper brands</a:t>
            </a:r>
            <a:endParaRPr lang="en-GB" sz="32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You could save money by buying cheaper brands than you normally do.</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838200" y="5822878"/>
            <a:ext cx="8382000" cy="3188693"/>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Eat more veg</a:t>
            </a:r>
            <a:endParaRPr lang="en-GB" sz="32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Meat and fish are typically the most expensive food ingredients on a shopping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list</a:t>
            </a: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ry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 few vegetarian meals during the week to keep costs down</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0200" y="266700"/>
            <a:ext cx="4081409" cy="544187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020800" y="3943984"/>
            <a:ext cx="3848552" cy="318071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48800" y="5600700"/>
            <a:ext cx="3886200" cy="3886200"/>
          </a:xfrm>
          <a:prstGeom prst="rect">
            <a:avLst/>
          </a:prstGeom>
        </p:spPr>
      </p:pic>
    </p:spTree>
    <p:extLst>
      <p:ext uri="{BB962C8B-B14F-4D97-AF65-F5344CB8AC3E}">
        <p14:creationId xmlns:p14="http://schemas.microsoft.com/office/powerpoint/2010/main" val="6811457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62000" y="419100"/>
            <a:ext cx="8481392" cy="807719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90600" y="723900"/>
            <a:ext cx="6629400" cy="7108100"/>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Cook with pulses</a:t>
            </a:r>
            <a:endParaRPr lang="en-GB" sz="32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Pulses, such as beans, lentils and peas, are some of the cheapest foods on the supermarket shelf.</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These pulses are low in calories and fat but packed with fibre, vitamins and minerals, and also count towards your 5 A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Day</a:t>
            </a:r>
            <a:r>
              <a:rPr lang="en-GB" sz="3200" u="sng"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a:t>
            </a:r>
            <a:endParaRPr lang="en-GB" sz="3200" u="sng"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Use them in dishes to replace some of the chicken or meat, such as a chilli con carne with kidney beans or a chicken curry with chickpeas.</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10800" y="3009900"/>
            <a:ext cx="6934200" cy="3556000"/>
          </a:xfrm>
          <a:prstGeom prst="rect">
            <a:avLst/>
          </a:prstGeom>
        </p:spPr>
      </p:pic>
    </p:spTree>
    <p:extLst>
      <p:ext uri="{BB962C8B-B14F-4D97-AF65-F5344CB8AC3E}">
        <p14:creationId xmlns:p14="http://schemas.microsoft.com/office/powerpoint/2010/main" val="17643129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15009" y="495301"/>
            <a:ext cx="10515600" cy="57912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219200" y="723900"/>
            <a:ext cx="9753600" cy="5231176"/>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Freeze leftover bread</a:t>
            </a:r>
            <a:endParaRPr lang="en-GB" sz="32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Bread is one of the most wasted household foods. Reduce waste by freezing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bread</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Know your </a:t>
            </a:r>
            <a:r>
              <a:rPr lang="en-GB" sz="3200" b="1" dirty="0" smtClean="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kitchen</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Plan your week's meals to include ingredients you have already got in and avoid buying items you already have.</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Check use-by dates to make sure you use up ingredients before they go off</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rot="1304871">
            <a:off x="12496800" y="2019300"/>
            <a:ext cx="4402268" cy="4419600"/>
          </a:xfrm>
          <a:prstGeom prst="rect">
            <a:avLst/>
          </a:prstGeom>
        </p:spPr>
      </p:pic>
    </p:spTree>
    <p:extLst>
      <p:ext uri="{BB962C8B-B14F-4D97-AF65-F5344CB8AC3E}">
        <p14:creationId xmlns:p14="http://schemas.microsoft.com/office/powerpoint/2010/main" val="42678467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81237">
            <a:off x="2781014" y="560401"/>
            <a:ext cx="7387700" cy="1629979"/>
          </a:xfrm>
          <a:prstGeom prst="rect">
            <a:avLst/>
          </a:prstGeom>
        </p:spPr>
      </p:pic>
      <p:pic>
        <p:nvPicPr>
          <p:cNvPr id="2" name="Picture 2"/>
          <p:cNvPicPr>
            <a:picLocks noChangeAspect="1"/>
          </p:cNvPicPr>
          <p:nvPr/>
        </p:nvPicPr>
        <p:blipFill>
          <a:blip r:embed="rId4"/>
          <a:srcRect/>
          <a:stretch>
            <a:fillRect/>
          </a:stretch>
        </p:blipFill>
        <p:spPr>
          <a:xfrm rot="5400000">
            <a:off x="6154556" y="-2764009"/>
            <a:ext cx="7086600" cy="17308203"/>
          </a:xfrm>
          <a:prstGeom prst="rect">
            <a:avLst/>
          </a:prstGeom>
        </p:spPr>
      </p:pic>
      <p:sp>
        <p:nvSpPr>
          <p:cNvPr id="9" name="TextBox 9"/>
          <p:cNvSpPr txBox="1"/>
          <p:nvPr/>
        </p:nvSpPr>
        <p:spPr>
          <a:xfrm>
            <a:off x="1357213" y="721512"/>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Food waste</a:t>
            </a:r>
            <a:endParaRPr lang="en-US" sz="8000" dirty="0">
              <a:solidFill>
                <a:srgbClr val="000000"/>
              </a:solidFill>
              <a:latin typeface="Amatic SC Bold"/>
            </a:endParaRPr>
          </a:p>
        </p:txBody>
      </p:sp>
      <p:pic>
        <p:nvPicPr>
          <p:cNvPr id="17" name="Picture 17"/>
          <p:cNvPicPr>
            <a:picLocks noChangeAspect="1"/>
          </p:cNvPicPr>
          <p:nvPr/>
        </p:nvPicPr>
        <p:blipFill>
          <a:blip r:embed="rId5"/>
          <a:srcRect/>
          <a:stretch>
            <a:fillRect/>
          </a:stretch>
        </p:blipFill>
        <p:spPr>
          <a:xfrm rot="-7483644">
            <a:off x="764034" y="9398694"/>
            <a:ext cx="509049" cy="488687"/>
          </a:xfrm>
          <a:prstGeom prst="rect">
            <a:avLst/>
          </a:prstGeom>
        </p:spPr>
      </p:pic>
      <p:pic>
        <p:nvPicPr>
          <p:cNvPr id="18" name="Picture 18"/>
          <p:cNvPicPr>
            <a:picLocks noChangeAspect="1"/>
          </p:cNvPicPr>
          <p:nvPr/>
        </p:nvPicPr>
        <p:blipFill>
          <a:blip r:embed="rId5"/>
          <a:srcRect/>
          <a:stretch>
            <a:fillRect/>
          </a:stretch>
        </p:blipFill>
        <p:spPr>
          <a:xfrm rot="-1839255">
            <a:off x="337123" y="2488044"/>
            <a:ext cx="554415" cy="532238"/>
          </a:xfrm>
          <a:prstGeom prst="rect">
            <a:avLst/>
          </a:prstGeom>
        </p:spPr>
      </p:pic>
      <p:pic>
        <p:nvPicPr>
          <p:cNvPr id="20"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flipH="1">
            <a:off x="1621114" y="2466835"/>
            <a:ext cx="16057286" cy="5755422"/>
          </a:xfrm>
          <a:prstGeom prst="rect">
            <a:avLst/>
          </a:prstGeom>
          <a:noFill/>
        </p:spPr>
        <p:txBody>
          <a:bodyPr wrap="square" rtlCol="0">
            <a:spAutoFit/>
          </a:bodyPr>
          <a:lstStyle/>
          <a:p>
            <a:r>
              <a:rPr lang="en-GB" sz="3200" dirty="0">
                <a:solidFill>
                  <a:srgbClr val="00B050"/>
                </a:solidFill>
                <a:latin typeface="Berlin Sans FB" panose="020E0602020502020306" pitchFamily="34" charset="0"/>
              </a:rPr>
              <a:t>Food waste causes just as much damage to our planet as plastic waste. Think about all the energy and resources it takes to produce, process and transport food. </a:t>
            </a:r>
            <a:endParaRPr lang="en-GB" sz="3200" dirty="0" smtClean="0">
              <a:solidFill>
                <a:srgbClr val="00B050"/>
              </a:solidFill>
              <a:latin typeface="Berlin Sans FB" panose="020E0602020502020306" pitchFamily="34" charset="0"/>
            </a:endParaRPr>
          </a:p>
          <a:p>
            <a:endParaRPr lang="en-GB" sz="3200" dirty="0" smtClean="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
            </a:r>
            <a:br>
              <a:rPr lang="en-GB" sz="3200" dirty="0">
                <a:solidFill>
                  <a:srgbClr val="00B050"/>
                </a:solidFill>
                <a:latin typeface="Berlin Sans FB" panose="020E0602020502020306" pitchFamily="34" charset="0"/>
              </a:rPr>
            </a:br>
            <a:r>
              <a:rPr lang="en-GB" sz="3200" dirty="0">
                <a:solidFill>
                  <a:srgbClr val="00B050"/>
                </a:solidFill>
                <a:latin typeface="Berlin Sans FB" panose="020E0602020502020306" pitchFamily="34" charset="0"/>
              </a:rPr>
              <a:t>What’s most concerning is that 5m tonnes of this is edible and equates to </a:t>
            </a:r>
            <a:r>
              <a:rPr lang="en-GB" sz="3200" dirty="0">
                <a:solidFill>
                  <a:schemeClr val="accent1">
                    <a:lumMod val="75000"/>
                  </a:schemeClr>
                </a:solidFill>
                <a:latin typeface="Berlin Sans FB" panose="020E0602020502020306" pitchFamily="34" charset="0"/>
              </a:rPr>
              <a:t>£15bn </a:t>
            </a:r>
            <a:r>
              <a:rPr lang="en-GB" sz="3200" dirty="0">
                <a:solidFill>
                  <a:srgbClr val="00B050"/>
                </a:solidFill>
                <a:latin typeface="Berlin Sans FB" panose="020E0602020502020306" pitchFamily="34" charset="0"/>
              </a:rPr>
              <a:t>of food each year. This works out as </a:t>
            </a:r>
            <a:r>
              <a:rPr lang="en-GB" sz="3200" dirty="0">
                <a:solidFill>
                  <a:srgbClr val="0070C0"/>
                </a:solidFill>
                <a:latin typeface="Berlin Sans FB" panose="020E0602020502020306" pitchFamily="34" charset="0"/>
              </a:rPr>
              <a:t>£70 a month or £840 </a:t>
            </a:r>
            <a:r>
              <a:rPr lang="en-GB" sz="3200" dirty="0">
                <a:solidFill>
                  <a:srgbClr val="00B050"/>
                </a:solidFill>
                <a:latin typeface="Berlin Sans FB" panose="020E0602020502020306" pitchFamily="34" charset="0"/>
              </a:rPr>
              <a:t>a year for a family of four.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Hospitality </a:t>
            </a:r>
            <a:r>
              <a:rPr lang="en-GB" sz="3200" dirty="0">
                <a:solidFill>
                  <a:srgbClr val="00B050"/>
                </a:solidFill>
                <a:latin typeface="Berlin Sans FB" panose="020E0602020502020306" pitchFamily="34" charset="0"/>
              </a:rPr>
              <a:t>and the food service (catering) is responsible for </a:t>
            </a:r>
            <a:r>
              <a:rPr lang="en-GB" sz="3200" dirty="0">
                <a:solidFill>
                  <a:schemeClr val="accent1">
                    <a:lumMod val="75000"/>
                  </a:schemeClr>
                </a:solidFill>
                <a:latin typeface="Berlin Sans FB" panose="020E0602020502020306" pitchFamily="34" charset="0"/>
              </a:rPr>
              <a:t>1.85m </a:t>
            </a:r>
            <a:r>
              <a:rPr lang="en-GB" sz="3200" dirty="0" smtClean="0">
                <a:solidFill>
                  <a:schemeClr val="accent1">
                    <a:lumMod val="75000"/>
                  </a:schemeClr>
                </a:solidFill>
                <a:latin typeface="Berlin Sans FB" panose="020E0602020502020306" pitchFamily="34" charset="0"/>
              </a:rPr>
              <a:t>tonnes</a:t>
            </a:r>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F</a:t>
            </a:r>
            <a:r>
              <a:rPr lang="en-GB" sz="3200" dirty="0" smtClean="0">
                <a:solidFill>
                  <a:srgbClr val="00B050"/>
                </a:solidFill>
                <a:latin typeface="Berlin Sans FB" panose="020E0602020502020306" pitchFamily="34" charset="0"/>
              </a:rPr>
              <a:t>ood </a:t>
            </a:r>
            <a:r>
              <a:rPr lang="en-GB" sz="3200" dirty="0">
                <a:solidFill>
                  <a:srgbClr val="00B050"/>
                </a:solidFill>
                <a:latin typeface="Berlin Sans FB" panose="020E0602020502020306" pitchFamily="34" charset="0"/>
              </a:rPr>
              <a:t>manufacturing </a:t>
            </a:r>
            <a:r>
              <a:rPr lang="en-GB" sz="3200" dirty="0">
                <a:solidFill>
                  <a:schemeClr val="accent1">
                    <a:lumMod val="75000"/>
                  </a:schemeClr>
                </a:solidFill>
                <a:latin typeface="Berlin Sans FB" panose="020E0602020502020306" pitchFamily="34" charset="0"/>
              </a:rPr>
              <a:t>1m</a:t>
            </a:r>
            <a:r>
              <a:rPr lang="en-GB" sz="3200" dirty="0">
                <a:solidFill>
                  <a:srgbClr val="00B050"/>
                </a:solidFill>
                <a:latin typeface="Berlin Sans FB" panose="020E0602020502020306" pitchFamily="34" charset="0"/>
              </a:rPr>
              <a:t> </a:t>
            </a:r>
            <a:r>
              <a:rPr lang="en-GB" sz="3200" dirty="0" smtClean="0">
                <a:solidFill>
                  <a:schemeClr val="tx2">
                    <a:lumMod val="75000"/>
                  </a:schemeClr>
                </a:solidFill>
                <a:latin typeface="Berlin Sans FB" panose="020E0602020502020306" pitchFamily="34" charset="0"/>
              </a:rPr>
              <a:t>tonne</a:t>
            </a:r>
          </a:p>
          <a:p>
            <a:r>
              <a:rPr lang="en-GB" sz="3200" dirty="0">
                <a:solidFill>
                  <a:srgbClr val="00B050"/>
                </a:solidFill>
                <a:latin typeface="Berlin Sans FB" panose="020E0602020502020306" pitchFamily="34" charset="0"/>
              </a:rPr>
              <a:t>R</a:t>
            </a:r>
            <a:r>
              <a:rPr lang="en-GB" sz="3200" dirty="0" smtClean="0">
                <a:solidFill>
                  <a:srgbClr val="00B050"/>
                </a:solidFill>
                <a:latin typeface="Berlin Sans FB" panose="020E0602020502020306" pitchFamily="34" charset="0"/>
              </a:rPr>
              <a:t>etail</a:t>
            </a:r>
            <a:r>
              <a:rPr lang="en-GB" sz="3200" dirty="0">
                <a:solidFill>
                  <a:srgbClr val="00B050"/>
                </a:solidFill>
                <a:latin typeface="Berlin Sans FB" panose="020E0602020502020306" pitchFamily="34" charset="0"/>
              </a:rPr>
              <a:t>, </a:t>
            </a:r>
            <a:r>
              <a:rPr lang="en-GB" sz="3200" dirty="0">
                <a:solidFill>
                  <a:schemeClr val="accent1">
                    <a:lumMod val="75000"/>
                  </a:schemeClr>
                </a:solidFill>
                <a:latin typeface="Berlin Sans FB" panose="020E0602020502020306" pitchFamily="34" charset="0"/>
              </a:rPr>
              <a:t>0.25m tonnes.</a:t>
            </a:r>
            <a:r>
              <a:rPr lang="en-GB" sz="3200" dirty="0">
                <a:solidFill>
                  <a:srgbClr val="00B050"/>
                </a:solidFill>
                <a:latin typeface="Berlin Sans FB" panose="020E0602020502020306" pitchFamily="34" charset="0"/>
              </a:rPr>
              <a:t/>
            </a:r>
            <a:br>
              <a:rPr lang="en-GB" sz="3200" dirty="0">
                <a:solidFill>
                  <a:srgbClr val="00B050"/>
                </a:solidFill>
                <a:latin typeface="Berlin Sans FB" panose="020E0602020502020306" pitchFamily="34" charset="0"/>
              </a:rPr>
            </a:br>
            <a:endParaRPr lang="en-GB" sz="4800" dirty="0" smtClean="0">
              <a:solidFill>
                <a:srgbClr val="00B050"/>
              </a:solidFill>
              <a:latin typeface="Berlin Sans FB" panose="020E0602020502020306" pitchFamily="34" charset="0"/>
            </a:endParaRPr>
          </a:p>
        </p:txBody>
      </p:sp>
    </p:spTree>
    <p:extLst>
      <p:ext uri="{BB962C8B-B14F-4D97-AF65-F5344CB8AC3E}">
        <p14:creationId xmlns:p14="http://schemas.microsoft.com/office/powerpoint/2010/main" val="290309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81237">
            <a:off x="2773653" y="635529"/>
            <a:ext cx="7083323" cy="1562823"/>
          </a:xfrm>
          <a:prstGeom prst="rect">
            <a:avLst/>
          </a:prstGeom>
        </p:spPr>
      </p:pic>
      <p:pic>
        <p:nvPicPr>
          <p:cNvPr id="2" name="Picture 2"/>
          <p:cNvPicPr>
            <a:picLocks noChangeAspect="1"/>
          </p:cNvPicPr>
          <p:nvPr/>
        </p:nvPicPr>
        <p:blipFill>
          <a:blip r:embed="rId4"/>
          <a:srcRect/>
          <a:stretch>
            <a:fillRect/>
          </a:stretch>
        </p:blipFill>
        <p:spPr>
          <a:xfrm rot="5400000">
            <a:off x="6330002" y="-2629029"/>
            <a:ext cx="7086600" cy="17308203"/>
          </a:xfrm>
          <a:prstGeom prst="rect">
            <a:avLst/>
          </a:prstGeom>
        </p:spPr>
      </p:pic>
      <p:sp>
        <p:nvSpPr>
          <p:cNvPr id="9" name="TextBox 9"/>
          <p:cNvSpPr txBox="1"/>
          <p:nvPr/>
        </p:nvSpPr>
        <p:spPr>
          <a:xfrm>
            <a:off x="1357213" y="721512"/>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Food waste</a:t>
            </a:r>
            <a:endParaRPr lang="en-US" sz="8000" dirty="0">
              <a:solidFill>
                <a:srgbClr val="000000"/>
              </a:solidFill>
              <a:latin typeface="Amatic SC Bold"/>
            </a:endParaRPr>
          </a:p>
        </p:txBody>
      </p:sp>
      <p:pic>
        <p:nvPicPr>
          <p:cNvPr id="17" name="Picture 17"/>
          <p:cNvPicPr>
            <a:picLocks noChangeAspect="1"/>
          </p:cNvPicPr>
          <p:nvPr/>
        </p:nvPicPr>
        <p:blipFill>
          <a:blip r:embed="rId5"/>
          <a:srcRect/>
          <a:stretch>
            <a:fillRect/>
          </a:stretch>
        </p:blipFill>
        <p:spPr>
          <a:xfrm rot="-7483644">
            <a:off x="764034" y="9398694"/>
            <a:ext cx="509049" cy="488687"/>
          </a:xfrm>
          <a:prstGeom prst="rect">
            <a:avLst/>
          </a:prstGeom>
        </p:spPr>
      </p:pic>
      <p:pic>
        <p:nvPicPr>
          <p:cNvPr id="18" name="Picture 18"/>
          <p:cNvPicPr>
            <a:picLocks noChangeAspect="1"/>
          </p:cNvPicPr>
          <p:nvPr/>
        </p:nvPicPr>
        <p:blipFill>
          <a:blip r:embed="rId5"/>
          <a:srcRect/>
          <a:stretch>
            <a:fillRect/>
          </a:stretch>
        </p:blipFill>
        <p:spPr>
          <a:xfrm rot="-1839255">
            <a:off x="337123" y="2488044"/>
            <a:ext cx="554415" cy="532238"/>
          </a:xfrm>
          <a:prstGeom prst="rect">
            <a:avLst/>
          </a:prstGeom>
        </p:spPr>
      </p:pic>
      <p:pic>
        <p:nvPicPr>
          <p:cNvPr id="20"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flipH="1">
            <a:off x="1621114" y="2466835"/>
            <a:ext cx="8742086" cy="8217634"/>
          </a:xfrm>
          <a:prstGeom prst="rect">
            <a:avLst/>
          </a:prstGeom>
          <a:noFill/>
        </p:spPr>
        <p:txBody>
          <a:bodyPr wrap="square" rtlCol="0">
            <a:spAutoFit/>
          </a:bodyPr>
          <a:lstStyle/>
          <a:p>
            <a:r>
              <a:rPr lang="en-GB" sz="3200" dirty="0" smtClean="0">
                <a:solidFill>
                  <a:srgbClr val="00B050"/>
                </a:solidFill>
                <a:latin typeface="Berlin Sans FB" panose="020E0602020502020306" pitchFamily="34" charset="0"/>
              </a:rPr>
              <a:t>Research </a:t>
            </a:r>
            <a:r>
              <a:rPr lang="en-GB" sz="3200" dirty="0">
                <a:solidFill>
                  <a:srgbClr val="00B050"/>
                </a:solidFill>
                <a:latin typeface="Berlin Sans FB" panose="020E0602020502020306" pitchFamily="34" charset="0"/>
              </a:rPr>
              <a:t>shows that even people who think they don’t create any food waste actually create around 2.9kg a week – think about those tea bags, coffee grounds, veg peelings, bones and egg shells.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If </a:t>
            </a:r>
            <a:r>
              <a:rPr lang="en-GB" sz="3200" dirty="0">
                <a:solidFill>
                  <a:srgbClr val="00B050"/>
                </a:solidFill>
                <a:latin typeface="Berlin Sans FB" panose="020E0602020502020306" pitchFamily="34" charset="0"/>
              </a:rPr>
              <a:t>your council offers a food waste collection service, use it. If people don’t use food waste collections they can become financially unviable and your council might stop them.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If </a:t>
            </a:r>
            <a:r>
              <a:rPr lang="en-GB" sz="3200" dirty="0">
                <a:solidFill>
                  <a:srgbClr val="00B050"/>
                </a:solidFill>
                <a:latin typeface="Berlin Sans FB" panose="020E0602020502020306" pitchFamily="34" charset="0"/>
              </a:rPr>
              <a:t>your council doesn’t offer a food waste collection, compost it at home to prevent your food waste going to landfill.</a:t>
            </a:r>
            <a:r>
              <a:rPr lang="en-GB" sz="3200" dirty="0"/>
              <a:t/>
            </a:r>
            <a:br>
              <a:rPr lang="en-GB" sz="3200" dirty="0"/>
            </a:br>
            <a:r>
              <a:rPr lang="en-GB" sz="3200" dirty="0"/>
              <a:t/>
            </a:r>
            <a:br>
              <a:rPr lang="en-GB" sz="3200" dirty="0"/>
            </a:br>
            <a:endParaRPr lang="en-GB" sz="4800" dirty="0" smtClean="0">
              <a:solidFill>
                <a:srgbClr val="00B050"/>
              </a:solidFill>
              <a:latin typeface="Berlin Sans FB" panose="020E0602020502020306" pitchFamily="34"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734800" y="3043829"/>
            <a:ext cx="6027792" cy="5606796"/>
          </a:xfrm>
          <a:prstGeom prst="rect">
            <a:avLst/>
          </a:prstGeom>
        </p:spPr>
      </p:pic>
    </p:spTree>
    <p:extLst>
      <p:ext uri="{BB962C8B-B14F-4D97-AF65-F5344CB8AC3E}">
        <p14:creationId xmlns:p14="http://schemas.microsoft.com/office/powerpoint/2010/main" val="11290830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4199" y="419100"/>
            <a:ext cx="10555657" cy="9677400"/>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029919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3"/>
          <a:srcRect/>
          <a:stretch>
            <a:fillRect/>
          </a:stretch>
        </p:blipFill>
        <p:spPr>
          <a:xfrm rot="181237">
            <a:off x="1338183" y="276845"/>
            <a:ext cx="9928724" cy="1744099"/>
          </a:xfrm>
          <a:prstGeom prst="rect">
            <a:avLst/>
          </a:prstGeom>
        </p:spPr>
      </p:pic>
      <p:pic>
        <p:nvPicPr>
          <p:cNvPr id="2" name="Picture 2"/>
          <p:cNvPicPr>
            <a:picLocks noChangeAspect="1"/>
          </p:cNvPicPr>
          <p:nvPr/>
        </p:nvPicPr>
        <p:blipFill>
          <a:blip r:embed="rId4"/>
          <a:srcRect/>
          <a:stretch>
            <a:fillRect/>
          </a:stretch>
        </p:blipFill>
        <p:spPr>
          <a:xfrm rot="5400000">
            <a:off x="4965439" y="-2041713"/>
            <a:ext cx="7823724" cy="15468601"/>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Sustainable consumption</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flipH="1">
            <a:off x="1621112" y="2466835"/>
            <a:ext cx="13466487" cy="2062103"/>
          </a:xfrm>
          <a:prstGeom prst="rect">
            <a:avLst/>
          </a:prstGeom>
          <a:noFill/>
        </p:spPr>
        <p:txBody>
          <a:bodyPr wrap="square" rtlCol="0">
            <a:spAutoFit/>
          </a:bodyPr>
          <a:lstStyle/>
          <a:p>
            <a:r>
              <a:rPr lang="en-GB" sz="3200" dirty="0">
                <a:solidFill>
                  <a:srgbClr val="00B050"/>
                </a:solidFill>
                <a:latin typeface="Berlin Sans FB" panose="020E0602020502020306" pitchFamily="34" charset="0"/>
              </a:rPr>
              <a:t>Sustainable consumption is the use of material products, energy and immaterial services in such a way that their use minimizes impacts on the environment, so that human needs can be met not only in the present but also for future generations</a:t>
            </a:r>
            <a:endParaRPr lang="en-GB" sz="3200" dirty="0" smtClean="0">
              <a:solidFill>
                <a:srgbClr val="00B050"/>
              </a:solidFill>
              <a:latin typeface="Berlin Sans FB" panose="020E0602020502020306" pitchFamily="34" charset="0"/>
            </a:endParaRPr>
          </a:p>
        </p:txBody>
      </p:sp>
      <p:sp>
        <p:nvSpPr>
          <p:cNvPr id="7" name="Rectangle 6"/>
          <p:cNvSpPr/>
          <p:nvPr/>
        </p:nvSpPr>
        <p:spPr>
          <a:xfrm>
            <a:off x="1562100" y="5366191"/>
            <a:ext cx="14630402" cy="4031873"/>
          </a:xfrm>
          <a:prstGeom prst="rect">
            <a:avLst/>
          </a:prstGeom>
        </p:spPr>
        <p:txBody>
          <a:bodyPr wrap="square">
            <a:spAutoFit/>
          </a:bodyPr>
          <a:lstStyle/>
          <a:p>
            <a:r>
              <a:rPr lang="en-GB" sz="3200" dirty="0">
                <a:solidFill>
                  <a:srgbClr val="00B050"/>
                </a:solidFill>
                <a:latin typeface="Berlin Sans FB" panose="020E0602020502020306" pitchFamily="34" charset="0"/>
              </a:rPr>
              <a:t>Consumption refers not only to individuals and households, but also to governments, business, and other institutions. </a:t>
            </a:r>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A </a:t>
            </a:r>
            <a:r>
              <a:rPr lang="en-GB" sz="3200" dirty="0">
                <a:solidFill>
                  <a:srgbClr val="00B050"/>
                </a:solidFill>
                <a:latin typeface="Berlin Sans FB" panose="020E0602020502020306" pitchFamily="34" charset="0"/>
              </a:rPr>
              <a:t>sustainable lifestyle minimizes </a:t>
            </a:r>
            <a:r>
              <a:rPr lang="en-GB" sz="3200" dirty="0" smtClean="0">
                <a:solidFill>
                  <a:srgbClr val="00B050"/>
                </a:solidFill>
                <a:latin typeface="Berlin Sans FB" panose="020E0602020502020306" pitchFamily="34" charset="0"/>
              </a:rPr>
              <a:t>ecological</a:t>
            </a:r>
            <a:r>
              <a:rPr lang="en-GB" sz="3200" dirty="0">
                <a:solidFill>
                  <a:srgbClr val="00B050"/>
                </a:solidFill>
                <a:latin typeface="Berlin Sans FB" panose="020E0602020502020306" pitchFamily="34" charset="0"/>
              </a:rPr>
              <a:t> impacts while enabling a flourishing life for individuals, households, communities, and beyond. </a:t>
            </a:r>
          </a:p>
          <a:p>
            <a:endParaRPr lang="en-GB" sz="3200" dirty="0" smtClean="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In 1994 the </a:t>
            </a:r>
            <a:r>
              <a:rPr lang="en-GB" sz="3200" dirty="0">
                <a:solidFill>
                  <a:srgbClr val="00B050"/>
                </a:solidFill>
                <a:latin typeface="Berlin Sans FB" panose="020E0602020502020306" pitchFamily="34" charset="0"/>
                <a:hlinkClick r:id="rId6" tooltip="Oslo Symposium"/>
              </a:rPr>
              <a:t>Oslo symposium</a:t>
            </a:r>
            <a:r>
              <a:rPr lang="en-GB" sz="3200" dirty="0">
                <a:solidFill>
                  <a:srgbClr val="00B050"/>
                </a:solidFill>
                <a:latin typeface="Berlin Sans FB" panose="020E0602020502020306" pitchFamily="34" charset="0"/>
              </a:rPr>
              <a:t> defined sustainable consumption as the consumption of goods and services that enhance quality of life while limiting the use of natural resources and noxious materials</a:t>
            </a:r>
          </a:p>
        </p:txBody>
      </p:sp>
    </p:spTree>
    <p:extLst>
      <p:ext uri="{BB962C8B-B14F-4D97-AF65-F5344CB8AC3E}">
        <p14:creationId xmlns:p14="http://schemas.microsoft.com/office/powerpoint/2010/main" val="19221949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0" y="2119823"/>
            <a:ext cx="7448550" cy="7448550"/>
          </a:xfrm>
          <a:prstGeom prst="rect">
            <a:avLst/>
          </a:prstGeom>
        </p:spPr>
      </p:pic>
    </p:spTree>
    <p:extLst>
      <p:ext uri="{BB962C8B-B14F-4D97-AF65-F5344CB8AC3E}">
        <p14:creationId xmlns:p14="http://schemas.microsoft.com/office/powerpoint/2010/main" val="40330856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0" y="19565"/>
            <a:ext cx="13614400" cy="10210800"/>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05735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p:cNvPicPr>
          <p:nvPr/>
        </p:nvPicPr>
        <p:blipFill>
          <a:blip r:embed="rId2"/>
          <a:srcRect/>
          <a:stretch>
            <a:fillRect/>
          </a:stretch>
        </p:blipFill>
        <p:spPr>
          <a:xfrm rot="181237">
            <a:off x="2518566" y="5294768"/>
            <a:ext cx="13219977" cy="2643995"/>
          </a:xfrm>
          <a:prstGeom prst="rect">
            <a:avLst/>
          </a:prstGeom>
        </p:spPr>
      </p:pic>
      <p:pic>
        <p:nvPicPr>
          <p:cNvPr id="21" name="Picture 2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33738">
            <a:off x="6707555" y="8172184"/>
            <a:ext cx="4872890" cy="974578"/>
          </a:xfrm>
          <a:prstGeom prst="rect">
            <a:avLst/>
          </a:prstGeom>
        </p:spPr>
      </p:pic>
      <p:sp>
        <p:nvSpPr>
          <p:cNvPr id="4" name="TextBox 4"/>
          <p:cNvSpPr txBox="1"/>
          <p:nvPr/>
        </p:nvSpPr>
        <p:spPr>
          <a:xfrm>
            <a:off x="3357995" y="5094830"/>
            <a:ext cx="11572009" cy="2373407"/>
          </a:xfrm>
          <a:prstGeom prst="rect">
            <a:avLst/>
          </a:prstGeom>
        </p:spPr>
        <p:txBody>
          <a:bodyPr lIns="0" tIns="0" rIns="0" bIns="0" rtlCol="0" anchor="t">
            <a:spAutoFit/>
          </a:bodyPr>
          <a:lstStyle/>
          <a:p>
            <a:pPr algn="ctr">
              <a:lnSpc>
                <a:spcPts val="20160"/>
              </a:lnSpc>
              <a:spcBef>
                <a:spcPct val="0"/>
              </a:spcBef>
            </a:pPr>
            <a:r>
              <a:rPr lang="en-US" sz="14400" dirty="0" smtClean="0">
                <a:solidFill>
                  <a:srgbClr val="000000"/>
                </a:solidFill>
                <a:latin typeface="Amatic SC Bold"/>
              </a:rPr>
              <a:t>Healthy eating</a:t>
            </a:r>
            <a:endParaRPr lang="en-US" sz="14400" dirty="0">
              <a:solidFill>
                <a:srgbClr val="000000"/>
              </a:solidFill>
              <a:latin typeface="Amatic SC Bold"/>
            </a:endParaRPr>
          </a:p>
        </p:txBody>
      </p:sp>
      <p:pic>
        <p:nvPicPr>
          <p:cNvPr id="8" name="Picture 8"/>
          <p:cNvPicPr>
            <a:picLocks noChangeAspect="1"/>
          </p:cNvPicPr>
          <p:nvPr/>
        </p:nvPicPr>
        <p:blipFill>
          <a:blip r:embed="rId4"/>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4"/>
          <a:srcRect/>
          <a:stretch>
            <a:fillRect/>
          </a:stretch>
        </p:blipFill>
        <p:spPr>
          <a:xfrm rot="8915872">
            <a:off x="15723131" y="7882561"/>
            <a:ext cx="580692" cy="557464"/>
          </a:xfrm>
          <a:prstGeom prst="rect">
            <a:avLst/>
          </a:prstGeom>
        </p:spPr>
      </p:pic>
      <p:pic>
        <p:nvPicPr>
          <p:cNvPr id="10" name="Picture 10"/>
          <p:cNvPicPr>
            <a:picLocks noChangeAspect="1"/>
          </p:cNvPicPr>
          <p:nvPr/>
        </p:nvPicPr>
        <p:blipFill>
          <a:blip r:embed="rId4"/>
          <a:srcRect/>
          <a:stretch>
            <a:fillRect/>
          </a:stretch>
        </p:blipFill>
        <p:spPr>
          <a:xfrm rot="10084657">
            <a:off x="1076541" y="943740"/>
            <a:ext cx="541332" cy="519679"/>
          </a:xfrm>
          <a:prstGeom prst="rect">
            <a:avLst/>
          </a:prstGeom>
        </p:spPr>
      </p:pic>
      <p:pic>
        <p:nvPicPr>
          <p:cNvPr id="14" name="Picture 14"/>
          <p:cNvPicPr>
            <a:picLocks noChangeAspect="1"/>
          </p:cNvPicPr>
          <p:nvPr/>
        </p:nvPicPr>
        <p:blipFill>
          <a:blip r:embed="rId4"/>
          <a:srcRect/>
          <a:stretch>
            <a:fillRect/>
          </a:stretch>
        </p:blipFill>
        <p:spPr>
          <a:xfrm rot="-7483644">
            <a:off x="2062821" y="7941910"/>
            <a:ext cx="509049" cy="488687"/>
          </a:xfrm>
          <a:prstGeom prst="rect">
            <a:avLst/>
          </a:prstGeom>
        </p:spPr>
      </p:pic>
      <p:pic>
        <p:nvPicPr>
          <p:cNvPr id="16" name="Picture 16"/>
          <p:cNvPicPr>
            <a:picLocks noChangeAspect="1"/>
          </p:cNvPicPr>
          <p:nvPr/>
        </p:nvPicPr>
        <p:blipFill>
          <a:blip r:embed="rId4"/>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4"/>
          <a:srcRect/>
          <a:stretch>
            <a:fillRect/>
          </a:stretch>
        </p:blipFill>
        <p:spPr>
          <a:xfrm rot="-6383107" flipH="1" flipV="1">
            <a:off x="15975259" y="5344182"/>
            <a:ext cx="516544" cy="495884"/>
          </a:xfrm>
          <a:prstGeom prst="rect">
            <a:avLst/>
          </a:prstGeom>
        </p:spPr>
      </p:pic>
      <p:pic>
        <p:nvPicPr>
          <p:cNvPr id="18" name="Picture 18"/>
          <p:cNvPicPr>
            <a:picLocks noChangeAspect="1"/>
          </p:cNvPicPr>
          <p:nvPr/>
        </p:nvPicPr>
        <p:blipFill>
          <a:blip r:embed="rId5"/>
          <a:srcRect/>
          <a:stretch>
            <a:fillRect/>
          </a:stretch>
        </p:blipFill>
        <p:spPr>
          <a:xfrm rot="1345741">
            <a:off x="12100836" y="8176526"/>
            <a:ext cx="511678" cy="867251"/>
          </a:xfrm>
          <a:prstGeom prst="rect">
            <a:avLst/>
          </a:prstGeom>
        </p:spPr>
      </p:pic>
      <p:sp>
        <p:nvSpPr>
          <p:cNvPr id="25" name="TextBox 25"/>
          <p:cNvSpPr txBox="1"/>
          <p:nvPr/>
        </p:nvSpPr>
        <p:spPr>
          <a:xfrm>
            <a:off x="3357995" y="8149142"/>
            <a:ext cx="11572009" cy="859210"/>
          </a:xfrm>
          <a:prstGeom prst="rect">
            <a:avLst/>
          </a:prstGeom>
        </p:spPr>
        <p:txBody>
          <a:bodyPr lIns="0" tIns="0" rIns="0" bIns="0" rtlCol="0" anchor="t">
            <a:spAutoFit/>
          </a:bodyPr>
          <a:lstStyle/>
          <a:p>
            <a:pPr algn="ctr">
              <a:lnSpc>
                <a:spcPts val="6719"/>
              </a:lnSpc>
            </a:pPr>
            <a:r>
              <a:rPr lang="en-US" sz="4800" dirty="0">
                <a:solidFill>
                  <a:srgbClr val="000000"/>
                </a:solidFill>
                <a:latin typeface="Amatic SC Bold"/>
              </a:rPr>
              <a:t>KEY STAGE </a:t>
            </a:r>
            <a:r>
              <a:rPr lang="en-US" sz="4800" dirty="0" smtClean="0">
                <a:solidFill>
                  <a:srgbClr val="000000"/>
                </a:solidFill>
                <a:latin typeface="Amatic SC Bold"/>
              </a:rPr>
              <a:t>5</a:t>
            </a:r>
            <a:endParaRPr lang="en-US" sz="4800" dirty="0">
              <a:solidFill>
                <a:srgbClr val="000000"/>
              </a:solidFill>
              <a:latin typeface="Amatic SC Bold"/>
            </a:endParaRPr>
          </a:p>
        </p:txBody>
      </p:sp>
      <p:pic>
        <p:nvPicPr>
          <p:cNvPr id="26"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descr="PTHB | Healthy Eati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462" y="87062"/>
            <a:ext cx="6617984" cy="46519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utritional-rainbow-diet-cancer.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049000" y="117719"/>
            <a:ext cx="7474000" cy="456532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5"/>
          <p:cNvSpPr txBox="1"/>
          <p:nvPr/>
        </p:nvSpPr>
        <p:spPr>
          <a:xfrm>
            <a:off x="3357995" y="8175829"/>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KEY STAGE 5</a:t>
            </a:r>
          </a:p>
        </p:txBody>
      </p:sp>
    </p:spTree>
    <p:extLst>
      <p:ext uri="{BB962C8B-B14F-4D97-AF65-F5344CB8AC3E}">
        <p14:creationId xmlns:p14="http://schemas.microsoft.com/office/powerpoint/2010/main" val="24399468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a:srcRect/>
          <a:stretch>
            <a:fillRect/>
          </a:stretch>
        </p:blipFill>
        <p:spPr>
          <a:xfrm rot="181237">
            <a:off x="2129291" y="48199"/>
            <a:ext cx="10905553" cy="2259445"/>
          </a:xfrm>
          <a:prstGeom prst="rect">
            <a:avLst/>
          </a:prstGeom>
        </p:spPr>
      </p:pic>
      <p:pic>
        <p:nvPicPr>
          <p:cNvPr id="2" name="Picture 2"/>
          <p:cNvPicPr>
            <a:picLocks noChangeAspect="1"/>
          </p:cNvPicPr>
          <p:nvPr/>
        </p:nvPicPr>
        <p:blipFill>
          <a:blip r:embed="rId4"/>
          <a:srcRect/>
          <a:stretch>
            <a:fillRect/>
          </a:stretch>
        </p:blipFill>
        <p:spPr>
          <a:xfrm rot="5400000">
            <a:off x="4677115" y="-2009125"/>
            <a:ext cx="7823724" cy="15468601"/>
          </a:xfrm>
          <a:prstGeom prst="rect">
            <a:avLst/>
          </a:prstGeom>
        </p:spPr>
      </p:pic>
      <p:sp>
        <p:nvSpPr>
          <p:cNvPr id="9" name="TextBox 9"/>
          <p:cNvSpPr txBox="1"/>
          <p:nvPr/>
        </p:nvSpPr>
        <p:spPr>
          <a:xfrm>
            <a:off x="838200" y="616133"/>
            <a:ext cx="13792200"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How can consumers be sustainable?</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905000" y="2759222"/>
            <a:ext cx="10896600" cy="5509200"/>
          </a:xfrm>
          <a:prstGeom prst="rect">
            <a:avLst/>
          </a:prstGeom>
        </p:spPr>
        <p:txBody>
          <a:bodyPr wrap="square">
            <a:spAutoFit/>
          </a:bodyPr>
          <a:lstStyle/>
          <a:p>
            <a:r>
              <a:rPr lang="en-GB" sz="3200" dirty="0">
                <a:solidFill>
                  <a:srgbClr val="0070C0"/>
                </a:solidFill>
                <a:latin typeface="Berlin Sans FB" panose="020E0602020502020306" pitchFamily="34" charset="0"/>
              </a:rPr>
              <a:t>Here are five tips to help you on your journey to becoming a more mindful consumer.</a:t>
            </a:r>
          </a:p>
          <a:p>
            <a:pPr>
              <a:buFont typeface="+mj-lt"/>
              <a:buAutoNum type="arabicPeriod"/>
            </a:pPr>
            <a:r>
              <a:rPr lang="en-GB" sz="3200" dirty="0">
                <a:solidFill>
                  <a:srgbClr val="00B050"/>
                </a:solidFill>
                <a:latin typeface="Berlin Sans FB" panose="020E0602020502020306" pitchFamily="34" charset="0"/>
              </a:rPr>
              <a:t>Find sustainable alternatives. Sustainability begins at home! </a:t>
            </a:r>
            <a:r>
              <a:rPr lang="en-GB" sz="3200" dirty="0" smtClean="0">
                <a:solidFill>
                  <a:srgbClr val="00B050"/>
                </a:solidFill>
                <a:latin typeface="Berlin Sans FB" panose="020E0602020502020306" pitchFamily="34" charset="0"/>
              </a:rPr>
              <a:t>...</a:t>
            </a:r>
          </a:p>
          <a:p>
            <a:pPr>
              <a:buFont typeface="+mj-lt"/>
              <a:buAutoNum type="arabicPeriod"/>
            </a:pPr>
            <a:endParaRPr lang="en-GB" sz="3200" dirty="0">
              <a:solidFill>
                <a:srgbClr val="00B050"/>
              </a:solidFill>
              <a:latin typeface="Berlin Sans FB" panose="020E0602020502020306" pitchFamily="34" charset="0"/>
            </a:endParaRPr>
          </a:p>
          <a:p>
            <a:pPr>
              <a:buFont typeface="+mj-lt"/>
              <a:buAutoNum type="arabicPeriod"/>
            </a:pPr>
            <a:r>
              <a:rPr lang="en-GB" sz="3200" dirty="0">
                <a:solidFill>
                  <a:srgbClr val="00B050"/>
                </a:solidFill>
                <a:latin typeface="Berlin Sans FB" panose="020E0602020502020306" pitchFamily="34" charset="0"/>
              </a:rPr>
              <a:t>Buy organic fruits and veggies. </a:t>
            </a:r>
            <a:r>
              <a:rPr lang="en-GB" sz="3200" dirty="0" smtClean="0">
                <a:solidFill>
                  <a:srgbClr val="00B050"/>
                </a:solidFill>
                <a:latin typeface="Berlin Sans FB" panose="020E0602020502020306" pitchFamily="34" charset="0"/>
              </a:rPr>
              <a:t>...</a:t>
            </a:r>
          </a:p>
          <a:p>
            <a:pPr>
              <a:buFont typeface="+mj-lt"/>
              <a:buAutoNum type="arabicPeriod"/>
            </a:pPr>
            <a:endParaRPr lang="en-GB" sz="3200" dirty="0">
              <a:solidFill>
                <a:srgbClr val="00B050"/>
              </a:solidFill>
              <a:latin typeface="Berlin Sans FB" panose="020E0602020502020306" pitchFamily="34" charset="0"/>
            </a:endParaRPr>
          </a:p>
          <a:p>
            <a:pPr>
              <a:buFont typeface="+mj-lt"/>
              <a:buAutoNum type="arabicPeriod"/>
            </a:pPr>
            <a:r>
              <a:rPr lang="en-GB" sz="3200" dirty="0">
                <a:solidFill>
                  <a:srgbClr val="00B050"/>
                </a:solidFill>
                <a:latin typeface="Berlin Sans FB" panose="020E0602020502020306" pitchFamily="34" charset="0"/>
              </a:rPr>
              <a:t>B.Y.O.B.: Bring your own bags. </a:t>
            </a:r>
            <a:r>
              <a:rPr lang="en-GB" sz="3200" dirty="0" smtClean="0">
                <a:solidFill>
                  <a:srgbClr val="00B050"/>
                </a:solidFill>
                <a:latin typeface="Berlin Sans FB" panose="020E0602020502020306" pitchFamily="34" charset="0"/>
              </a:rPr>
              <a:t>...</a:t>
            </a:r>
          </a:p>
          <a:p>
            <a:pPr>
              <a:buFont typeface="+mj-lt"/>
              <a:buAutoNum type="arabicPeriod"/>
            </a:pPr>
            <a:endParaRPr lang="en-GB" sz="3200" dirty="0">
              <a:solidFill>
                <a:srgbClr val="00B050"/>
              </a:solidFill>
              <a:latin typeface="Berlin Sans FB" panose="020E0602020502020306" pitchFamily="34" charset="0"/>
            </a:endParaRPr>
          </a:p>
          <a:p>
            <a:pPr>
              <a:buFont typeface="+mj-lt"/>
              <a:buAutoNum type="arabicPeriod"/>
            </a:pPr>
            <a:r>
              <a:rPr lang="en-GB" sz="3200" dirty="0">
                <a:solidFill>
                  <a:srgbClr val="00B050"/>
                </a:solidFill>
                <a:latin typeface="Berlin Sans FB" panose="020E0602020502020306" pitchFamily="34" charset="0"/>
              </a:rPr>
              <a:t>Make your own DIY beauty products. </a:t>
            </a:r>
            <a:r>
              <a:rPr lang="en-GB" sz="3200" dirty="0" smtClean="0">
                <a:solidFill>
                  <a:srgbClr val="00B050"/>
                </a:solidFill>
                <a:latin typeface="Berlin Sans FB" panose="020E0602020502020306" pitchFamily="34" charset="0"/>
              </a:rPr>
              <a:t>...</a:t>
            </a:r>
          </a:p>
          <a:p>
            <a:pPr>
              <a:buFont typeface="+mj-lt"/>
              <a:buAutoNum type="arabicPeriod"/>
            </a:pPr>
            <a:endParaRPr lang="en-GB" sz="3200" dirty="0">
              <a:solidFill>
                <a:srgbClr val="00B050"/>
              </a:solidFill>
              <a:latin typeface="Berlin Sans FB" panose="020E0602020502020306" pitchFamily="34" charset="0"/>
            </a:endParaRPr>
          </a:p>
          <a:p>
            <a:pPr>
              <a:buFont typeface="+mj-lt"/>
              <a:buAutoNum type="arabicPeriod"/>
            </a:pPr>
            <a:r>
              <a:rPr lang="en-GB" sz="3200" dirty="0">
                <a:solidFill>
                  <a:srgbClr val="00B050"/>
                </a:solidFill>
                <a:latin typeface="Berlin Sans FB" panose="020E0602020502020306" pitchFamily="34" charset="0"/>
              </a:rPr>
              <a:t>Buy already loved clothing and household items.</a:t>
            </a:r>
            <a:endParaRPr lang="en-GB" sz="3200" b="0" i="0" dirty="0">
              <a:solidFill>
                <a:srgbClr val="00B050"/>
              </a:solidFill>
              <a:effectLst/>
              <a:latin typeface="Berlin Sans FB" panose="020E0602020502020306" pitchFamily="34" charset="0"/>
            </a:endParaRPr>
          </a:p>
        </p:txBody>
      </p:sp>
    </p:spTree>
    <p:extLst>
      <p:ext uri="{BB962C8B-B14F-4D97-AF65-F5344CB8AC3E}">
        <p14:creationId xmlns:p14="http://schemas.microsoft.com/office/powerpoint/2010/main" val="41708466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81237">
            <a:off x="3200510" y="405762"/>
            <a:ext cx="4890102" cy="1523044"/>
          </a:xfrm>
          <a:prstGeom prst="rect">
            <a:avLst/>
          </a:prstGeom>
        </p:spPr>
      </p:pic>
      <p:pic>
        <p:nvPicPr>
          <p:cNvPr id="2" name="Picture 2"/>
          <p:cNvPicPr>
            <a:picLocks noChangeAspect="1"/>
          </p:cNvPicPr>
          <p:nvPr/>
        </p:nvPicPr>
        <p:blipFill>
          <a:blip r:embed="rId4"/>
          <a:srcRect/>
          <a:stretch>
            <a:fillRect/>
          </a:stretch>
        </p:blipFill>
        <p:spPr>
          <a:xfrm rot="5400000">
            <a:off x="4001723" y="-1601424"/>
            <a:ext cx="7595411" cy="14684460"/>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Food poverty</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905000" y="2426766"/>
            <a:ext cx="11811000" cy="7971413"/>
          </a:xfrm>
          <a:prstGeom prst="rect">
            <a:avLst/>
          </a:prstGeom>
        </p:spPr>
        <p:txBody>
          <a:bodyPr wrap="square">
            <a:spAutoFit/>
          </a:bodyPr>
          <a:lstStyle/>
          <a:p>
            <a:pPr lvl="0" eaLnBrk="0" fontAlgn="base" hangingPunct="0">
              <a:spcBef>
                <a:spcPct val="0"/>
              </a:spcBef>
              <a:spcAft>
                <a:spcPct val="0"/>
              </a:spcAft>
            </a:pPr>
            <a:r>
              <a:rPr lang="en-US" altLang="en-US" sz="3200" dirty="0">
                <a:solidFill>
                  <a:srgbClr val="00B050"/>
                </a:solidFill>
                <a:latin typeface="Berlin Sans FB" panose="020E0602020502020306" pitchFamily="34" charset="0"/>
              </a:rPr>
              <a:t>A </a:t>
            </a:r>
            <a:r>
              <a:rPr lang="en-US" altLang="en-US" sz="3200" dirty="0">
                <a:solidFill>
                  <a:srgbClr val="0070C0"/>
                </a:solidFill>
                <a:latin typeface="Berlin Sans FB" panose="020E0602020502020306" pitchFamily="34" charset="0"/>
              </a:rPr>
              <a:t>quarter</a:t>
            </a:r>
            <a:r>
              <a:rPr lang="en-US" altLang="en-US" sz="3200" dirty="0">
                <a:solidFill>
                  <a:srgbClr val="00B050"/>
                </a:solidFill>
                <a:latin typeface="Berlin Sans FB" panose="020E0602020502020306" pitchFamily="34" charset="0"/>
              </a:rPr>
              <a:t> of Northern Ireland’s children are living in absolute poverty when their family housing costs are deducted</a:t>
            </a:r>
            <a:r>
              <a:rPr lang="en-US" altLang="en-US" sz="3200" dirty="0" smtClean="0">
                <a:solidFill>
                  <a:srgbClr val="00B050"/>
                </a:solidFill>
                <a:latin typeface="Berlin Sans FB" panose="020E0602020502020306" pitchFamily="34" charset="0"/>
              </a:rPr>
              <a:t>.</a:t>
            </a:r>
          </a:p>
          <a:p>
            <a:pPr lvl="0" eaLnBrk="0" fontAlgn="base" hangingPunct="0">
              <a:spcBef>
                <a:spcPct val="0"/>
              </a:spcBef>
              <a:spcAft>
                <a:spcPct val="0"/>
              </a:spcAft>
            </a:pPr>
            <a:endParaRPr lang="en-US" altLang="en-US" sz="3200" dirty="0">
              <a:solidFill>
                <a:srgbClr val="00B050"/>
              </a:solidFill>
              <a:latin typeface="Berlin Sans FB" panose="020E0602020502020306" pitchFamily="34" charset="0"/>
            </a:endParaRPr>
          </a:p>
          <a:p>
            <a:pPr lvl="0" eaLnBrk="0" fontAlgn="base" hangingPunct="0">
              <a:spcBef>
                <a:spcPct val="0"/>
              </a:spcBef>
              <a:spcAft>
                <a:spcPct val="0"/>
              </a:spcAft>
            </a:pPr>
            <a:r>
              <a:rPr lang="en-US" altLang="en-US" sz="3200" dirty="0">
                <a:solidFill>
                  <a:srgbClr val="00B050"/>
                </a:solidFill>
                <a:latin typeface="Berlin Sans FB" panose="020E0602020502020306" pitchFamily="34" charset="0"/>
              </a:rPr>
              <a:t>New figures from the Department for Communities show that deprivation rose </a:t>
            </a:r>
            <a:r>
              <a:rPr lang="en-US" altLang="en-US" sz="3200" dirty="0">
                <a:solidFill>
                  <a:srgbClr val="0070C0"/>
                </a:solidFill>
                <a:latin typeface="Berlin Sans FB" panose="020E0602020502020306" pitchFamily="34" charset="0"/>
              </a:rPr>
              <a:t>3% in 2018-19 </a:t>
            </a:r>
            <a:r>
              <a:rPr lang="en-US" altLang="en-US" sz="3200" dirty="0">
                <a:solidFill>
                  <a:srgbClr val="00B050"/>
                </a:solidFill>
                <a:latin typeface="Berlin Sans FB" panose="020E0602020502020306" pitchFamily="34" charset="0"/>
              </a:rPr>
              <a:t>with a total of</a:t>
            </a:r>
            <a:r>
              <a:rPr lang="en-US" altLang="en-US" sz="3200" dirty="0">
                <a:solidFill>
                  <a:srgbClr val="0070C0"/>
                </a:solidFill>
                <a:latin typeface="Berlin Sans FB" panose="020E0602020502020306" pitchFamily="34" charset="0"/>
              </a:rPr>
              <a:t> 350,000 </a:t>
            </a:r>
            <a:r>
              <a:rPr lang="en-US" altLang="en-US" sz="3200" dirty="0">
                <a:solidFill>
                  <a:srgbClr val="00B050"/>
                </a:solidFill>
                <a:latin typeface="Berlin Sans FB" panose="020E0602020502020306" pitchFamily="34" charset="0"/>
              </a:rPr>
              <a:t>children, pensioners and adults affected</a:t>
            </a:r>
            <a:r>
              <a:rPr lang="en-US" altLang="en-US" sz="3200" dirty="0" smtClean="0">
                <a:solidFill>
                  <a:srgbClr val="00B050"/>
                </a:solidFill>
                <a:latin typeface="Berlin Sans FB" panose="020E0602020502020306" pitchFamily="34" charset="0"/>
              </a:rPr>
              <a:t>.</a:t>
            </a:r>
          </a:p>
          <a:p>
            <a:pPr lvl="0" eaLnBrk="0" fontAlgn="base" hangingPunct="0">
              <a:spcBef>
                <a:spcPct val="0"/>
              </a:spcBef>
              <a:spcAft>
                <a:spcPct val="0"/>
              </a:spcAft>
            </a:pPr>
            <a:endParaRPr lang="en-US" altLang="en-US" sz="3200" dirty="0">
              <a:solidFill>
                <a:srgbClr val="00B050"/>
              </a:solidFill>
              <a:latin typeface="Berlin Sans FB" panose="020E0602020502020306" pitchFamily="34" charset="0"/>
            </a:endParaRPr>
          </a:p>
          <a:p>
            <a:pPr lvl="0" eaLnBrk="0" fontAlgn="base" hangingPunct="0">
              <a:spcBef>
                <a:spcPct val="0"/>
              </a:spcBef>
              <a:spcAft>
                <a:spcPct val="0"/>
              </a:spcAft>
            </a:pPr>
            <a:r>
              <a:rPr lang="en-US" altLang="en-US" sz="3200" dirty="0">
                <a:solidFill>
                  <a:srgbClr val="00B050"/>
                </a:solidFill>
                <a:latin typeface="Berlin Sans FB" panose="020E0602020502020306" pitchFamily="34" charset="0"/>
              </a:rPr>
              <a:t>The bleak statistics also indicate the number of people in absolute poverty is up for the first time in </a:t>
            </a:r>
            <a:r>
              <a:rPr lang="en-US" altLang="en-US" sz="3200" dirty="0">
                <a:solidFill>
                  <a:srgbClr val="0070C0"/>
                </a:solidFill>
                <a:latin typeface="Berlin Sans FB" panose="020E0602020502020306" pitchFamily="34" charset="0"/>
              </a:rPr>
              <a:t>five years</a:t>
            </a:r>
            <a:r>
              <a:rPr lang="en-US" altLang="en-US" sz="3200" dirty="0">
                <a:solidFill>
                  <a:srgbClr val="00B050"/>
                </a:solidFill>
                <a:latin typeface="Berlin Sans FB" panose="020E0602020502020306" pitchFamily="34" charset="0"/>
              </a:rPr>
              <a:t>, with children by far the worst affected</a:t>
            </a:r>
            <a:r>
              <a:rPr lang="en-US" altLang="en-US" sz="3200" dirty="0" smtClean="0">
                <a:solidFill>
                  <a:srgbClr val="00B050"/>
                </a:solidFill>
                <a:latin typeface="Berlin Sans FB" panose="020E0602020502020306" pitchFamily="34" charset="0"/>
              </a:rPr>
              <a:t>.</a:t>
            </a:r>
          </a:p>
          <a:p>
            <a:pPr lvl="0" eaLnBrk="0" fontAlgn="base" hangingPunct="0">
              <a:spcBef>
                <a:spcPct val="0"/>
              </a:spcBef>
              <a:spcAft>
                <a:spcPct val="0"/>
              </a:spcAft>
            </a:pPr>
            <a:endParaRPr lang="en-US" altLang="en-US" sz="3200" dirty="0" smtClean="0">
              <a:solidFill>
                <a:srgbClr val="00B050"/>
              </a:solidFill>
              <a:latin typeface="Berlin Sans FB" panose="020E0602020502020306" pitchFamily="34" charset="0"/>
            </a:endParaRPr>
          </a:p>
          <a:p>
            <a:pPr eaLnBrk="0" fontAlgn="base" hangingPunct="0">
              <a:spcBef>
                <a:spcPct val="0"/>
              </a:spcBef>
              <a:spcAft>
                <a:spcPct val="0"/>
              </a:spcAft>
            </a:pPr>
            <a:r>
              <a:rPr lang="en-GB" sz="3200" dirty="0">
                <a:solidFill>
                  <a:srgbClr val="00B050"/>
                </a:solidFill>
                <a:latin typeface="Berlin Sans FB" panose="020E0602020502020306" pitchFamily="34" charset="0"/>
              </a:rPr>
              <a:t>That’s a rise of </a:t>
            </a:r>
            <a:r>
              <a:rPr lang="en-GB" sz="3200" dirty="0">
                <a:solidFill>
                  <a:srgbClr val="0070C0"/>
                </a:solidFill>
                <a:latin typeface="Berlin Sans FB" panose="020E0602020502020306" pitchFamily="34" charset="0"/>
              </a:rPr>
              <a:t>16% to 21% </a:t>
            </a:r>
            <a:r>
              <a:rPr lang="en-GB" sz="3200" dirty="0">
                <a:solidFill>
                  <a:srgbClr val="00B050"/>
                </a:solidFill>
                <a:latin typeface="Berlin Sans FB" panose="020E0602020502020306" pitchFamily="34" charset="0"/>
              </a:rPr>
              <a:t>of children in one year - and means </a:t>
            </a:r>
            <a:r>
              <a:rPr lang="en-GB" sz="3200" dirty="0">
                <a:solidFill>
                  <a:srgbClr val="0070C0"/>
                </a:solidFill>
                <a:latin typeface="Berlin Sans FB" panose="020E0602020502020306" pitchFamily="34" charset="0"/>
              </a:rPr>
              <a:t>92,000</a:t>
            </a:r>
            <a:r>
              <a:rPr lang="en-GB" sz="3200" dirty="0">
                <a:solidFill>
                  <a:srgbClr val="00B050"/>
                </a:solidFill>
                <a:latin typeface="Berlin Sans FB" panose="020E0602020502020306" pitchFamily="34" charset="0"/>
              </a:rPr>
              <a:t> children now live in the worst off homes.</a:t>
            </a:r>
          </a:p>
          <a:p>
            <a:pPr lvl="0" eaLnBrk="0" fontAlgn="base" hangingPunct="0">
              <a:spcBef>
                <a:spcPct val="0"/>
              </a:spcBef>
              <a:spcAft>
                <a:spcPct val="0"/>
              </a:spcAft>
            </a:pPr>
            <a:endParaRPr lang="en-US" altLang="en-US" sz="3200" dirty="0">
              <a:solidFill>
                <a:srgbClr val="00B050"/>
              </a:solidFill>
              <a:latin typeface="Berlin Sans FB" panose="020E0602020502020306" pitchFamily="34" charset="0"/>
            </a:endParaRPr>
          </a:p>
          <a:p>
            <a:pPr lvl="0" eaLnBrk="0" fontAlgn="base" hangingPunct="0">
              <a:spcBef>
                <a:spcPct val="0"/>
              </a:spcBef>
              <a:spcAft>
                <a:spcPct val="0"/>
              </a:spcAft>
            </a:pPr>
            <a:endParaRPr lang="en-US" altLang="en-US" sz="3200" dirty="0" smtClean="0">
              <a:solidFill>
                <a:srgbClr val="00B050"/>
              </a:solidFill>
              <a:latin typeface="Berlin Sans FB" panose="020E0602020502020306" pitchFamily="34" charset="0"/>
            </a:endParaRPr>
          </a:p>
          <a:p>
            <a:pPr lvl="0" eaLnBrk="0" fontAlgn="base" hangingPunct="0">
              <a:spcBef>
                <a:spcPct val="0"/>
              </a:spcBef>
              <a:spcAft>
                <a:spcPct val="0"/>
              </a:spcAft>
            </a:pPr>
            <a:endParaRPr lang="en-US" altLang="en-US" sz="3200" dirty="0" smtClean="0">
              <a:solidFill>
                <a:srgbClr val="00B050"/>
              </a:solidFill>
              <a:latin typeface="Berlin Sans FB" panose="020E0602020502020306" pitchFamily="34" charset="0"/>
            </a:endParaRPr>
          </a:p>
        </p:txBody>
      </p:sp>
    </p:spTree>
    <p:extLst>
      <p:ext uri="{BB962C8B-B14F-4D97-AF65-F5344CB8AC3E}">
        <p14:creationId xmlns:p14="http://schemas.microsoft.com/office/powerpoint/2010/main" val="926077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81237">
            <a:off x="3200510" y="405762"/>
            <a:ext cx="4890102" cy="1523044"/>
          </a:xfrm>
          <a:prstGeom prst="rect">
            <a:avLst/>
          </a:prstGeom>
        </p:spPr>
      </p:pic>
      <p:pic>
        <p:nvPicPr>
          <p:cNvPr id="2" name="Picture 2"/>
          <p:cNvPicPr>
            <a:picLocks noChangeAspect="1"/>
          </p:cNvPicPr>
          <p:nvPr/>
        </p:nvPicPr>
        <p:blipFill>
          <a:blip r:embed="rId4"/>
          <a:srcRect/>
          <a:stretch>
            <a:fillRect/>
          </a:stretch>
        </p:blipFill>
        <p:spPr>
          <a:xfrm rot="5400000">
            <a:off x="2553729" y="-75170"/>
            <a:ext cx="6063049" cy="9860692"/>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Food poverty</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nvSpPr>
        <p:spPr>
          <a:xfrm>
            <a:off x="1219200" y="2779130"/>
            <a:ext cx="9144000" cy="5016758"/>
          </a:xfrm>
          <a:prstGeom prst="rect">
            <a:avLst/>
          </a:prstGeom>
        </p:spPr>
        <p:txBody>
          <a:bodyPr>
            <a:spAutoFit/>
          </a:bodyPr>
          <a:lstStyle/>
          <a:p>
            <a:pPr fontAlgn="ctr"/>
            <a:r>
              <a:rPr lang="en-GB" sz="3200" dirty="0">
                <a:solidFill>
                  <a:srgbClr val="0070C0"/>
                </a:solidFill>
                <a:latin typeface="Berlin Sans FB" panose="020E0602020502020306" pitchFamily="34" charset="0"/>
              </a:rPr>
              <a:t>How do food banks help Northern Ireland</a:t>
            </a:r>
            <a:r>
              <a:rPr lang="en-GB" sz="3200" dirty="0" smtClean="0">
                <a:solidFill>
                  <a:srgbClr val="0070C0"/>
                </a:solidFill>
                <a:latin typeface="Berlin Sans FB" panose="020E0602020502020306" pitchFamily="34" charset="0"/>
              </a:rPr>
              <a:t>?</a:t>
            </a:r>
          </a:p>
          <a:p>
            <a:pPr fontAlgn="ctr"/>
            <a:endParaRPr lang="en-GB" sz="3200" dirty="0">
              <a:solidFill>
                <a:srgbClr val="0070C0"/>
              </a:solidFill>
              <a:latin typeface="Berlin Sans FB" panose="020E0602020502020306" pitchFamily="34" charset="0"/>
            </a:endParaRPr>
          </a:p>
          <a:p>
            <a:r>
              <a:rPr lang="en-GB" sz="3200" dirty="0">
                <a:solidFill>
                  <a:srgbClr val="00B050"/>
                </a:solidFill>
                <a:latin typeface="Berlin Sans FB" panose="020E0602020502020306" pitchFamily="34" charset="0"/>
              </a:rPr>
              <a:t>Food banks fulfil a vital role as they help to support people who find themselves or their families without food.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Over </a:t>
            </a:r>
            <a:r>
              <a:rPr lang="en-GB" sz="3200" dirty="0">
                <a:solidFill>
                  <a:srgbClr val="00B050"/>
                </a:solidFill>
                <a:latin typeface="Berlin Sans FB" panose="020E0602020502020306" pitchFamily="34" charset="0"/>
              </a:rPr>
              <a:t>the last few years particularly as a result of the economic downturn there has been a rapid growth of food banks providing emergency help and assistance to people across Northern Ireland</a:t>
            </a:r>
            <a:endParaRPr lang="en-GB" sz="3200" b="0" i="0" dirty="0">
              <a:solidFill>
                <a:srgbClr val="00B050"/>
              </a:solidFill>
              <a:effectLst/>
              <a:latin typeface="Berlin Sans FB" panose="020E0602020502020306"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680" y="2628900"/>
            <a:ext cx="7513320" cy="4503420"/>
          </a:xfrm>
          <a:prstGeom prst="rect">
            <a:avLst/>
          </a:prstGeom>
        </p:spPr>
      </p:pic>
    </p:spTree>
    <p:extLst>
      <p:ext uri="{BB962C8B-B14F-4D97-AF65-F5344CB8AC3E}">
        <p14:creationId xmlns:p14="http://schemas.microsoft.com/office/powerpoint/2010/main" val="40953935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81237">
            <a:off x="1746867" y="320528"/>
            <a:ext cx="7477302" cy="1678385"/>
          </a:xfrm>
          <a:prstGeom prst="rect">
            <a:avLst/>
          </a:prstGeom>
        </p:spPr>
      </p:pic>
      <p:pic>
        <p:nvPicPr>
          <p:cNvPr id="2" name="Picture 2"/>
          <p:cNvPicPr>
            <a:picLocks noChangeAspect="1"/>
          </p:cNvPicPr>
          <p:nvPr/>
        </p:nvPicPr>
        <p:blipFill>
          <a:blip r:embed="rId4"/>
          <a:srcRect/>
          <a:stretch>
            <a:fillRect/>
          </a:stretch>
        </p:blipFill>
        <p:spPr>
          <a:xfrm rot="5400000">
            <a:off x="1500972" y="700875"/>
            <a:ext cx="8199455" cy="10287000"/>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Benefits of healthy diet</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9431478" cy="7492692"/>
          </a:xfrm>
          <a:prstGeom prst="rect">
            <a:avLst/>
          </a:prstGeom>
        </p:spPr>
        <p:txBody>
          <a:bodyPr wrap="square">
            <a:spAutoFit/>
          </a:bodyPr>
          <a:lstStyle/>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There is research to suggest that what we eat may affect not just our physical health, but also our mental health and wellbeing.  </a:t>
            </a:r>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Improving your diet may help to</a:t>
            </a:r>
            <a:r>
              <a:rPr lang="en-GB" sz="3200" dirty="0" smtClean="0">
                <a:solidFill>
                  <a:srgbClr val="0070C0"/>
                </a:solidFill>
                <a:latin typeface="Berlin Sans FB" panose="020E0602020502020306" pitchFamily="34" charset="0"/>
              </a:rPr>
              <a:t>:</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improve your </a:t>
            </a:r>
            <a:r>
              <a:rPr lang="en-GB" sz="3200" dirty="0" smtClean="0">
                <a:solidFill>
                  <a:srgbClr val="00B050"/>
                </a:solidFill>
                <a:latin typeface="Berlin Sans FB" panose="020E0602020502020306" pitchFamily="34" charset="0"/>
              </a:rPr>
              <a:t>mood</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give you more </a:t>
            </a:r>
            <a:r>
              <a:rPr lang="en-GB" sz="3200" dirty="0" smtClean="0">
                <a:solidFill>
                  <a:srgbClr val="00B050"/>
                </a:solidFill>
                <a:latin typeface="Berlin Sans FB" panose="020E0602020502020306" pitchFamily="34" charset="0"/>
              </a:rPr>
              <a:t>energy</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help you think more clearly.</a:t>
            </a: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744200" y="3086100"/>
            <a:ext cx="7336384" cy="5199198"/>
          </a:xfrm>
          <a:prstGeom prst="rect">
            <a:avLst/>
          </a:prstGeom>
        </p:spPr>
      </p:pic>
    </p:spTree>
    <p:extLst>
      <p:ext uri="{BB962C8B-B14F-4D97-AF65-F5344CB8AC3E}">
        <p14:creationId xmlns:p14="http://schemas.microsoft.com/office/powerpoint/2010/main" val="32298819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81237">
            <a:off x="1518321" y="330446"/>
            <a:ext cx="8310323" cy="1678385"/>
          </a:xfrm>
          <a:prstGeom prst="rect">
            <a:avLst/>
          </a:prstGeom>
        </p:spPr>
      </p:pic>
      <p:pic>
        <p:nvPicPr>
          <p:cNvPr id="2" name="Picture 2"/>
          <p:cNvPicPr>
            <a:picLocks noChangeAspect="1"/>
          </p:cNvPicPr>
          <p:nvPr/>
        </p:nvPicPr>
        <p:blipFill>
          <a:blip r:embed="rId4"/>
          <a:srcRect/>
          <a:stretch>
            <a:fillRect/>
          </a:stretch>
        </p:blipFill>
        <p:spPr>
          <a:xfrm rot="5400000">
            <a:off x="4610098" y="-2666999"/>
            <a:ext cx="8458201" cy="16764000"/>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38684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24000" y="2095500"/>
            <a:ext cx="14782801" cy="7415876"/>
          </a:xfrm>
          <a:prstGeom prst="rect">
            <a:avLst/>
          </a:prstGeom>
        </p:spPr>
        <p:txBody>
          <a:bodyPr wrap="square">
            <a:spAutoFit/>
          </a:bodyPr>
          <a:lstStyle/>
          <a:p>
            <a:pPr>
              <a:lnSpc>
                <a:spcPct val="107000"/>
              </a:lnSpc>
              <a:spcAft>
                <a:spcPts val="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Exercise can have an enormous impact on your mood. In fact, it is thought that exercise can be just as effective as anti-depressants in treating mild-to-moderate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depression.</a:t>
            </a:r>
          </a:p>
          <a:p>
            <a:pPr>
              <a:lnSpc>
                <a:spcPct val="107000"/>
              </a:lnSpc>
              <a:spcAft>
                <a:spcPts val="0"/>
              </a:spcAft>
            </a:pPr>
            <a:endParaRPr lang="en-GB" sz="3200" dirty="0">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Exercise can:</a:t>
            </a:r>
            <a:endParaRPr lang="en-GB" sz="32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increase your energy levels</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help you get a good night's sleep</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distract you from your worries </a:t>
            </a: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help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you get out and be with people if you're feeling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lonely</a:t>
            </a: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help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you feel more in control, and improve your self-esteem, </a:t>
            </a: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increase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your confidence as you meet challenges and reach goals, no matter how small, as well as helping you to feel good about your body</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endParaRPr lang="en-GB" sz="3200" dirty="0">
              <a:effectLst/>
              <a:latin typeface="Berlin Sans FB" panose="020E06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88114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81237">
            <a:off x="1369287" y="25903"/>
            <a:ext cx="8234227" cy="1678385"/>
          </a:xfrm>
          <a:prstGeom prst="rect">
            <a:avLst/>
          </a:prstGeom>
        </p:spPr>
      </p:pic>
      <p:pic>
        <p:nvPicPr>
          <p:cNvPr id="2" name="Picture 2"/>
          <p:cNvPicPr>
            <a:picLocks noChangeAspect="1"/>
          </p:cNvPicPr>
          <p:nvPr/>
        </p:nvPicPr>
        <p:blipFill>
          <a:blip r:embed="rId4"/>
          <a:srcRect/>
          <a:stretch>
            <a:fillRect/>
          </a:stretch>
        </p:blipFill>
        <p:spPr>
          <a:xfrm rot="5400000">
            <a:off x="1257299" y="1143004"/>
            <a:ext cx="8458201" cy="9144000"/>
          </a:xfrm>
          <a:prstGeom prst="rect">
            <a:avLst/>
          </a:prstGeom>
        </p:spPr>
      </p:pic>
      <p:sp>
        <p:nvSpPr>
          <p:cNvPr id="9" name="TextBox 9"/>
          <p:cNvSpPr txBox="1"/>
          <p:nvPr/>
        </p:nvSpPr>
        <p:spPr>
          <a:xfrm>
            <a:off x="890953" y="433588"/>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12014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24000" y="2095500"/>
            <a:ext cx="7848600" cy="6986528"/>
          </a:xfrm>
          <a:prstGeom prst="rect">
            <a:avLst/>
          </a:prstGeom>
        </p:spPr>
        <p:txBody>
          <a:bodyPr wrap="square">
            <a:spAutoFit/>
          </a:bodyPr>
          <a:lstStyle/>
          <a:p>
            <a:r>
              <a:rPr lang="en-GB" sz="3200" dirty="0">
                <a:solidFill>
                  <a:srgbClr val="00B050"/>
                </a:solidFill>
                <a:latin typeface="Berlin Sans FB" panose="020E0602020502020306" pitchFamily="34" charset="0"/>
              </a:rPr>
              <a:t>For even greater benefits, try exercising </a:t>
            </a:r>
            <a:r>
              <a:rPr lang="en-GB" sz="3200" dirty="0" smtClean="0">
                <a:solidFill>
                  <a:srgbClr val="00B050"/>
                </a:solidFill>
                <a:latin typeface="Berlin Sans FB" panose="020E0602020502020306" pitchFamily="34" charset="0"/>
              </a:rPr>
              <a:t>outdoors</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Some recent studies have found people report a higher level of vitality, enthusiasm, pleasure and self-esteem, and a lower level of tension, depression and fatigue, after they have walked </a:t>
            </a:r>
            <a:r>
              <a:rPr lang="en-GB" sz="3200" dirty="0" smtClean="0">
                <a:solidFill>
                  <a:srgbClr val="00B050"/>
                </a:solidFill>
                <a:latin typeface="Berlin Sans FB" panose="020E0602020502020306" pitchFamily="34" charset="0"/>
              </a:rPr>
              <a:t>outside</a:t>
            </a:r>
          </a:p>
          <a:p>
            <a:endParaRPr lang="en-GB" sz="3200" dirty="0" smtClean="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Research shows that vitamin D can help us to fight disease. Vitamin D is known as the sunshine vitamin because we can get our daily dose just by spending some time in the sunshine</a:t>
            </a:r>
            <a:r>
              <a:rPr lang="en-GB" sz="3200" dirty="0" smtClean="0">
                <a:solidFill>
                  <a:srgbClr val="00B050"/>
                </a:solidFill>
                <a:latin typeface="Berlin Sans FB" panose="020E0602020502020306" pitchFamily="34" charset="0"/>
              </a:rPr>
              <a:t>.</a:t>
            </a:r>
            <a:endParaRPr lang="en-GB" sz="3200" dirty="0">
              <a:solidFill>
                <a:srgbClr val="00B050"/>
              </a:solidFill>
              <a:latin typeface="Berlin Sans FB" panose="020E0602020502020306" pitchFamily="34" charset="0"/>
            </a:endParaRPr>
          </a:p>
        </p:txBody>
      </p:sp>
      <p:pic>
        <p:nvPicPr>
          <p:cNvPr id="10" name="Picture 9"/>
          <p:cNvPicPr>
            <a:picLocks noChangeAspect="1"/>
          </p:cNvPicPr>
          <p:nvPr/>
        </p:nvPicPr>
        <p:blipFill>
          <a:blip r:embed="rId6"/>
          <a:stretch>
            <a:fillRect/>
          </a:stretch>
        </p:blipFill>
        <p:spPr>
          <a:xfrm>
            <a:off x="10744200" y="1744647"/>
            <a:ext cx="6818172" cy="5786141"/>
          </a:xfrm>
          <a:prstGeom prst="rect">
            <a:avLst/>
          </a:prstGeom>
        </p:spPr>
      </p:pic>
    </p:spTree>
    <p:extLst>
      <p:ext uri="{BB962C8B-B14F-4D97-AF65-F5344CB8AC3E}">
        <p14:creationId xmlns:p14="http://schemas.microsoft.com/office/powerpoint/2010/main" val="16206347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81237">
            <a:off x="1522491" y="324643"/>
            <a:ext cx="8082040" cy="1678385"/>
          </a:xfrm>
          <a:prstGeom prst="rect">
            <a:avLst/>
          </a:prstGeom>
        </p:spPr>
      </p:pic>
      <p:pic>
        <p:nvPicPr>
          <p:cNvPr id="2" name="Picture 2"/>
          <p:cNvPicPr>
            <a:picLocks noChangeAspect="1"/>
          </p:cNvPicPr>
          <p:nvPr/>
        </p:nvPicPr>
        <p:blipFill>
          <a:blip r:embed="rId4"/>
          <a:srcRect/>
          <a:stretch>
            <a:fillRect/>
          </a:stretch>
        </p:blipFill>
        <p:spPr>
          <a:xfrm rot="5400000">
            <a:off x="2019300" y="685800"/>
            <a:ext cx="7924800" cy="10287000"/>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3868400" cy="2991716"/>
          </a:xfrm>
          <a:prstGeom prst="rect">
            <a:avLst/>
          </a:prstGeom>
        </p:spPr>
        <p:txBody>
          <a:bodyPr wrap="square">
            <a:spAutoFit/>
          </a:bodyPr>
          <a:lstStyle/>
          <a:p>
            <a:pPr>
              <a:lnSpc>
                <a:spcPct val="107000"/>
              </a:lnSpc>
              <a:spcAft>
                <a:spcPts val="1800"/>
              </a:spcAft>
            </a:pPr>
            <a:r>
              <a:rPr lang="en-GB" sz="3200" dirty="0" smtClean="0">
                <a:solidFill>
                  <a:srgbClr val="00B050"/>
                </a:solidFill>
                <a:latin typeface="Berlin Sans FB" panose="020E0602020502020306" pitchFamily="34" charset="0"/>
              </a:rPr>
              <a:t>.</a:t>
            </a: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447800" y="2445576"/>
            <a:ext cx="8686800" cy="6494085"/>
          </a:xfrm>
          <a:prstGeom prst="rect">
            <a:avLst/>
          </a:prstGeom>
        </p:spPr>
        <p:txBody>
          <a:bodyPr wrap="square">
            <a:spAutoFit/>
          </a:bodyPr>
          <a:lstStyle/>
          <a:p>
            <a:r>
              <a:rPr lang="en-GB" sz="3200" dirty="0">
                <a:solidFill>
                  <a:srgbClr val="00B050"/>
                </a:solidFill>
                <a:latin typeface="Berlin Sans FB" panose="020E0602020502020306" pitchFamily="34" charset="0"/>
              </a:rPr>
              <a:t>The good news is that your body can make all the vitamin D you need if you expose your arms and legs to sunshine for 10 to 15 minutes a few times a week.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r>
              <a:rPr lang="en-GB" sz="3200" dirty="0">
                <a:solidFill>
                  <a:srgbClr val="00B050"/>
                </a:solidFill>
                <a:latin typeface="Berlin Sans FB" panose="020E0602020502020306" pitchFamily="34" charset="0"/>
              </a:rPr>
              <a:t>Natural light is known to help lift people's moods, so heading outside can help you to feel better</a:t>
            </a:r>
            <a:r>
              <a:rPr lang="en-GB" sz="3200" dirty="0" smtClean="0">
                <a:solidFill>
                  <a:srgbClr val="00B050"/>
                </a:solidFill>
                <a:latin typeface="Berlin Sans FB" panose="020E0602020502020306" pitchFamily="34" charset="0"/>
              </a:rPr>
              <a:t>.</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Researchers in Britain have been working on the idea that exercising in nature has added benefits for mental health. They call this 'green exercise'.</a:t>
            </a:r>
          </a:p>
          <a:p>
            <a:r>
              <a:rPr lang="en-GB" sz="3200" dirty="0">
                <a:solidFill>
                  <a:srgbClr val="00B050"/>
                </a:solidFill>
                <a:latin typeface="Berlin Sans FB" panose="020E0602020502020306" pitchFamily="34" charset="0"/>
              </a:rPr>
              <a:t>These researchers have found that even five minutes exercising in nature can lift your mood. </a:t>
            </a:r>
            <a:endParaRPr lang="en-GB" sz="3200" dirty="0"/>
          </a:p>
        </p:txBody>
      </p:sp>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496800" y="2933700"/>
            <a:ext cx="4762500" cy="4838700"/>
          </a:xfrm>
          <a:prstGeom prst="rect">
            <a:avLst/>
          </a:prstGeom>
        </p:spPr>
      </p:pic>
    </p:spTree>
    <p:extLst>
      <p:ext uri="{BB962C8B-B14F-4D97-AF65-F5344CB8AC3E}">
        <p14:creationId xmlns:p14="http://schemas.microsoft.com/office/powerpoint/2010/main" val="32600253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81237">
            <a:off x="1522491" y="324643"/>
            <a:ext cx="8082040" cy="1678385"/>
          </a:xfrm>
          <a:prstGeom prst="rect">
            <a:avLst/>
          </a:prstGeom>
        </p:spPr>
      </p:pic>
      <p:pic>
        <p:nvPicPr>
          <p:cNvPr id="2" name="Picture 2"/>
          <p:cNvPicPr>
            <a:picLocks noChangeAspect="1"/>
          </p:cNvPicPr>
          <p:nvPr/>
        </p:nvPicPr>
        <p:blipFill>
          <a:blip r:embed="rId4"/>
          <a:srcRect/>
          <a:stretch>
            <a:fillRect/>
          </a:stretch>
        </p:blipFill>
        <p:spPr>
          <a:xfrm rot="5400000">
            <a:off x="1362938" y="1037374"/>
            <a:ext cx="8458201" cy="9355278"/>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12014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24000" y="2095500"/>
            <a:ext cx="7848600" cy="8463855"/>
          </a:xfrm>
          <a:prstGeom prst="rect">
            <a:avLst/>
          </a:prstGeom>
        </p:spPr>
        <p:txBody>
          <a:bodyPr wrap="square">
            <a:spAutoFit/>
          </a:bodyPr>
          <a:lstStyle/>
          <a:p>
            <a:r>
              <a:rPr lang="en-GB" sz="3200" dirty="0" smtClean="0">
                <a:solidFill>
                  <a:srgbClr val="00B050"/>
                </a:solidFill>
                <a:latin typeface="Berlin Sans FB" panose="020E0602020502020306" pitchFamily="34" charset="0"/>
              </a:rPr>
              <a:t>Children and young people need to do 2 types of physical activity every week.</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Aerobic exercise </a:t>
            </a:r>
          </a:p>
          <a:p>
            <a:r>
              <a:rPr lang="en-GB" sz="3200" dirty="0" smtClean="0">
                <a:solidFill>
                  <a:srgbClr val="00B050"/>
                </a:solidFill>
                <a:latin typeface="Berlin Sans FB" panose="020E0602020502020306" pitchFamily="34" charset="0"/>
              </a:rPr>
              <a:t>Exercises to build their muscles and bones.</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Aim for 60 minutes of activity spread throughout the day.</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Walking to school </a:t>
            </a:r>
          </a:p>
          <a:p>
            <a:r>
              <a:rPr lang="en-GB" sz="3200" dirty="0" smtClean="0">
                <a:solidFill>
                  <a:srgbClr val="00B050"/>
                </a:solidFill>
                <a:latin typeface="Berlin Sans FB" panose="020E0602020502020306" pitchFamily="34" charset="0"/>
              </a:rPr>
              <a:t>Playground activities </a:t>
            </a:r>
          </a:p>
          <a:p>
            <a:r>
              <a:rPr lang="en-GB" sz="3200" dirty="0" smtClean="0">
                <a:solidFill>
                  <a:srgbClr val="00B050"/>
                </a:solidFill>
                <a:latin typeface="Berlin Sans FB" panose="020E0602020502020306" pitchFamily="34" charset="0"/>
              </a:rPr>
              <a:t>Skateboarding</a:t>
            </a:r>
          </a:p>
          <a:p>
            <a:r>
              <a:rPr lang="en-GB" sz="3200" dirty="0" smtClean="0">
                <a:solidFill>
                  <a:srgbClr val="00B050"/>
                </a:solidFill>
                <a:latin typeface="Berlin Sans FB" panose="020E0602020502020306" pitchFamily="34" charset="0"/>
              </a:rPr>
              <a:t>Rollerblading</a:t>
            </a:r>
          </a:p>
          <a:p>
            <a:r>
              <a:rPr lang="en-GB" sz="3200" dirty="0" smtClean="0">
                <a:solidFill>
                  <a:srgbClr val="00B050"/>
                </a:solidFill>
                <a:latin typeface="Berlin Sans FB" panose="020E0602020502020306" pitchFamily="34" charset="0"/>
              </a:rPr>
              <a:t>Walking the dog</a:t>
            </a:r>
          </a:p>
          <a:p>
            <a:r>
              <a:rPr lang="en-GB" sz="3200" dirty="0" smtClean="0">
                <a:solidFill>
                  <a:srgbClr val="00B050"/>
                </a:solidFill>
                <a:latin typeface="Berlin Sans FB" panose="020E0602020502020306" pitchFamily="34" charset="0"/>
              </a:rPr>
              <a:t>Cycling </a:t>
            </a:r>
          </a:p>
          <a:p>
            <a:endParaRPr lang="en-GB" sz="3200" dirty="0">
              <a:solidFill>
                <a:srgbClr val="00B050"/>
              </a:solidFill>
              <a:latin typeface="Berlin Sans FB" panose="020E0602020502020306" pitchFamily="34" charset="0"/>
            </a:endParaRPr>
          </a:p>
          <a:p>
            <a:endParaRPr lang="en-GB" sz="3200" dirty="0" smtClean="0">
              <a:solidFill>
                <a:srgbClr val="00B050"/>
              </a:solidFill>
              <a:latin typeface="Berlin Sans FB" panose="020E0602020502020306" pitchFamily="34" charset="0"/>
            </a:endParaRPr>
          </a:p>
        </p:txBody>
      </p:sp>
      <p:pic>
        <p:nvPicPr>
          <p:cNvPr id="1026" name="Picture 2" descr="Physical Exercise and Mental Health | Cass County CO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049000" y="2095500"/>
            <a:ext cx="5622324" cy="550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4147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81237">
            <a:off x="1522491" y="324643"/>
            <a:ext cx="8082040" cy="1678385"/>
          </a:xfrm>
          <a:prstGeom prst="rect">
            <a:avLst/>
          </a:prstGeom>
        </p:spPr>
      </p:pic>
      <p:pic>
        <p:nvPicPr>
          <p:cNvPr id="2" name="Picture 2"/>
          <p:cNvPicPr>
            <a:picLocks noChangeAspect="1"/>
          </p:cNvPicPr>
          <p:nvPr/>
        </p:nvPicPr>
        <p:blipFill>
          <a:blip r:embed="rId4"/>
          <a:srcRect/>
          <a:stretch>
            <a:fillRect/>
          </a:stretch>
        </p:blipFill>
        <p:spPr>
          <a:xfrm rot="5400000">
            <a:off x="1362938" y="1037374"/>
            <a:ext cx="8458201" cy="9355278"/>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12014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24000" y="2095500"/>
            <a:ext cx="7848600" cy="5509200"/>
          </a:xfrm>
          <a:prstGeom prst="rect">
            <a:avLst/>
          </a:prstGeom>
        </p:spPr>
        <p:txBody>
          <a:bodyPr wrap="square">
            <a:spAutoFit/>
          </a:bodyPr>
          <a:lstStyle/>
          <a:p>
            <a:r>
              <a:rPr lang="en-GB" sz="3200" dirty="0" smtClean="0">
                <a:solidFill>
                  <a:srgbClr val="00B050"/>
                </a:solidFill>
                <a:latin typeface="Berlin Sans FB" panose="020E0602020502020306" pitchFamily="34" charset="0"/>
              </a:rPr>
              <a:t>Activities to strengthen muscles and bones</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Walking </a:t>
            </a:r>
          </a:p>
          <a:p>
            <a:r>
              <a:rPr lang="en-GB" sz="3200" dirty="0" smtClean="0">
                <a:solidFill>
                  <a:srgbClr val="00B050"/>
                </a:solidFill>
                <a:latin typeface="Berlin Sans FB" panose="020E0602020502020306" pitchFamily="34" charset="0"/>
              </a:rPr>
              <a:t>Running</a:t>
            </a:r>
          </a:p>
          <a:p>
            <a:r>
              <a:rPr lang="en-GB" sz="3200" dirty="0" smtClean="0">
                <a:solidFill>
                  <a:srgbClr val="00B050"/>
                </a:solidFill>
                <a:latin typeface="Berlin Sans FB" panose="020E0602020502020306" pitchFamily="34" charset="0"/>
              </a:rPr>
              <a:t>Gymnastics</a:t>
            </a:r>
          </a:p>
          <a:p>
            <a:r>
              <a:rPr lang="en-GB" sz="3200" dirty="0" smtClean="0">
                <a:solidFill>
                  <a:srgbClr val="00B050"/>
                </a:solidFill>
                <a:latin typeface="Berlin Sans FB" panose="020E0602020502020306" pitchFamily="34" charset="0"/>
              </a:rPr>
              <a:t>Basketball</a:t>
            </a:r>
          </a:p>
          <a:p>
            <a:r>
              <a:rPr lang="en-GB" sz="3200" dirty="0" smtClean="0">
                <a:solidFill>
                  <a:srgbClr val="00B050"/>
                </a:solidFill>
                <a:latin typeface="Berlin Sans FB" panose="020E0602020502020306" pitchFamily="34" charset="0"/>
              </a:rPr>
              <a:t>Football</a:t>
            </a:r>
          </a:p>
          <a:p>
            <a:r>
              <a:rPr lang="en-GB" sz="3200" dirty="0" smtClean="0">
                <a:solidFill>
                  <a:srgbClr val="00B050"/>
                </a:solidFill>
                <a:latin typeface="Berlin Sans FB" panose="020E0602020502020306" pitchFamily="34" charset="0"/>
              </a:rPr>
              <a:t>Rugby</a:t>
            </a:r>
          </a:p>
          <a:p>
            <a:r>
              <a:rPr lang="en-GB" sz="3200" dirty="0" smtClean="0">
                <a:solidFill>
                  <a:srgbClr val="00B050"/>
                </a:solidFill>
                <a:latin typeface="Berlin Sans FB" panose="020E0602020502020306" pitchFamily="34" charset="0"/>
              </a:rPr>
              <a:t>Tennis</a:t>
            </a:r>
          </a:p>
          <a:p>
            <a:r>
              <a:rPr lang="en-GB" sz="3200" dirty="0" smtClean="0">
                <a:solidFill>
                  <a:srgbClr val="00B050"/>
                </a:solidFill>
                <a:latin typeface="Berlin Sans FB" panose="020E0602020502020306" pitchFamily="34" charset="0"/>
              </a:rPr>
              <a:t>Sits ups or press ups</a:t>
            </a:r>
          </a:p>
          <a:p>
            <a:endParaRPr lang="en-GB" sz="3200" dirty="0" smtClean="0">
              <a:solidFill>
                <a:srgbClr val="00B050"/>
              </a:solidFill>
              <a:latin typeface="Berlin Sans FB" panose="020E0602020502020306" pitchFamily="34" charset="0"/>
            </a:endParaRPr>
          </a:p>
        </p:txBody>
      </p:sp>
      <p:pic>
        <p:nvPicPr>
          <p:cNvPr id="2052" name="Picture 4" descr="Clipart Clipart - Clipart Disney - Gif animé Clipart Page 2 | Mickey mouse,  Mickey, Mickey and friend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647201" y="2095500"/>
            <a:ext cx="5228428" cy="606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9661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81237">
            <a:off x="1522491" y="324643"/>
            <a:ext cx="8082040" cy="1678385"/>
          </a:xfrm>
          <a:prstGeom prst="rect">
            <a:avLst/>
          </a:prstGeom>
        </p:spPr>
      </p:pic>
      <p:pic>
        <p:nvPicPr>
          <p:cNvPr id="2" name="Picture 2"/>
          <p:cNvPicPr>
            <a:picLocks noChangeAspect="1"/>
          </p:cNvPicPr>
          <p:nvPr/>
        </p:nvPicPr>
        <p:blipFill>
          <a:blip r:embed="rId4"/>
          <a:srcRect/>
          <a:stretch>
            <a:fillRect/>
          </a:stretch>
        </p:blipFill>
        <p:spPr>
          <a:xfrm rot="5400000">
            <a:off x="1362938" y="1037374"/>
            <a:ext cx="8458201" cy="9355278"/>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87630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24000" y="2095500"/>
            <a:ext cx="7848600" cy="7971413"/>
          </a:xfrm>
          <a:prstGeom prst="rect">
            <a:avLst/>
          </a:prstGeom>
        </p:spPr>
        <p:txBody>
          <a:bodyPr wrap="square">
            <a:spAutoFit/>
          </a:bodyPr>
          <a:lstStyle/>
          <a:p>
            <a:r>
              <a:rPr lang="en-GB" sz="3200" dirty="0" smtClean="0">
                <a:solidFill>
                  <a:srgbClr val="00B050"/>
                </a:solidFill>
                <a:latin typeface="Berlin Sans FB" panose="020E0602020502020306" pitchFamily="34" charset="0"/>
              </a:rPr>
              <a:t>Improve you sleep pattern by establishing a routine.</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Stick to same sleep schedule every day.</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Make sure your mattress is supportive and comfortable and ensure you have comfortable pillows.</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Minimise disruptions from light and sound.</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Disconnect from electronic devices for half hour or more before bed.</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Carefully monitor your caffeine intake and try to avoid it in the evenings before bed.</a:t>
            </a:r>
          </a:p>
        </p:txBody>
      </p:sp>
      <p:pic>
        <p:nvPicPr>
          <p:cNvPr id="1026" name="Picture 2" descr="Clipart sleeping childrens bed, Clipart sleeping childrens bed Transparent  FREE for download on WebStockReview 20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790183" y="3086100"/>
            <a:ext cx="6191250" cy="446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890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srcRect/>
          <a:stretch>
            <a:fillRect/>
          </a:stretch>
        </p:blipFill>
        <p:spPr>
          <a:xfrm rot="181237">
            <a:off x="4162229" y="4746093"/>
            <a:ext cx="10367447" cy="2073489"/>
          </a:xfrm>
          <a:prstGeom prst="rect">
            <a:avLst/>
          </a:prstGeom>
        </p:spPr>
      </p:pic>
      <p:pic>
        <p:nvPicPr>
          <p:cNvPr id="15"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677241" y="9518193"/>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TextBox 18"/>
          <p:cNvSpPr txBox="1"/>
          <p:nvPr/>
        </p:nvSpPr>
        <p:spPr>
          <a:xfrm>
            <a:off x="6172200" y="5294036"/>
            <a:ext cx="7543800" cy="830997"/>
          </a:xfrm>
          <a:prstGeom prst="rect">
            <a:avLst/>
          </a:prstGeom>
          <a:noFill/>
        </p:spPr>
        <p:txBody>
          <a:bodyPr wrap="square" rtlCol="0">
            <a:spAutoFit/>
          </a:bodyPr>
          <a:lstStyle/>
          <a:p>
            <a:r>
              <a:rPr lang="en-GB" sz="4800" dirty="0" smtClean="0">
                <a:latin typeface="Berlin Sans FB" panose="020E0602020502020306" pitchFamily="34" charset="0"/>
              </a:rPr>
              <a:t>What is Healthy Living?</a:t>
            </a:r>
            <a:endParaRPr lang="en-GB" sz="4800" dirty="0">
              <a:latin typeface="Berlin Sans FB" panose="020E0602020502020306" pitchFamily="34" charset="0"/>
            </a:endParaRPr>
          </a:p>
        </p:txBody>
      </p:sp>
      <p:sp>
        <p:nvSpPr>
          <p:cNvPr id="20" name="Oval 19"/>
          <p:cNvSpPr/>
          <p:nvPr/>
        </p:nvSpPr>
        <p:spPr>
          <a:xfrm>
            <a:off x="1027670" y="2374557"/>
            <a:ext cx="4038600" cy="1905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Eating food that is good for us</a:t>
            </a:r>
            <a:endParaRPr lang="en-GB" sz="2800" dirty="0"/>
          </a:p>
        </p:txBody>
      </p:sp>
      <p:sp>
        <p:nvSpPr>
          <p:cNvPr id="21" name="Oval 20"/>
          <p:cNvSpPr/>
          <p:nvPr/>
        </p:nvSpPr>
        <p:spPr>
          <a:xfrm>
            <a:off x="13830300" y="2019300"/>
            <a:ext cx="4038600" cy="19050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Drinking lots of water every day</a:t>
            </a:r>
            <a:endParaRPr lang="en-GB" sz="2800" dirty="0"/>
          </a:p>
        </p:txBody>
      </p:sp>
      <p:sp>
        <p:nvSpPr>
          <p:cNvPr id="22" name="Oval 21"/>
          <p:cNvSpPr/>
          <p:nvPr/>
        </p:nvSpPr>
        <p:spPr>
          <a:xfrm>
            <a:off x="6705600" y="723900"/>
            <a:ext cx="4038600" cy="1905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Avoid eating fatty foods</a:t>
            </a:r>
            <a:endParaRPr lang="en-GB" sz="2800" dirty="0"/>
          </a:p>
        </p:txBody>
      </p:sp>
      <p:sp>
        <p:nvSpPr>
          <p:cNvPr id="23" name="Oval 22"/>
          <p:cNvSpPr/>
          <p:nvPr/>
        </p:nvSpPr>
        <p:spPr>
          <a:xfrm>
            <a:off x="3276600" y="7970509"/>
            <a:ext cx="4038600" cy="19050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Get some form of exercise every day</a:t>
            </a:r>
            <a:endParaRPr lang="en-GB" sz="2800" dirty="0"/>
          </a:p>
        </p:txBody>
      </p:sp>
      <p:sp>
        <p:nvSpPr>
          <p:cNvPr id="24" name="Oval 23"/>
          <p:cNvSpPr/>
          <p:nvPr/>
        </p:nvSpPr>
        <p:spPr>
          <a:xfrm>
            <a:off x="9982200" y="7886700"/>
            <a:ext cx="4038600" cy="1905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Get plenty of sleep every night</a:t>
            </a:r>
          </a:p>
        </p:txBody>
      </p:sp>
    </p:spTree>
    <p:extLst>
      <p:ext uri="{BB962C8B-B14F-4D97-AF65-F5344CB8AC3E}">
        <p14:creationId xmlns:p14="http://schemas.microsoft.com/office/powerpoint/2010/main" val="1378395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90500"/>
            <a:ext cx="10363200" cy="9475640"/>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Left Arrow 3"/>
          <p:cNvSpPr/>
          <p:nvPr/>
        </p:nvSpPr>
        <p:spPr>
          <a:xfrm>
            <a:off x="7924800" y="6057900"/>
            <a:ext cx="25908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Sleep Issues and AS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9400" y="3129707"/>
            <a:ext cx="7343335" cy="413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309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38400" y="2324100"/>
            <a:ext cx="12553950" cy="7010400"/>
          </a:xfrm>
          <a:prstGeom prst="rect">
            <a:avLst/>
          </a:prstGeom>
        </p:spPr>
      </p:pic>
      <p:sp>
        <p:nvSpPr>
          <p:cNvPr id="4" name="TextBox 3"/>
          <p:cNvSpPr txBox="1"/>
          <p:nvPr/>
        </p:nvSpPr>
        <p:spPr>
          <a:xfrm>
            <a:off x="2590800" y="571500"/>
            <a:ext cx="13792200" cy="2308324"/>
          </a:xfrm>
          <a:prstGeom prst="rect">
            <a:avLst/>
          </a:prstGeom>
          <a:noFill/>
        </p:spPr>
        <p:txBody>
          <a:bodyPr wrap="square" rtlCol="0">
            <a:spAutoFit/>
          </a:bodyPr>
          <a:lstStyle/>
          <a:p>
            <a:r>
              <a:rPr lang="en-GB" sz="3600" dirty="0" smtClean="0">
                <a:solidFill>
                  <a:srgbClr val="0070C0"/>
                </a:solidFill>
                <a:latin typeface="Berlin Sans FB" panose="020E0602020502020306" pitchFamily="34" charset="0"/>
              </a:rPr>
              <a:t>Is it cheaper to eat healthy or unhealthy food?</a:t>
            </a:r>
          </a:p>
          <a:p>
            <a:r>
              <a:rPr lang="en-GB" sz="3600" dirty="0" smtClean="0">
                <a:solidFill>
                  <a:srgbClr val="0070C0"/>
                </a:solidFill>
                <a:latin typeface="Berlin Sans FB" panose="020E0602020502020306" pitchFamily="34" charset="0"/>
              </a:rPr>
              <a:t>Design 2 meal plans for 2 adults and 2 children. One is healthy, one is unhealthy. </a:t>
            </a:r>
          </a:p>
          <a:p>
            <a:r>
              <a:rPr lang="en-GB" sz="3600" dirty="0" smtClean="0">
                <a:solidFill>
                  <a:srgbClr val="0070C0"/>
                </a:solidFill>
                <a:latin typeface="Berlin Sans FB" panose="020E0602020502020306" pitchFamily="34" charset="0"/>
              </a:rPr>
              <a:t>Research which one is the cheapest!!!</a:t>
            </a:r>
            <a:endParaRPr lang="en-GB" sz="3600" dirty="0">
              <a:solidFill>
                <a:srgbClr val="0070C0"/>
              </a:solidFill>
              <a:latin typeface="Berlin Sans FB" panose="020E0602020502020306" pitchFamily="34" charset="0"/>
            </a:endParaRPr>
          </a:p>
        </p:txBody>
      </p:sp>
    </p:spTree>
    <p:extLst>
      <p:ext uri="{BB962C8B-B14F-4D97-AF65-F5344CB8AC3E}">
        <p14:creationId xmlns:p14="http://schemas.microsoft.com/office/powerpoint/2010/main" val="304862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571500"/>
            <a:ext cx="13792200" cy="2308324"/>
          </a:xfrm>
          <a:prstGeom prst="rect">
            <a:avLst/>
          </a:prstGeom>
          <a:noFill/>
        </p:spPr>
        <p:txBody>
          <a:bodyPr wrap="square" rtlCol="0">
            <a:spAutoFit/>
          </a:bodyPr>
          <a:lstStyle/>
          <a:p>
            <a:r>
              <a:rPr lang="en-GB" sz="3600" dirty="0" smtClean="0">
                <a:solidFill>
                  <a:srgbClr val="0070C0"/>
                </a:solidFill>
                <a:latin typeface="Berlin Sans FB" panose="020E0602020502020306" pitchFamily="34" charset="0"/>
              </a:rPr>
              <a:t>Is it cheaper to eat healthy or unhealthy food?</a:t>
            </a:r>
          </a:p>
          <a:p>
            <a:r>
              <a:rPr lang="en-GB" sz="3600" dirty="0" smtClean="0">
                <a:solidFill>
                  <a:srgbClr val="0070C0"/>
                </a:solidFill>
                <a:latin typeface="Berlin Sans FB" panose="020E0602020502020306" pitchFamily="34" charset="0"/>
              </a:rPr>
              <a:t>Choose 1 of the articles and decide if you think healthy food is cheaper than unhealthy food.</a:t>
            </a:r>
          </a:p>
          <a:p>
            <a:r>
              <a:rPr lang="en-GB" sz="3600" dirty="0" smtClean="0">
                <a:solidFill>
                  <a:srgbClr val="0070C0"/>
                </a:solidFill>
                <a:latin typeface="Berlin Sans FB" panose="020E0602020502020306" pitchFamily="34" charset="0"/>
              </a:rPr>
              <a:t>Give reasons for your opinions!!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67200" y="3162300"/>
            <a:ext cx="9704557" cy="5795963"/>
          </a:xfrm>
          <a:prstGeom prst="rect">
            <a:avLst/>
          </a:prstGeom>
        </p:spPr>
      </p:pic>
    </p:spTree>
    <p:extLst>
      <p:ext uri="{BB962C8B-B14F-4D97-AF65-F5344CB8AC3E}">
        <p14:creationId xmlns:p14="http://schemas.microsoft.com/office/powerpoint/2010/main" val="904807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876300"/>
            <a:ext cx="7743825" cy="7191375"/>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361703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783341" y="2097925"/>
            <a:ext cx="8115300" cy="5013569"/>
            <a:chOff x="0" y="0"/>
            <a:chExt cx="10820400" cy="6684758"/>
          </a:xfrm>
        </p:grpSpPr>
        <p:sp>
          <p:nvSpPr>
            <p:cNvPr id="3" name="TextBox 3"/>
            <p:cNvSpPr txBox="1"/>
            <p:nvPr/>
          </p:nvSpPr>
          <p:spPr>
            <a:xfrm>
              <a:off x="0" y="76200"/>
              <a:ext cx="8220101" cy="30310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MATERIALS NEEDED FOR CLASS</a:t>
              </a:r>
            </a:p>
          </p:txBody>
        </p:sp>
        <p:sp>
          <p:nvSpPr>
            <p:cNvPr id="4" name="TextBox 4"/>
            <p:cNvSpPr txBox="1"/>
            <p:nvPr/>
          </p:nvSpPr>
          <p:spPr>
            <a:xfrm>
              <a:off x="0" y="3924413"/>
              <a:ext cx="10820400" cy="276034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uli Regular"/>
                </a:rPr>
                <a:t>List the things your students need to get ready before class. It can be a particular textbook, the accomplished homework due for the day, or any specific materials for the topic you're about to discuss. You can also match it with corresponding photos or icons.</a:t>
              </a:r>
            </a:p>
          </p:txBody>
        </p:sp>
      </p:grpSp>
      <p:pic>
        <p:nvPicPr>
          <p:cNvPr id="5" name="Picture 5"/>
          <p:cNvPicPr>
            <a:picLocks noChangeAspect="1"/>
          </p:cNvPicPr>
          <p:nvPr/>
        </p:nvPicPr>
        <p:blipFill>
          <a:blip r:embed="rId2"/>
          <a:srcRect/>
          <a:stretch>
            <a:fillRect/>
          </a:stretch>
        </p:blipFill>
        <p:spPr>
          <a:xfrm>
            <a:off x="11173575" y="2331798"/>
            <a:ext cx="2256625" cy="2121228"/>
          </a:xfrm>
          <a:prstGeom prst="rect">
            <a:avLst/>
          </a:prstGeom>
        </p:spPr>
      </p:pic>
      <p:pic>
        <p:nvPicPr>
          <p:cNvPr id="6" name="Picture 6"/>
          <p:cNvPicPr>
            <a:picLocks noChangeAspect="1"/>
          </p:cNvPicPr>
          <p:nvPr/>
        </p:nvPicPr>
        <p:blipFill>
          <a:blip r:embed="rId2"/>
          <a:srcRect/>
          <a:stretch>
            <a:fillRect/>
          </a:stretch>
        </p:blipFill>
        <p:spPr>
          <a:xfrm>
            <a:off x="14285985" y="3191524"/>
            <a:ext cx="2256625" cy="2121228"/>
          </a:xfrm>
          <a:prstGeom prst="rect">
            <a:avLst/>
          </a:prstGeom>
        </p:spPr>
      </p:pic>
      <p:pic>
        <p:nvPicPr>
          <p:cNvPr id="7" name="Picture 7"/>
          <p:cNvPicPr>
            <a:picLocks noChangeAspect="1"/>
          </p:cNvPicPr>
          <p:nvPr/>
        </p:nvPicPr>
        <p:blipFill>
          <a:blip r:embed="rId2"/>
          <a:srcRect/>
          <a:stretch>
            <a:fillRect/>
          </a:stretch>
        </p:blipFill>
        <p:spPr>
          <a:xfrm>
            <a:off x="11786105" y="5054957"/>
            <a:ext cx="2256625" cy="2121228"/>
          </a:xfrm>
          <a:prstGeom prst="rect">
            <a:avLst/>
          </a:prstGeom>
        </p:spPr>
      </p:pic>
      <p:pic>
        <p:nvPicPr>
          <p:cNvPr id="8"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311875">
            <a:off x="11747706" y="2933480"/>
            <a:ext cx="1108364" cy="917864"/>
          </a:xfrm>
          <a:prstGeom prst="rect">
            <a:avLst/>
          </a:prstGeom>
        </p:spPr>
      </p:pic>
      <p:pic>
        <p:nvPicPr>
          <p:cNvPr id="9"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648307">
            <a:off x="12628668" y="5544071"/>
            <a:ext cx="571500" cy="1143000"/>
          </a:xfrm>
          <a:prstGeom prst="rect">
            <a:avLst/>
          </a:prstGeom>
        </p:spPr>
      </p:pic>
      <p:pic>
        <p:nvPicPr>
          <p:cNvPr id="10" name="Picture 1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520720">
            <a:off x="14990002" y="3687608"/>
            <a:ext cx="848591" cy="1125682"/>
          </a:xfrm>
          <a:prstGeom prst="rect">
            <a:avLst/>
          </a:prstGeom>
        </p:spPr>
      </p:pic>
      <p:pic>
        <p:nvPicPr>
          <p:cNvPr id="11" name="Picture 11"/>
          <p:cNvPicPr>
            <a:picLocks noChangeAspect="1"/>
          </p:cNvPicPr>
          <p:nvPr/>
        </p:nvPicPr>
        <p:blipFill>
          <a:blip r:embed="rId6"/>
          <a:srcRect/>
          <a:stretch>
            <a:fillRect/>
          </a:stretch>
        </p:blipFill>
        <p:spPr>
          <a:xfrm rot="-789926">
            <a:off x="10940464" y="2085248"/>
            <a:ext cx="513645" cy="493100"/>
          </a:xfrm>
          <a:prstGeom prst="rect">
            <a:avLst/>
          </a:prstGeom>
        </p:spPr>
      </p:pic>
      <p:pic>
        <p:nvPicPr>
          <p:cNvPr id="12" name="Picture 12"/>
          <p:cNvPicPr>
            <a:picLocks noChangeAspect="1"/>
          </p:cNvPicPr>
          <p:nvPr/>
        </p:nvPicPr>
        <p:blipFill>
          <a:blip r:embed="rId6"/>
          <a:srcRect/>
          <a:stretch>
            <a:fillRect/>
          </a:stretch>
        </p:blipFill>
        <p:spPr>
          <a:xfrm rot="8915872">
            <a:off x="14117791" y="6688041"/>
            <a:ext cx="424393" cy="407417"/>
          </a:xfrm>
          <a:prstGeom prst="rect">
            <a:avLst/>
          </a:prstGeom>
        </p:spPr>
      </p:pic>
      <p:pic>
        <p:nvPicPr>
          <p:cNvPr id="13" name="Picture 1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4540450">
            <a:off x="16224780" y="3050290"/>
            <a:ext cx="294237" cy="282468"/>
          </a:xfrm>
          <a:prstGeom prst="rect">
            <a:avLst/>
          </a:prstGeom>
        </p:spPr>
      </p:pic>
      <p:pic>
        <p:nvPicPr>
          <p:cNvPr id="14" name="Picture 14"/>
          <p:cNvPicPr>
            <a:picLocks noChangeAspect="1"/>
          </p:cNvPicPr>
          <p:nvPr/>
        </p:nvPicPr>
        <p:blipFill>
          <a:blip r:embed="rId7"/>
          <a:srcRect/>
          <a:stretch>
            <a:fillRect/>
          </a:stretch>
        </p:blipFill>
        <p:spPr>
          <a:xfrm rot="262007">
            <a:off x="-916097" y="8700123"/>
            <a:ext cx="20474267" cy="6477314"/>
          </a:xfrm>
          <a:prstGeom prst="rect">
            <a:avLst/>
          </a:prstGeom>
        </p:spPr>
      </p:pic>
      <p:pic>
        <p:nvPicPr>
          <p:cNvPr id="15"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460983">
            <a:off x="1235743" y="6151559"/>
            <a:ext cx="1748898" cy="2199872"/>
          </a:xfrm>
          <a:prstGeom prst="rect">
            <a:avLst/>
          </a:prstGeom>
        </p:spPr>
      </p:pic>
      <p:pic>
        <p:nvPicPr>
          <p:cNvPr id="3" name="Picture 3"/>
          <p:cNvPicPr>
            <a:picLocks noChangeAspect="1"/>
          </p:cNvPicPr>
          <p:nvPr/>
        </p:nvPicPr>
        <p:blipFill>
          <a:blip r:embed="rId2"/>
          <a:srcRect/>
          <a:stretch>
            <a:fillRect/>
          </a:stretch>
        </p:blipFill>
        <p:spPr>
          <a:xfrm rot="4810274">
            <a:off x="15425225" y="324206"/>
            <a:ext cx="1675438" cy="2107469"/>
          </a:xfrm>
          <a:prstGeom prst="rect">
            <a:avLst/>
          </a:prstGeom>
        </p:spPr>
      </p:pic>
      <p:pic>
        <p:nvPicPr>
          <p:cNvPr id="4" name="Picture 4"/>
          <p:cNvPicPr>
            <a:picLocks noChangeAspect="1"/>
          </p:cNvPicPr>
          <p:nvPr/>
        </p:nvPicPr>
        <p:blipFill>
          <a:blip r:embed="rId3"/>
          <a:srcRect/>
          <a:stretch>
            <a:fillRect/>
          </a:stretch>
        </p:blipFill>
        <p:spPr>
          <a:xfrm>
            <a:off x="2053196" y="1159414"/>
            <a:ext cx="14038682" cy="8499784"/>
          </a:xfrm>
          <a:prstGeom prst="rect">
            <a:avLst/>
          </a:prstGeom>
        </p:spPr>
      </p:pic>
      <p:pic>
        <p:nvPicPr>
          <p:cNvPr id="5" name="Picture 5"/>
          <p:cNvPicPr>
            <a:picLocks noChangeAspect="1"/>
          </p:cNvPicPr>
          <p:nvPr/>
        </p:nvPicPr>
        <p:blipFill>
          <a:blip r:embed="rId4"/>
          <a:srcRect/>
          <a:stretch>
            <a:fillRect/>
          </a:stretch>
        </p:blipFill>
        <p:spPr>
          <a:xfrm>
            <a:off x="11270388" y="3434974"/>
            <a:ext cx="1909937" cy="1708526"/>
          </a:xfrm>
          <a:prstGeom prst="rect">
            <a:avLst/>
          </a:prstGeom>
        </p:spPr>
      </p:pic>
      <p:pic>
        <p:nvPicPr>
          <p:cNvPr id="6" name="Picture 6"/>
          <p:cNvPicPr>
            <a:picLocks noChangeAspect="1"/>
          </p:cNvPicPr>
          <p:nvPr/>
        </p:nvPicPr>
        <p:blipFill>
          <a:blip r:embed="rId4"/>
          <a:srcRect/>
          <a:stretch>
            <a:fillRect/>
          </a:stretch>
        </p:blipFill>
        <p:spPr>
          <a:xfrm>
            <a:off x="5136415" y="3434974"/>
            <a:ext cx="1909937" cy="1708526"/>
          </a:xfrm>
          <a:prstGeom prst="rect">
            <a:avLst/>
          </a:prstGeom>
        </p:spPr>
      </p:pic>
      <p:sp>
        <p:nvSpPr>
          <p:cNvPr id="7" name="TextBox 7"/>
          <p:cNvSpPr txBox="1"/>
          <p:nvPr/>
        </p:nvSpPr>
        <p:spPr>
          <a:xfrm>
            <a:off x="3595898" y="5841238"/>
            <a:ext cx="4962232" cy="1758950"/>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Muli Regular"/>
              </a:rPr>
              <a:t>Objectives inform students the learning outcomes of the class. What will they know? What will they be able to do? Why is this important to know? It's an effective way to assess their learning progress.</a:t>
            </a:r>
          </a:p>
        </p:txBody>
      </p:sp>
      <p:sp>
        <p:nvSpPr>
          <p:cNvPr id="8" name="TextBox 8"/>
          <p:cNvSpPr txBox="1"/>
          <p:nvPr/>
        </p:nvSpPr>
        <p:spPr>
          <a:xfrm>
            <a:off x="9744241" y="5841238"/>
            <a:ext cx="4962232" cy="175895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Rules provide the structure necessary for an engaging and productive class. Keep it simple and easy to follow. It can be general to cover different situations or very specific to your students.</a:t>
            </a:r>
          </a:p>
        </p:txBody>
      </p:sp>
      <p:pic>
        <p:nvPicPr>
          <p:cNvPr id="9" name="Picture 9"/>
          <p:cNvPicPr>
            <a:picLocks noChangeAspect="1"/>
          </p:cNvPicPr>
          <p:nvPr/>
        </p:nvPicPr>
        <p:blipFill>
          <a:blip r:embed="rId5"/>
          <a:srcRect/>
          <a:stretch>
            <a:fillRect/>
          </a:stretch>
        </p:blipFill>
        <p:spPr>
          <a:xfrm rot="134838">
            <a:off x="3848543" y="679393"/>
            <a:ext cx="10590914" cy="2118183"/>
          </a:xfrm>
          <a:prstGeom prst="rect">
            <a:avLst/>
          </a:prstGeom>
        </p:spPr>
      </p:pic>
      <p:sp>
        <p:nvSpPr>
          <p:cNvPr id="10" name="TextBox 10"/>
          <p:cNvSpPr txBox="1"/>
          <p:nvPr/>
        </p:nvSpPr>
        <p:spPr>
          <a:xfrm>
            <a:off x="4694041" y="1065713"/>
            <a:ext cx="8891974" cy="1140912"/>
          </a:xfrm>
          <a:prstGeom prst="rect">
            <a:avLst/>
          </a:prstGeom>
        </p:spPr>
        <p:txBody>
          <a:bodyPr lIns="0" tIns="0" rIns="0" bIns="0" rtlCol="0" anchor="t">
            <a:spAutoFit/>
          </a:bodyPr>
          <a:lstStyle/>
          <a:p>
            <a:pPr algn="ctr">
              <a:lnSpc>
                <a:spcPts val="8807"/>
              </a:lnSpc>
            </a:pPr>
            <a:r>
              <a:rPr lang="en-US" sz="8007">
                <a:solidFill>
                  <a:srgbClr val="000000"/>
                </a:solidFill>
                <a:latin typeface="Amatic SC Bold"/>
              </a:rPr>
              <a:t>CLASS OBJECTIVES AND RULES</a:t>
            </a:r>
          </a:p>
        </p:txBody>
      </p:sp>
      <p:pic>
        <p:nvPicPr>
          <p:cNvPr id="11" name="Picture 1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770998" y="3778351"/>
            <a:ext cx="640773" cy="1021773"/>
          </a:xfrm>
          <a:prstGeom prst="rect">
            <a:avLst/>
          </a:prstGeom>
        </p:spPr>
      </p:pic>
      <p:pic>
        <p:nvPicPr>
          <p:cNvPr id="12" name="Picture 12"/>
          <p:cNvPicPr>
            <a:picLocks noChangeAspect="1"/>
          </p:cNvPicPr>
          <p:nvPr/>
        </p:nvPicPr>
        <p:blipFill>
          <a:blip r:embed="rId7"/>
          <a:srcRect/>
          <a:stretch>
            <a:fillRect/>
          </a:stretch>
        </p:blipFill>
        <p:spPr>
          <a:xfrm rot="10084657">
            <a:off x="3221913" y="633590"/>
            <a:ext cx="541332" cy="519679"/>
          </a:xfrm>
          <a:prstGeom prst="rect">
            <a:avLst/>
          </a:prstGeom>
        </p:spPr>
      </p:pic>
      <p:pic>
        <p:nvPicPr>
          <p:cNvPr id="13" name="Picture 13"/>
          <p:cNvPicPr>
            <a:picLocks noChangeAspect="1"/>
          </p:cNvPicPr>
          <p:nvPr/>
        </p:nvPicPr>
        <p:blipFill>
          <a:blip r:embed="rId7"/>
          <a:srcRect/>
          <a:stretch>
            <a:fillRect/>
          </a:stretch>
        </p:blipFill>
        <p:spPr>
          <a:xfrm rot="-7483644">
            <a:off x="541517" y="9362339"/>
            <a:ext cx="509049" cy="488687"/>
          </a:xfrm>
          <a:prstGeom prst="rect">
            <a:avLst/>
          </a:prstGeom>
        </p:spPr>
      </p:pic>
      <p:pic>
        <p:nvPicPr>
          <p:cNvPr id="14" name="Picture 14"/>
          <p:cNvPicPr>
            <a:picLocks noChangeAspect="1"/>
          </p:cNvPicPr>
          <p:nvPr/>
        </p:nvPicPr>
        <p:blipFill>
          <a:blip r:embed="rId7"/>
          <a:srcRect/>
          <a:stretch>
            <a:fillRect/>
          </a:stretch>
        </p:blipFill>
        <p:spPr>
          <a:xfrm rot="1422455">
            <a:off x="887331" y="3746380"/>
            <a:ext cx="509049" cy="488687"/>
          </a:xfrm>
          <a:prstGeom prst="rect">
            <a:avLst/>
          </a:prstGeom>
        </p:spPr>
      </p:pic>
      <p:pic>
        <p:nvPicPr>
          <p:cNvPr id="15" name="Picture 15"/>
          <p:cNvPicPr>
            <a:picLocks noChangeAspect="1"/>
          </p:cNvPicPr>
          <p:nvPr/>
        </p:nvPicPr>
        <p:blipFill>
          <a:blip r:embed="rId8"/>
          <a:srcRect/>
          <a:stretch>
            <a:fillRect/>
          </a:stretch>
        </p:blipFill>
        <p:spPr>
          <a:xfrm rot="693431">
            <a:off x="920907" y="611011"/>
            <a:ext cx="826577" cy="1185137"/>
          </a:xfrm>
          <a:prstGeom prst="rect">
            <a:avLst/>
          </a:prstGeom>
        </p:spPr>
      </p:pic>
      <p:pic>
        <p:nvPicPr>
          <p:cNvPr id="16" name="Picture 16"/>
          <p:cNvPicPr>
            <a:picLocks noChangeAspect="1"/>
          </p:cNvPicPr>
          <p:nvPr/>
        </p:nvPicPr>
        <p:blipFill>
          <a:blip r:embed="rId7"/>
          <a:srcRect/>
          <a:stretch>
            <a:fillRect/>
          </a:stretch>
        </p:blipFill>
        <p:spPr>
          <a:xfrm rot="-6383107">
            <a:off x="17308741" y="4581008"/>
            <a:ext cx="513645" cy="493100"/>
          </a:xfrm>
          <a:prstGeom prst="rect">
            <a:avLst/>
          </a:prstGeom>
        </p:spPr>
      </p:pic>
      <p:pic>
        <p:nvPicPr>
          <p:cNvPr id="17" name="Picture 17"/>
          <p:cNvPicPr>
            <a:picLocks noChangeAspect="1"/>
          </p:cNvPicPr>
          <p:nvPr/>
        </p:nvPicPr>
        <p:blipFill>
          <a:blip r:embed="rId7"/>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8"/>
          <a:srcRect/>
          <a:stretch>
            <a:fillRect/>
          </a:stretch>
        </p:blipFill>
        <p:spPr>
          <a:xfrm rot="-2419102">
            <a:off x="16411918" y="7142291"/>
            <a:ext cx="927423" cy="1329729"/>
          </a:xfrm>
          <a:prstGeom prst="rect">
            <a:avLst/>
          </a:prstGeom>
        </p:spPr>
      </p:pic>
      <p:pic>
        <p:nvPicPr>
          <p:cNvPr id="20" name="Picture 20"/>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1800043">
            <a:off x="16758137" y="846080"/>
            <a:ext cx="567418" cy="626667"/>
          </a:xfrm>
          <a:prstGeom prst="rect">
            <a:avLst/>
          </a:prstGeom>
        </p:spPr>
      </p:pic>
      <p:pic>
        <p:nvPicPr>
          <p:cNvPr id="21" name="Picture 21"/>
          <p:cNvPicPr>
            <a:picLocks noChangeAspect="1"/>
          </p:cNvPicPr>
          <p:nvPr/>
        </p:nvPicPr>
        <p:blipFill>
          <a:blip r:embed="rId10"/>
          <a:srcRect/>
          <a:stretch>
            <a:fillRect/>
          </a:stretch>
        </p:blipFill>
        <p:spPr>
          <a:xfrm rot="-1669974">
            <a:off x="763523" y="7846988"/>
            <a:ext cx="530353" cy="898904"/>
          </a:xfrm>
          <a:prstGeom prst="rect">
            <a:avLst/>
          </a:prstGeom>
        </p:spPr>
      </p:pic>
      <p:pic>
        <p:nvPicPr>
          <p:cNvPr id="22" name="Picture 22"/>
          <p:cNvPicPr>
            <a:picLocks noChangeAspect="1"/>
          </p:cNvPicPr>
          <p:nvPr/>
        </p:nvPicPr>
        <p:blipFill>
          <a:blip r:embed="rId11"/>
          <a:srcRect/>
          <a:stretch>
            <a:fillRect/>
          </a:stretch>
        </p:blipFill>
        <p:spPr>
          <a:xfrm rot="693431">
            <a:off x="728567" y="950701"/>
            <a:ext cx="826577" cy="1185137"/>
          </a:xfrm>
          <a:prstGeom prst="rect">
            <a:avLst/>
          </a:prstGeom>
        </p:spPr>
      </p:pic>
      <p:pic>
        <p:nvPicPr>
          <p:cNvPr id="23" name="Picture 23"/>
          <p:cNvPicPr>
            <a:picLocks noChangeAspect="1"/>
          </p:cNvPicPr>
          <p:nvPr/>
        </p:nvPicPr>
        <p:blipFill>
          <a:blip r:embed="rId12"/>
          <a:srcRect/>
          <a:stretch>
            <a:fillRect/>
          </a:stretch>
        </p:blipFill>
        <p:spPr>
          <a:xfrm rot="-10019461">
            <a:off x="16924816" y="8048486"/>
            <a:ext cx="516571" cy="495908"/>
          </a:xfrm>
          <a:prstGeom prst="rect">
            <a:avLst/>
          </a:prstGeom>
        </p:spPr>
      </p:pic>
      <p:pic>
        <p:nvPicPr>
          <p:cNvPr id="24" name="Picture 24"/>
          <p:cNvPicPr>
            <a:picLocks noChangeAspect="1"/>
          </p:cNvPicPr>
          <p:nvPr/>
        </p:nvPicPr>
        <p:blipFill>
          <a:blip r:embed="rId13"/>
          <a:srcRect/>
          <a:stretch>
            <a:fillRect/>
          </a:stretch>
        </p:blipFill>
        <p:spPr>
          <a:xfrm>
            <a:off x="11563262" y="3627142"/>
            <a:ext cx="1324190" cy="1324190"/>
          </a:xfrm>
          <a:prstGeom prst="rect">
            <a:avLst/>
          </a:prstGeom>
        </p:spPr>
      </p:pic>
      <p:pic>
        <p:nvPicPr>
          <p:cNvPr id="25" name="Picture 23"/>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830364" y="2220051"/>
            <a:ext cx="2770185" cy="2478057"/>
          </a:xfrm>
          <a:prstGeom prst="rect">
            <a:avLst/>
          </a:prstGeom>
        </p:spPr>
      </p:pic>
      <p:pic>
        <p:nvPicPr>
          <p:cNvPr id="3" name="Picture 3"/>
          <p:cNvPicPr>
            <a:picLocks noChangeAspect="1"/>
          </p:cNvPicPr>
          <p:nvPr/>
        </p:nvPicPr>
        <p:blipFill>
          <a:blip r:embed="rId3"/>
          <a:srcRect/>
          <a:stretch>
            <a:fillRect/>
          </a:stretch>
        </p:blipFill>
        <p:spPr>
          <a:xfrm rot="181237">
            <a:off x="2518566" y="5294768"/>
            <a:ext cx="13219977" cy="2643995"/>
          </a:xfrm>
          <a:prstGeom prst="rect">
            <a:avLst/>
          </a:prstGeom>
        </p:spPr>
      </p:pic>
      <p:sp>
        <p:nvSpPr>
          <p:cNvPr id="4" name="TextBox 4"/>
          <p:cNvSpPr txBox="1"/>
          <p:nvPr/>
        </p:nvSpPr>
        <p:spPr>
          <a:xfrm>
            <a:off x="3357995" y="5094830"/>
            <a:ext cx="11572009"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LESSON FOR THE DAY</a:t>
            </a:r>
          </a:p>
        </p:txBody>
      </p:sp>
      <p:pic>
        <p:nvPicPr>
          <p:cNvPr id="5" name="Picture 5"/>
          <p:cNvPicPr>
            <a:picLocks noChangeAspect="1"/>
          </p:cNvPicPr>
          <p:nvPr/>
        </p:nvPicPr>
        <p:blipFill>
          <a:blip r:embed="rId4"/>
          <a:srcRect/>
          <a:stretch>
            <a:fillRect/>
          </a:stretch>
        </p:blipFill>
        <p:spPr>
          <a:xfrm rot="1437957">
            <a:off x="6796137" y="2973399"/>
            <a:ext cx="1321100" cy="1136146"/>
          </a:xfrm>
          <a:prstGeom prst="rect">
            <a:avLst/>
          </a:prstGeom>
        </p:spPr>
      </p:pic>
      <p:pic>
        <p:nvPicPr>
          <p:cNvPr id="6" name="Picture 6"/>
          <p:cNvPicPr>
            <a:picLocks noChangeAspect="1"/>
          </p:cNvPicPr>
          <p:nvPr/>
        </p:nvPicPr>
        <p:blipFill>
          <a:blip r:embed="rId5"/>
          <a:srcRect/>
          <a:stretch>
            <a:fillRect/>
          </a:stretch>
        </p:blipFill>
        <p:spPr>
          <a:xfrm rot="10359667">
            <a:off x="10277409" y="3289062"/>
            <a:ext cx="1321100" cy="1136146"/>
          </a:xfrm>
          <a:prstGeom prst="rect">
            <a:avLst/>
          </a:prstGeom>
        </p:spPr>
      </p:pic>
      <p:pic>
        <p:nvPicPr>
          <p:cNvPr id="7" name="Picture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489684">
            <a:off x="8390699" y="2589278"/>
            <a:ext cx="1419676" cy="1739603"/>
          </a:xfrm>
          <a:prstGeom prst="rect">
            <a:avLst/>
          </a:prstGeom>
        </p:spPr>
      </p:pic>
      <p:pic>
        <p:nvPicPr>
          <p:cNvPr id="8" name="Picture 8"/>
          <p:cNvPicPr>
            <a:picLocks noChangeAspect="1"/>
          </p:cNvPicPr>
          <p:nvPr/>
        </p:nvPicPr>
        <p:blipFill>
          <a:blip r:embed="rId7"/>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7"/>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7"/>
          <a:srcRect/>
          <a:stretch>
            <a:fillRect/>
          </a:stretch>
        </p:blipFill>
        <p:spPr>
          <a:xfrm rot="10084657">
            <a:off x="1076541" y="943740"/>
            <a:ext cx="541332" cy="519679"/>
          </a:xfrm>
          <a:prstGeom prst="rect">
            <a:avLst/>
          </a:prstGeom>
        </p:spPr>
      </p:pic>
      <p:pic>
        <p:nvPicPr>
          <p:cNvPr id="11" name="Picture 11"/>
          <p:cNvPicPr>
            <a:picLocks noChangeAspect="1"/>
          </p:cNvPicPr>
          <p:nvPr/>
        </p:nvPicPr>
        <p:blipFill>
          <a:blip r:embed="rId8"/>
          <a:srcRect/>
          <a:stretch>
            <a:fillRect/>
          </a:stretch>
        </p:blipFill>
        <p:spPr>
          <a:xfrm rot="1460983">
            <a:off x="-63881" y="6717696"/>
            <a:ext cx="1748898" cy="2199872"/>
          </a:xfrm>
          <a:prstGeom prst="rect">
            <a:avLst/>
          </a:prstGeom>
        </p:spPr>
      </p:pic>
      <p:pic>
        <p:nvPicPr>
          <p:cNvPr id="12" name="Picture 12"/>
          <p:cNvPicPr>
            <a:picLocks noChangeAspect="1"/>
          </p:cNvPicPr>
          <p:nvPr/>
        </p:nvPicPr>
        <p:blipFill>
          <a:blip r:embed="rId9"/>
          <a:srcRect/>
          <a:stretch>
            <a:fillRect/>
          </a:stretch>
        </p:blipFill>
        <p:spPr>
          <a:xfrm>
            <a:off x="5486684" y="8801590"/>
            <a:ext cx="758759" cy="837986"/>
          </a:xfrm>
          <a:prstGeom prst="rect">
            <a:avLst/>
          </a:prstGeom>
        </p:spPr>
      </p:pic>
      <p:pic>
        <p:nvPicPr>
          <p:cNvPr id="13" name="Picture 13"/>
          <p:cNvPicPr>
            <a:picLocks noChangeAspect="1"/>
          </p:cNvPicPr>
          <p:nvPr/>
        </p:nvPicPr>
        <p:blipFill>
          <a:blip r:embed="rId8"/>
          <a:srcRect/>
          <a:stretch>
            <a:fillRect/>
          </a:stretch>
        </p:blipFill>
        <p:spPr>
          <a:xfrm rot="4810274">
            <a:off x="14961304" y="438282"/>
            <a:ext cx="1675438" cy="2107469"/>
          </a:xfrm>
          <a:prstGeom prst="rect">
            <a:avLst/>
          </a:prstGeom>
        </p:spPr>
      </p:pic>
      <p:pic>
        <p:nvPicPr>
          <p:cNvPr id="14" name="Picture 14"/>
          <p:cNvPicPr>
            <a:picLocks noChangeAspect="1"/>
          </p:cNvPicPr>
          <p:nvPr/>
        </p:nvPicPr>
        <p:blipFill>
          <a:blip r:embed="rId7"/>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7"/>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7"/>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10"/>
          <a:srcRect/>
          <a:stretch>
            <a:fillRect/>
          </a:stretch>
        </p:blipFill>
        <p:spPr>
          <a:xfrm rot="1345741">
            <a:off x="12100836" y="8176526"/>
            <a:ext cx="511678" cy="867251"/>
          </a:xfrm>
          <a:prstGeom prst="rect">
            <a:avLst/>
          </a:prstGeom>
        </p:spPr>
      </p:pic>
      <p:pic>
        <p:nvPicPr>
          <p:cNvPr id="19" name="Picture 1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1800043">
            <a:off x="11268667" y="998301"/>
            <a:ext cx="567418" cy="626667"/>
          </a:xfrm>
          <a:prstGeom prst="rect">
            <a:avLst/>
          </a:prstGeom>
        </p:spPr>
      </p:pic>
      <p:pic>
        <p:nvPicPr>
          <p:cNvPr id="20" name="Picture 20"/>
          <p:cNvPicPr>
            <a:picLocks noChangeAspect="1"/>
          </p:cNvPicPr>
          <p:nvPr/>
        </p:nvPicPr>
        <p:blipFill>
          <a:blip r:embed="rId10"/>
          <a:srcRect/>
          <a:stretch>
            <a:fillRect/>
          </a:stretch>
        </p:blipFill>
        <p:spPr>
          <a:xfrm rot="-10154087">
            <a:off x="15992066" y="3895523"/>
            <a:ext cx="489149" cy="829067"/>
          </a:xfrm>
          <a:prstGeom prst="rect">
            <a:avLst/>
          </a:prstGeom>
        </p:spPr>
      </p:pic>
      <p:pic>
        <p:nvPicPr>
          <p:cNvPr id="21" name="Picture 21"/>
          <p:cNvPicPr>
            <a:picLocks noChangeAspect="1"/>
          </p:cNvPicPr>
          <p:nvPr/>
        </p:nvPicPr>
        <p:blipFill>
          <a:blip r:embed="rId10"/>
          <a:srcRect/>
          <a:stretch>
            <a:fillRect/>
          </a:stretch>
        </p:blipFill>
        <p:spPr>
          <a:xfrm rot="-1669974">
            <a:off x="5912815" y="754128"/>
            <a:ext cx="530353" cy="898904"/>
          </a:xfrm>
          <a:prstGeom prst="rect">
            <a:avLst/>
          </a:prstGeom>
        </p:spPr>
      </p:pic>
      <p:pic>
        <p:nvPicPr>
          <p:cNvPr id="22" name="Picture 22"/>
          <p:cNvPicPr>
            <a:picLocks noChangeAspect="1"/>
          </p:cNvPicPr>
          <p:nvPr/>
        </p:nvPicPr>
        <p:blipFill>
          <a:blip r:embed="rId7"/>
          <a:srcRect/>
          <a:stretch>
            <a:fillRect/>
          </a:stretch>
        </p:blipFill>
        <p:spPr>
          <a:xfrm rot="-1839255">
            <a:off x="8938249" y="9486280"/>
            <a:ext cx="554415" cy="532238"/>
          </a:xfrm>
          <a:prstGeom prst="rect">
            <a:avLst/>
          </a:prstGeom>
        </p:spPr>
      </p:pic>
      <p:pic>
        <p:nvPicPr>
          <p:cNvPr id="23" name="Picture 23"/>
          <p:cNvPicPr>
            <a:picLocks noChangeAspect="1"/>
          </p:cNvPicPr>
          <p:nvPr/>
        </p:nvPicPr>
        <p:blipFill>
          <a:blip r:embed="rId11"/>
          <a:srcRect/>
          <a:stretch>
            <a:fillRect/>
          </a:stretch>
        </p:blipFill>
        <p:spPr>
          <a:xfrm rot="693431">
            <a:off x="3048616" y="2204439"/>
            <a:ext cx="826577" cy="1185137"/>
          </a:xfrm>
          <a:prstGeom prst="rect">
            <a:avLst/>
          </a:prstGeom>
        </p:spPr>
      </p:pic>
      <p:pic>
        <p:nvPicPr>
          <p:cNvPr id="24" name="Picture 24"/>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rot="133738">
            <a:off x="6707555" y="8172184"/>
            <a:ext cx="4872890" cy="974578"/>
          </a:xfrm>
          <a:prstGeom prst="rect">
            <a:avLst/>
          </a:prstGeom>
        </p:spPr>
      </p:pic>
      <p:sp>
        <p:nvSpPr>
          <p:cNvPr id="25" name="TextBox 25"/>
          <p:cNvSpPr txBox="1"/>
          <p:nvPr/>
        </p:nvSpPr>
        <p:spPr>
          <a:xfrm>
            <a:off x="3357995" y="8175829"/>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KEY STAGE 5</a:t>
            </a:r>
          </a:p>
        </p:txBody>
      </p:sp>
      <p:pic>
        <p:nvPicPr>
          <p:cNvPr id="26" name="Picture 23"/>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8689" y="2765433"/>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68224" y="2250591"/>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8" name="TextBox 8"/>
          <p:cNvSpPr txBox="1"/>
          <p:nvPr/>
        </p:nvSpPr>
        <p:spPr>
          <a:xfrm>
            <a:off x="2653500" y="4624950"/>
            <a:ext cx="7060234" cy="2501265"/>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uli Regular"/>
              </a:rPr>
              <a:t>Get the ball rolling by introducing the lesson's key concepts and its corresponding definitions. Duplicate this page as many times as needed to give you more space for discussion. Pair the concepts and definitions with relevant images too for a more visualized presentation of the lesson.</a:t>
            </a:r>
          </a:p>
        </p:txBody>
      </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1196676" y="1104900"/>
            <a:ext cx="11887586" cy="1139825"/>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EXAMPLES AND ILLUSTRATIONS</a:t>
            </a:r>
          </a:p>
        </p:txBody>
      </p:sp>
      <p:pic>
        <p:nvPicPr>
          <p:cNvPr id="3" name="Picture 3"/>
          <p:cNvPicPr>
            <a:picLocks noChangeAspect="1"/>
          </p:cNvPicPr>
          <p:nvPr/>
        </p:nvPicPr>
        <p:blipFill>
          <a:blip r:embed="rId2"/>
          <a:srcRect/>
          <a:stretch>
            <a:fillRect/>
          </a:stretch>
        </p:blipFill>
        <p:spPr>
          <a:xfrm rot="5400000">
            <a:off x="171819" y="3551589"/>
            <a:ext cx="7231044" cy="4617316"/>
          </a:xfrm>
          <a:prstGeom prst="rect">
            <a:avLst/>
          </a:prstGeom>
        </p:spPr>
      </p:pic>
      <p:pic>
        <p:nvPicPr>
          <p:cNvPr id="4" name="Picture 4"/>
          <p:cNvPicPr>
            <a:picLocks noChangeAspect="1"/>
          </p:cNvPicPr>
          <p:nvPr/>
        </p:nvPicPr>
        <p:blipFill>
          <a:blip r:embed="rId3"/>
          <a:srcRect/>
          <a:stretch>
            <a:fillRect/>
          </a:stretch>
        </p:blipFill>
        <p:spPr>
          <a:xfrm rot="-111462">
            <a:off x="1609332" y="2898637"/>
            <a:ext cx="4414235" cy="6422828"/>
          </a:xfrm>
          <a:prstGeom prst="rect">
            <a:avLst/>
          </a:prstGeom>
        </p:spPr>
      </p:pic>
      <p:sp>
        <p:nvSpPr>
          <p:cNvPr id="5" name="TextBox 5"/>
          <p:cNvSpPr txBox="1"/>
          <p:nvPr/>
        </p:nvSpPr>
        <p:spPr>
          <a:xfrm>
            <a:off x="3993369" y="2383781"/>
            <a:ext cx="2878206" cy="405765"/>
          </a:xfrm>
          <a:prstGeom prst="rect">
            <a:avLst/>
          </a:prstGeom>
        </p:spPr>
        <p:txBody>
          <a:bodyPr lIns="0" tIns="0" rIns="0" bIns="0" rtlCol="0" anchor="t">
            <a:spAutoFit/>
          </a:bodyPr>
          <a:lstStyle/>
          <a:p>
            <a:pPr>
              <a:lnSpc>
                <a:spcPts val="3359"/>
              </a:lnSpc>
              <a:spcBef>
                <a:spcPct val="0"/>
              </a:spcBef>
            </a:pPr>
            <a:r>
              <a:rPr lang="en-US" sz="2400" spc="72" dirty="0">
                <a:solidFill>
                  <a:srgbClr val="000000"/>
                </a:solidFill>
                <a:latin typeface="Muli Bold"/>
              </a:rPr>
              <a:t>Example 1</a:t>
            </a:r>
          </a:p>
        </p:txBody>
      </p:sp>
      <p:pic>
        <p:nvPicPr>
          <p:cNvPr id="6" name="Picture 6"/>
          <p:cNvPicPr>
            <a:picLocks noChangeAspect="1"/>
          </p:cNvPicPr>
          <p:nvPr/>
        </p:nvPicPr>
        <p:blipFill>
          <a:blip r:embed="rId2"/>
          <a:srcRect/>
          <a:stretch>
            <a:fillRect/>
          </a:stretch>
        </p:blipFill>
        <p:spPr>
          <a:xfrm rot="5400000">
            <a:off x="5646733" y="3430246"/>
            <a:ext cx="7270365" cy="4820682"/>
          </a:xfrm>
          <a:prstGeom prst="rect">
            <a:avLst/>
          </a:prstGeom>
        </p:spPr>
      </p:pic>
      <p:pic>
        <p:nvPicPr>
          <p:cNvPr id="7" name="Picture 7"/>
          <p:cNvPicPr>
            <a:picLocks noChangeAspect="1"/>
          </p:cNvPicPr>
          <p:nvPr/>
        </p:nvPicPr>
        <p:blipFill>
          <a:blip r:embed="rId3"/>
          <a:srcRect/>
          <a:stretch>
            <a:fillRect/>
          </a:stretch>
        </p:blipFill>
        <p:spPr>
          <a:xfrm rot="-111462">
            <a:off x="7117210" y="2820308"/>
            <a:ext cx="4467490" cy="6500315"/>
          </a:xfrm>
          <a:prstGeom prst="rect">
            <a:avLst/>
          </a:prstGeom>
        </p:spPr>
      </p:pic>
      <p:sp>
        <p:nvSpPr>
          <p:cNvPr id="8" name="TextBox 8"/>
          <p:cNvSpPr txBox="1"/>
          <p:nvPr/>
        </p:nvSpPr>
        <p:spPr>
          <a:xfrm>
            <a:off x="9559112" y="2347147"/>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Example 2</a:t>
            </a:r>
          </a:p>
        </p:txBody>
      </p:sp>
      <p:pic>
        <p:nvPicPr>
          <p:cNvPr id="9" name="Picture 9"/>
          <p:cNvPicPr>
            <a:picLocks noChangeAspect="1"/>
          </p:cNvPicPr>
          <p:nvPr/>
        </p:nvPicPr>
        <p:blipFill>
          <a:blip r:embed="rId2"/>
          <a:srcRect/>
          <a:stretch>
            <a:fillRect/>
          </a:stretch>
        </p:blipFill>
        <p:spPr>
          <a:xfrm rot="5400000">
            <a:off x="11335479" y="3203443"/>
            <a:ext cx="7313753" cy="5110077"/>
          </a:xfrm>
          <a:prstGeom prst="rect">
            <a:avLst/>
          </a:prstGeom>
        </p:spPr>
      </p:pic>
      <p:pic>
        <p:nvPicPr>
          <p:cNvPr id="10" name="Picture 10"/>
          <p:cNvPicPr>
            <a:picLocks noChangeAspect="1"/>
          </p:cNvPicPr>
          <p:nvPr/>
        </p:nvPicPr>
        <p:blipFill>
          <a:blip r:embed="rId3"/>
          <a:srcRect/>
          <a:stretch>
            <a:fillRect/>
          </a:stretch>
        </p:blipFill>
        <p:spPr>
          <a:xfrm rot="-111462">
            <a:off x="12877151" y="2740114"/>
            <a:ext cx="4437110" cy="6523580"/>
          </a:xfrm>
          <a:prstGeom prst="rect">
            <a:avLst/>
          </a:prstGeom>
        </p:spPr>
      </p:pic>
      <p:sp>
        <p:nvSpPr>
          <p:cNvPr id="11" name="TextBox 11"/>
          <p:cNvSpPr txBox="1"/>
          <p:nvPr/>
        </p:nvSpPr>
        <p:spPr>
          <a:xfrm>
            <a:off x="15570250" y="224472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Example 3</a:t>
            </a:r>
          </a:p>
        </p:txBody>
      </p:sp>
      <p:pic>
        <p:nvPicPr>
          <p:cNvPr id="12" name="Picture 12"/>
          <p:cNvPicPr>
            <a:picLocks noChangeAspect="1"/>
          </p:cNvPicPr>
          <p:nvPr/>
        </p:nvPicPr>
        <p:blipFill>
          <a:blip r:embed="rId4"/>
          <a:srcRect/>
          <a:stretch>
            <a:fillRect/>
          </a:stretch>
        </p:blipFill>
        <p:spPr>
          <a:xfrm rot="5252589">
            <a:off x="11268588" y="2066300"/>
            <a:ext cx="516571" cy="495908"/>
          </a:xfrm>
          <a:prstGeom prst="rect">
            <a:avLst/>
          </a:prstGeom>
        </p:spPr>
      </p:pic>
      <p:pic>
        <p:nvPicPr>
          <p:cNvPr id="13" name="Picture 13"/>
          <p:cNvPicPr>
            <a:picLocks noChangeAspect="1"/>
          </p:cNvPicPr>
          <p:nvPr/>
        </p:nvPicPr>
        <p:blipFill>
          <a:blip r:embed="rId4"/>
          <a:srcRect/>
          <a:stretch>
            <a:fillRect/>
          </a:stretch>
        </p:blipFill>
        <p:spPr>
          <a:xfrm rot="-6383107">
            <a:off x="12827439" y="8872284"/>
            <a:ext cx="513645" cy="493100"/>
          </a:xfrm>
          <a:prstGeom prst="rect">
            <a:avLst/>
          </a:prstGeom>
        </p:spPr>
      </p:pic>
      <p:pic>
        <p:nvPicPr>
          <p:cNvPr id="14" name="Picture 14"/>
          <p:cNvPicPr>
            <a:picLocks noChangeAspect="1"/>
          </p:cNvPicPr>
          <p:nvPr/>
        </p:nvPicPr>
        <p:blipFill>
          <a:blip r:embed="rId5"/>
          <a:srcRect/>
          <a:stretch>
            <a:fillRect/>
          </a:stretch>
        </p:blipFill>
        <p:spPr>
          <a:xfrm rot="-10154087">
            <a:off x="974625" y="4276046"/>
            <a:ext cx="489149" cy="829067"/>
          </a:xfrm>
          <a:prstGeom prst="rect">
            <a:avLst/>
          </a:prstGeom>
        </p:spPr>
      </p:pic>
      <p:pic>
        <p:nvPicPr>
          <p:cNvPr id="15"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150177" y="2165629"/>
            <a:ext cx="7140188" cy="5372755"/>
            <a:chOff x="0" y="0"/>
            <a:chExt cx="9520251" cy="7163674"/>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55523" y="195499"/>
              <a:ext cx="5568593" cy="1761700"/>
            </a:xfrm>
            <a:prstGeom prst="rect">
              <a:avLst/>
            </a:prstGeom>
          </p:spPr>
        </p:pic>
        <p:sp>
          <p:nvSpPr>
            <p:cNvPr id="4" name="TextBox 4"/>
            <p:cNvSpPr txBox="1"/>
            <p:nvPr/>
          </p:nvSpPr>
          <p:spPr>
            <a:xfrm>
              <a:off x="524450" y="296294"/>
              <a:ext cx="4805720" cy="1488430"/>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EXERCISE</a:t>
              </a:r>
            </a:p>
          </p:txBody>
        </p:sp>
        <p:sp>
          <p:nvSpPr>
            <p:cNvPr id="5" name="TextBox 5"/>
            <p:cNvSpPr txBox="1"/>
            <p:nvPr/>
          </p:nvSpPr>
          <p:spPr>
            <a:xfrm>
              <a:off x="554182" y="4834282"/>
              <a:ext cx="8966069" cy="23293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Individual exercises extend a student’s grasp of the lesson. It allows them to synthesize on their own and think of ways they can apply their new learnings in real life. Duplicate this page as many times as needed to give you more space for discussion.</a:t>
              </a:r>
            </a:p>
          </p:txBody>
        </p:sp>
        <p:sp>
          <p:nvSpPr>
            <p:cNvPr id="6" name="TextBox 6"/>
            <p:cNvSpPr txBox="1"/>
            <p:nvPr/>
          </p:nvSpPr>
          <p:spPr>
            <a:xfrm>
              <a:off x="554182" y="2506286"/>
              <a:ext cx="8411887" cy="16427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Add instructions or guidelines here.</a:t>
              </a:r>
            </a:p>
            <a:p>
              <a:pPr marL="0" lvl="0" indent="0">
                <a:lnSpc>
                  <a:spcPts val="3359"/>
                </a:lnSpc>
                <a:spcBef>
                  <a:spcPct val="0"/>
                </a:spcBef>
              </a:pPr>
              <a:r>
                <a:rPr lang="en-US" sz="2400" u="none" spc="72">
                  <a:solidFill>
                    <a:srgbClr val="000000"/>
                  </a:solidFill>
                  <a:latin typeface="Muli Bold"/>
                </a:rPr>
                <a:t>You can also put in the amount of time allotted for this.</a:t>
              </a:r>
            </a:p>
          </p:txBody>
        </p:sp>
      </p:grpSp>
      <p:pic>
        <p:nvPicPr>
          <p:cNvPr id="7" name="Picture 7"/>
          <p:cNvPicPr>
            <a:picLocks noChangeAspect="1"/>
          </p:cNvPicPr>
          <p:nvPr/>
        </p:nvPicPr>
        <p:blipFill>
          <a:blip r:embed="rId3"/>
          <a:srcRect/>
          <a:stretch>
            <a:fillRect/>
          </a:stretch>
        </p:blipFill>
        <p:spPr>
          <a:xfrm rot="10559285">
            <a:off x="9571469" y="1999557"/>
            <a:ext cx="7467368" cy="6109665"/>
          </a:xfrm>
          <a:prstGeom prst="rect">
            <a:avLst/>
          </a:prstGeom>
        </p:spPr>
      </p:pic>
      <p:pic>
        <p:nvPicPr>
          <p:cNvPr id="8" name="Picture 8"/>
          <p:cNvPicPr>
            <a:picLocks noChangeAspect="1"/>
          </p:cNvPicPr>
          <p:nvPr/>
        </p:nvPicPr>
        <p:blipFill>
          <a:blip r:embed="rId4"/>
          <a:srcRect/>
          <a:stretch>
            <a:fillRect/>
          </a:stretch>
        </p:blipFill>
        <p:spPr>
          <a:xfrm>
            <a:off x="9832523" y="2335137"/>
            <a:ext cx="6945260" cy="5884529"/>
          </a:xfrm>
          <a:prstGeom prst="rect">
            <a:avLst/>
          </a:prstGeom>
        </p:spPr>
      </p:pic>
      <p:grpSp>
        <p:nvGrpSpPr>
          <p:cNvPr id="9" name="Group 9"/>
          <p:cNvGrpSpPr>
            <a:grpSpLocks noChangeAspect="1"/>
          </p:cNvGrpSpPr>
          <p:nvPr/>
        </p:nvGrpSpPr>
        <p:grpSpPr>
          <a:xfrm>
            <a:off x="10180673" y="2917436"/>
            <a:ext cx="5888554" cy="4273909"/>
            <a:chOff x="0" y="0"/>
            <a:chExt cx="2899410" cy="2104390"/>
          </a:xfrm>
        </p:grpSpPr>
        <p:sp>
          <p:nvSpPr>
            <p:cNvPr id="10" name="Freeform 10"/>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5" cstate="screen">
                <a:extLst>
                  <a:ext uri="{28A0092B-C50C-407E-A947-70E740481C1C}">
                    <a14:useLocalDpi xmlns:a14="http://schemas.microsoft.com/office/drawing/2010/main"/>
                  </a:ext>
                </a:extLst>
              </a:blip>
              <a:stretch>
                <a:fillRect/>
              </a:stretch>
            </a:blipFill>
          </p:spPr>
        </p:sp>
      </p:grpSp>
      <p:pic>
        <p:nvPicPr>
          <p:cNvPr id="11" name="Picture 11"/>
          <p:cNvPicPr>
            <a:picLocks noChangeAspect="1"/>
          </p:cNvPicPr>
          <p:nvPr/>
        </p:nvPicPr>
        <p:blipFill>
          <a:blip r:embed="rId6"/>
          <a:srcRect/>
          <a:stretch>
            <a:fillRect/>
          </a:stretch>
        </p:blipFill>
        <p:spPr>
          <a:xfrm rot="5252589">
            <a:off x="16778295" y="2087183"/>
            <a:ext cx="516571" cy="495908"/>
          </a:xfrm>
          <a:prstGeom prst="rect">
            <a:avLst/>
          </a:prstGeom>
        </p:spPr>
      </p:pic>
      <p:pic>
        <p:nvPicPr>
          <p:cNvPr id="12" name="Picture 12"/>
          <p:cNvPicPr>
            <a:picLocks noChangeAspect="1"/>
          </p:cNvPicPr>
          <p:nvPr/>
        </p:nvPicPr>
        <p:blipFill>
          <a:blip r:embed="rId6"/>
          <a:srcRect/>
          <a:stretch>
            <a:fillRect/>
          </a:stretch>
        </p:blipFill>
        <p:spPr>
          <a:xfrm rot="-6383107">
            <a:off x="9419052" y="8116410"/>
            <a:ext cx="513645" cy="493100"/>
          </a:xfrm>
          <a:prstGeom prst="rect">
            <a:avLst/>
          </a:prstGeom>
        </p:spPr>
      </p:pic>
      <p:pic>
        <p:nvPicPr>
          <p:cNvPr id="13"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2"/>
          <a:srcRect/>
          <a:stretch>
            <a:fillRect/>
          </a:stretch>
        </p:blipFill>
        <p:spPr>
          <a:xfrm rot="181237">
            <a:off x="703492" y="260110"/>
            <a:ext cx="10548479" cy="2327355"/>
          </a:xfrm>
          <a:prstGeom prst="rect">
            <a:avLst/>
          </a:prstGeom>
        </p:spPr>
      </p:pic>
      <p:pic>
        <p:nvPicPr>
          <p:cNvPr id="2" name="Picture 2"/>
          <p:cNvPicPr>
            <a:picLocks noChangeAspect="1"/>
          </p:cNvPicPr>
          <p:nvPr/>
        </p:nvPicPr>
        <p:blipFill>
          <a:blip r:embed="rId3"/>
          <a:srcRect/>
          <a:stretch>
            <a:fillRect/>
          </a:stretch>
        </p:blipFill>
        <p:spPr>
          <a:xfrm rot="5400000">
            <a:off x="2406086" y="1183657"/>
            <a:ext cx="7086600" cy="9989427"/>
          </a:xfrm>
          <a:prstGeom prst="rect">
            <a:avLst/>
          </a:prstGeom>
        </p:spPr>
      </p:pic>
      <p:sp>
        <p:nvSpPr>
          <p:cNvPr id="8" name="TextBox 8"/>
          <p:cNvSpPr txBox="1"/>
          <p:nvPr/>
        </p:nvSpPr>
        <p:spPr>
          <a:xfrm>
            <a:off x="1981200" y="3467100"/>
            <a:ext cx="8537559" cy="5294463"/>
          </a:xfrm>
          <a:prstGeom prst="rect">
            <a:avLst/>
          </a:prstGeom>
        </p:spPr>
        <p:txBody>
          <a:bodyPr wrap="square" lIns="0" tIns="0" rIns="0" bIns="0" rtlCol="0" anchor="t">
            <a:spAutoFit/>
          </a:bodyPr>
          <a:lstStyle/>
          <a:p>
            <a:pPr algn="ctr">
              <a:lnSpc>
                <a:spcPts val="3359"/>
              </a:lnSpc>
              <a:spcBef>
                <a:spcPct val="0"/>
              </a:spcBef>
            </a:pPr>
            <a:r>
              <a:rPr lang="en-US" sz="6000" dirty="0" smtClean="0">
                <a:solidFill>
                  <a:srgbClr val="000000"/>
                </a:solidFill>
                <a:latin typeface="Berlin Sans FB" panose="020E0602020502020306" pitchFamily="34" charset="0"/>
              </a:rPr>
              <a:t>There are 5 main food groups.</a:t>
            </a:r>
          </a:p>
          <a:p>
            <a:pPr algn="ctr">
              <a:lnSpc>
                <a:spcPts val="3359"/>
              </a:lnSpc>
              <a:spcBef>
                <a:spcPct val="0"/>
              </a:spcBef>
            </a:pPr>
            <a:endParaRPr lang="en-US" sz="6000" dirty="0" smtClean="0">
              <a:solidFill>
                <a:srgbClr val="00000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Fruit and vegetables</a:t>
            </a:r>
          </a:p>
          <a:p>
            <a:pPr algn="ctr">
              <a:lnSpc>
                <a:spcPts val="3359"/>
              </a:lnSpc>
              <a:spcBef>
                <a:spcPct val="0"/>
              </a:spcBef>
            </a:pPr>
            <a:endParaRPr lang="en-US" sz="6000" dirty="0" smtClean="0">
              <a:solidFill>
                <a:srgbClr val="00B05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Carbohydrates</a:t>
            </a:r>
          </a:p>
          <a:p>
            <a:pPr algn="ctr">
              <a:lnSpc>
                <a:spcPts val="3359"/>
              </a:lnSpc>
              <a:spcBef>
                <a:spcPct val="0"/>
              </a:spcBef>
            </a:pPr>
            <a:endParaRPr lang="en-US" sz="6000" dirty="0">
              <a:solidFill>
                <a:srgbClr val="00B05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Proteins</a:t>
            </a:r>
          </a:p>
          <a:p>
            <a:pPr algn="ctr">
              <a:lnSpc>
                <a:spcPts val="3359"/>
              </a:lnSpc>
              <a:spcBef>
                <a:spcPct val="0"/>
              </a:spcBef>
            </a:pPr>
            <a:endParaRPr lang="en-US" sz="6000" dirty="0" smtClean="0">
              <a:solidFill>
                <a:srgbClr val="00B05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Dairy</a:t>
            </a:r>
          </a:p>
          <a:p>
            <a:pPr algn="ctr">
              <a:lnSpc>
                <a:spcPts val="3359"/>
              </a:lnSpc>
              <a:spcBef>
                <a:spcPct val="0"/>
              </a:spcBef>
            </a:pPr>
            <a:endParaRPr lang="en-US" sz="6000" dirty="0" smtClean="0">
              <a:solidFill>
                <a:srgbClr val="00B05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Fats </a:t>
            </a:r>
          </a:p>
        </p:txBody>
      </p:sp>
      <p:sp>
        <p:nvSpPr>
          <p:cNvPr id="9" name="TextBox 9"/>
          <p:cNvSpPr txBox="1"/>
          <p:nvPr/>
        </p:nvSpPr>
        <p:spPr>
          <a:xfrm>
            <a:off x="1357213" y="721512"/>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What are the main food groups?</a:t>
            </a:r>
            <a:endParaRPr lang="en-US" sz="8000" dirty="0">
              <a:solidFill>
                <a:srgbClr val="000000"/>
              </a:solidFill>
              <a:latin typeface="Amatic SC Bold"/>
            </a:endParaRPr>
          </a:p>
        </p:txBody>
      </p:sp>
      <p:pic>
        <p:nvPicPr>
          <p:cNvPr id="12" name="Pictur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2851397">
            <a:off x="11087297" y="2421114"/>
            <a:ext cx="319992" cy="307192"/>
          </a:xfrm>
          <a:prstGeom prst="rect">
            <a:avLst/>
          </a:prstGeom>
        </p:spPr>
      </p:pic>
      <p:pic>
        <p:nvPicPr>
          <p:cNvPr id="13" name="Picture 13"/>
          <p:cNvPicPr>
            <a:picLocks noChangeAspect="1"/>
          </p:cNvPicPr>
          <p:nvPr/>
        </p:nvPicPr>
        <p:blipFill>
          <a:blip r:embed="rId4"/>
          <a:srcRect/>
          <a:stretch>
            <a:fillRect/>
          </a:stretch>
        </p:blipFill>
        <p:spPr>
          <a:xfrm rot="-10019461">
            <a:off x="11296480" y="9642552"/>
            <a:ext cx="516571" cy="495908"/>
          </a:xfrm>
          <a:prstGeom prst="rect">
            <a:avLst/>
          </a:prstGeom>
        </p:spPr>
      </p:pic>
      <p:pic>
        <p:nvPicPr>
          <p:cNvPr id="17" name="Picture 17"/>
          <p:cNvPicPr>
            <a:picLocks noChangeAspect="1"/>
          </p:cNvPicPr>
          <p:nvPr/>
        </p:nvPicPr>
        <p:blipFill>
          <a:blip r:embed="rId4"/>
          <a:srcRect/>
          <a:stretch>
            <a:fillRect/>
          </a:stretch>
        </p:blipFill>
        <p:spPr>
          <a:xfrm rot="-7483644">
            <a:off x="764034" y="9398694"/>
            <a:ext cx="509049" cy="488687"/>
          </a:xfrm>
          <a:prstGeom prst="rect">
            <a:avLst/>
          </a:prstGeom>
        </p:spPr>
      </p:pic>
      <p:pic>
        <p:nvPicPr>
          <p:cNvPr id="18" name="Picture 18"/>
          <p:cNvPicPr>
            <a:picLocks noChangeAspect="1"/>
          </p:cNvPicPr>
          <p:nvPr/>
        </p:nvPicPr>
        <p:blipFill>
          <a:blip r:embed="rId4"/>
          <a:srcRect/>
          <a:stretch>
            <a:fillRect/>
          </a:stretch>
        </p:blipFill>
        <p:spPr>
          <a:xfrm rot="-1839255">
            <a:off x="337123" y="2488044"/>
            <a:ext cx="554415" cy="532238"/>
          </a:xfrm>
          <a:prstGeom prst="rect">
            <a:avLst/>
          </a:prstGeom>
        </p:spPr>
      </p:pic>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https://lifebydesignover50.com/wp-content/uploads/2014/02/bigstock-Healthy-Lifestyle-Concept-33166847.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658595" y="2171700"/>
            <a:ext cx="64770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3843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852640" y="1454328"/>
            <a:ext cx="5299030" cy="2958439"/>
            <a:chOff x="0" y="0"/>
            <a:chExt cx="7065373" cy="3944586"/>
          </a:xfrm>
        </p:grpSpPr>
        <p:sp>
          <p:nvSpPr>
            <p:cNvPr id="3" name="TextBox 3"/>
            <p:cNvSpPr txBox="1"/>
            <p:nvPr/>
          </p:nvSpPr>
          <p:spPr>
            <a:xfrm>
              <a:off x="0" y="2301841"/>
              <a:ext cx="7065373" cy="1642745"/>
            </a:xfrm>
            <a:prstGeom prst="rect">
              <a:avLst/>
            </a:prstGeom>
          </p:spPr>
          <p:txBody>
            <a:bodyPr lIns="0" tIns="0" rIns="0" bIns="0" rtlCol="0" anchor="t">
              <a:spAutoFit/>
            </a:bodyPr>
            <a:lstStyle/>
            <a:p>
              <a:pPr marL="0" lvl="0" indent="0" algn="ctr">
                <a:lnSpc>
                  <a:spcPts val="3359"/>
                </a:lnSpc>
                <a:spcBef>
                  <a:spcPct val="0"/>
                </a:spcBef>
              </a:pPr>
              <a:r>
                <a:rPr lang="en-US" sz="2400" u="none" spc="72">
                  <a:solidFill>
                    <a:srgbClr val="000000"/>
                  </a:solidFill>
                  <a:latin typeface="Muli Bold"/>
                </a:rPr>
                <a:t>Add instructions or guidelines here. You can also put in the amount of time allotted for this.</a:t>
              </a:r>
            </a:p>
          </p:txBody>
        </p:sp>
        <p:pic>
          <p:nvPicPr>
            <p:cNvPr id="4"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748390" y="195499"/>
              <a:ext cx="5568593" cy="1761700"/>
            </a:xfrm>
            <a:prstGeom prst="rect">
              <a:avLst/>
            </a:prstGeom>
          </p:spPr>
        </p:pic>
        <p:sp>
          <p:nvSpPr>
            <p:cNvPr id="5" name="TextBox 5"/>
            <p:cNvSpPr txBox="1"/>
            <p:nvPr/>
          </p:nvSpPr>
          <p:spPr>
            <a:xfrm>
              <a:off x="1129826" y="296294"/>
              <a:ext cx="4805720"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WORKSHEET</a:t>
              </a:r>
            </a:p>
          </p:txBody>
        </p:sp>
      </p:grpSp>
      <p:grpSp>
        <p:nvGrpSpPr>
          <p:cNvPr id="6" name="Group 6"/>
          <p:cNvGrpSpPr/>
          <p:nvPr/>
        </p:nvGrpSpPr>
        <p:grpSpPr>
          <a:xfrm>
            <a:off x="1459953" y="5715523"/>
            <a:ext cx="6899503" cy="1490350"/>
            <a:chOff x="0" y="0"/>
            <a:chExt cx="9199337" cy="1987134"/>
          </a:xfrm>
        </p:grpSpPr>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8" name="TextBox 8"/>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1: </a:t>
              </a:r>
              <a:r>
                <a:rPr lang="en-US" sz="2400" u="none">
                  <a:solidFill>
                    <a:srgbClr val="000000"/>
                  </a:solidFill>
                  <a:latin typeface="Muli Regular"/>
                </a:rPr>
                <a:t>Write the question you want to ask your students and allot space for the answers.</a:t>
              </a:r>
            </a:p>
          </p:txBody>
        </p:sp>
        <p:sp>
          <p:nvSpPr>
            <p:cNvPr id="9" name="TextBox 9"/>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1:</a:t>
              </a:r>
            </a:p>
          </p:txBody>
        </p:sp>
      </p:grpSp>
      <p:grpSp>
        <p:nvGrpSpPr>
          <p:cNvPr id="10" name="Group 10"/>
          <p:cNvGrpSpPr/>
          <p:nvPr/>
        </p:nvGrpSpPr>
        <p:grpSpPr>
          <a:xfrm>
            <a:off x="9651453" y="1454328"/>
            <a:ext cx="6899503" cy="1490350"/>
            <a:chOff x="0" y="0"/>
            <a:chExt cx="9199337" cy="1987134"/>
          </a:xfrm>
        </p:grpSpPr>
        <p:pic>
          <p:nvPicPr>
            <p:cNvPr id="11"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12" name="TextBox 12"/>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2: </a:t>
              </a:r>
              <a:r>
                <a:rPr lang="en-US" sz="2400" u="none">
                  <a:solidFill>
                    <a:srgbClr val="000000"/>
                  </a:solidFill>
                  <a:latin typeface="Muli Regular"/>
                </a:rPr>
                <a:t>Write the question you want to ask your students and allot space for the answers.</a:t>
              </a:r>
            </a:p>
          </p:txBody>
        </p:sp>
        <p:sp>
          <p:nvSpPr>
            <p:cNvPr id="13" name="TextBox 13"/>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2:</a:t>
              </a:r>
            </a:p>
          </p:txBody>
        </p:sp>
      </p:grpSp>
      <p:grpSp>
        <p:nvGrpSpPr>
          <p:cNvPr id="14" name="Group 14"/>
          <p:cNvGrpSpPr/>
          <p:nvPr/>
        </p:nvGrpSpPr>
        <p:grpSpPr>
          <a:xfrm>
            <a:off x="9651453" y="5715523"/>
            <a:ext cx="6899503" cy="1490350"/>
            <a:chOff x="0" y="0"/>
            <a:chExt cx="9199337" cy="1987134"/>
          </a:xfrm>
        </p:grpSpPr>
        <p:pic>
          <p:nvPicPr>
            <p:cNvPr id="15"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16" name="TextBox 16"/>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3: </a:t>
              </a:r>
              <a:r>
                <a:rPr lang="en-US" sz="2400" u="none">
                  <a:solidFill>
                    <a:srgbClr val="000000"/>
                  </a:solidFill>
                  <a:latin typeface="Muli Regular"/>
                </a:rPr>
                <a:t>Write the question you want to ask your students and allot space for the answers.</a:t>
              </a:r>
            </a:p>
          </p:txBody>
        </p:sp>
        <p:sp>
          <p:nvSpPr>
            <p:cNvPr id="17" name="TextBox 17"/>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3:</a:t>
              </a:r>
            </a:p>
          </p:txBody>
        </p:sp>
      </p:grpSp>
      <p:pic>
        <p:nvPicPr>
          <p:cNvPr id="18"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66C4"/>
        </a:solidFill>
        <a:effectLst/>
      </p:bgPr>
    </p:bg>
    <p:spTree>
      <p:nvGrpSpPr>
        <p:cNvPr id="1" name=""/>
        <p:cNvGrpSpPr/>
        <p:nvPr/>
      </p:nvGrpSpPr>
      <p:grpSpPr>
        <a:xfrm>
          <a:off x="0" y="0"/>
          <a:ext cx="0" cy="0"/>
          <a:chOff x="0" y="0"/>
          <a:chExt cx="0" cy="0"/>
        </a:xfrm>
      </p:grpSpPr>
      <p:grpSp>
        <p:nvGrpSpPr>
          <p:cNvPr id="2" name="Group 2"/>
          <p:cNvGrpSpPr/>
          <p:nvPr/>
        </p:nvGrpSpPr>
        <p:grpSpPr>
          <a:xfrm>
            <a:off x="3430792" y="2250226"/>
            <a:ext cx="11426416" cy="5656702"/>
            <a:chOff x="0" y="0"/>
            <a:chExt cx="15235222" cy="7542269"/>
          </a:xfrm>
        </p:grpSpPr>
        <p:pic>
          <p:nvPicPr>
            <p:cNvPr id="3" name="Picture 3"/>
            <p:cNvPicPr>
              <a:picLocks noChangeAspect="1"/>
            </p:cNvPicPr>
            <p:nvPr/>
          </p:nvPicPr>
          <p:blipFill>
            <a:blip r:embed="rId2"/>
            <a:srcRect/>
            <a:stretch>
              <a:fillRect/>
            </a:stretch>
          </p:blipFill>
          <p:spPr>
            <a:xfrm rot="262007">
              <a:off x="1909823" y="429356"/>
              <a:ext cx="11415576" cy="3611473"/>
            </a:xfrm>
            <a:prstGeom prst="rect">
              <a:avLst/>
            </a:prstGeom>
          </p:spPr>
        </p:pic>
        <p:sp>
          <p:nvSpPr>
            <p:cNvPr id="4" name="TextBox 4"/>
            <p:cNvSpPr txBox="1"/>
            <p:nvPr/>
          </p:nvSpPr>
          <p:spPr>
            <a:xfrm>
              <a:off x="2409131" y="510433"/>
              <a:ext cx="10416959" cy="318262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ACTIVITY TIME</a:t>
              </a:r>
            </a:p>
          </p:txBody>
        </p:sp>
        <p:sp>
          <p:nvSpPr>
            <p:cNvPr id="5" name="TextBox 5"/>
            <p:cNvSpPr txBox="1"/>
            <p:nvPr/>
          </p:nvSpPr>
          <p:spPr>
            <a:xfrm>
              <a:off x="190232" y="6152677"/>
              <a:ext cx="14854758" cy="1389592"/>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F8F4E8"/>
                  </a:solidFill>
                  <a:latin typeface="Muli Regular"/>
                </a:rPr>
                <a:t>Like seatworks, student-led activities that can be done by pairs or by group widen their grasp and interpretation of the lesson. Be creative with the activity. Duplicate this page as many times as needed to give you more space for discussion.</a:t>
              </a:r>
            </a:p>
          </p:txBody>
        </p:sp>
        <p:sp>
          <p:nvSpPr>
            <p:cNvPr id="6" name="TextBox 6"/>
            <p:cNvSpPr txBox="1"/>
            <p:nvPr/>
          </p:nvSpPr>
          <p:spPr>
            <a:xfrm>
              <a:off x="0" y="4276961"/>
              <a:ext cx="15235222" cy="1083945"/>
            </a:xfrm>
            <a:prstGeom prst="rect">
              <a:avLst/>
            </a:prstGeom>
          </p:spPr>
          <p:txBody>
            <a:bodyPr lIns="0" tIns="0" rIns="0" bIns="0" rtlCol="0" anchor="t">
              <a:spAutoFit/>
            </a:bodyPr>
            <a:lstStyle/>
            <a:p>
              <a:pPr marL="0" lvl="0" indent="0" algn="ctr">
                <a:lnSpc>
                  <a:spcPts val="3359"/>
                </a:lnSpc>
                <a:spcBef>
                  <a:spcPct val="0"/>
                </a:spcBef>
              </a:pPr>
              <a:r>
                <a:rPr lang="en-US" sz="2400" u="none" spc="72">
                  <a:solidFill>
                    <a:srgbClr val="000000"/>
                  </a:solidFill>
                  <a:latin typeface="Muli Bold"/>
                </a:rPr>
                <a:t>Add instructions or guidelines here.</a:t>
              </a:r>
            </a:p>
            <a:p>
              <a:pPr marL="0" lvl="0" indent="0" algn="ctr">
                <a:lnSpc>
                  <a:spcPts val="3359"/>
                </a:lnSpc>
                <a:spcBef>
                  <a:spcPct val="0"/>
                </a:spcBef>
              </a:pPr>
              <a:r>
                <a:rPr lang="en-US" sz="2400" u="none" spc="72">
                  <a:solidFill>
                    <a:srgbClr val="000000"/>
                  </a:solidFill>
                  <a:latin typeface="Muli Bold"/>
                </a:rPr>
                <a:t>You can also put in the amount of time allotted for this.</a:t>
              </a:r>
            </a:p>
          </p:txBody>
        </p:sp>
      </p:grpSp>
      <p:pic>
        <p:nvPicPr>
          <p:cNvPr id="7" name="Picture 7"/>
          <p:cNvPicPr>
            <a:picLocks noChangeAspect="1"/>
          </p:cNvPicPr>
          <p:nvPr/>
        </p:nvPicPr>
        <p:blipFill>
          <a:blip r:embed="rId3"/>
          <a:srcRect/>
          <a:stretch>
            <a:fillRect/>
          </a:stretch>
        </p:blipFill>
        <p:spPr>
          <a:xfrm rot="-715342">
            <a:off x="14569864" y="8736804"/>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9" name="Picture 9"/>
          <p:cNvPicPr>
            <a:picLocks noChangeAspect="1"/>
          </p:cNvPicPr>
          <p:nvPr/>
        </p:nvPicPr>
        <p:blipFill>
          <a:blip r:embed="rId5"/>
          <a:srcRect/>
          <a:stretch>
            <a:fillRect/>
          </a:stretch>
        </p:blipFill>
        <p:spPr>
          <a:xfrm rot="9640793">
            <a:off x="14658911" y="5167994"/>
            <a:ext cx="542729" cy="919879"/>
          </a:xfrm>
          <a:prstGeom prst="rect">
            <a:avLst/>
          </a:prstGeom>
        </p:spPr>
      </p:pic>
      <p:pic>
        <p:nvPicPr>
          <p:cNvPr id="10" name="Picture 10"/>
          <p:cNvPicPr>
            <a:picLocks noChangeAspect="1"/>
          </p:cNvPicPr>
          <p:nvPr/>
        </p:nvPicPr>
        <p:blipFill>
          <a:blip r:embed="rId6"/>
          <a:srcRect/>
          <a:stretch>
            <a:fillRect/>
          </a:stretch>
        </p:blipFill>
        <p:spPr>
          <a:xfrm rot="-10800000">
            <a:off x="12058295" y="999013"/>
            <a:ext cx="758759" cy="837986"/>
          </a:xfrm>
          <a:prstGeom prst="rect">
            <a:avLst/>
          </a:prstGeom>
        </p:spPr>
      </p:pic>
      <p:pic>
        <p:nvPicPr>
          <p:cNvPr id="11" name="Picture 11"/>
          <p:cNvPicPr>
            <a:picLocks noChangeAspect="1"/>
          </p:cNvPicPr>
          <p:nvPr/>
        </p:nvPicPr>
        <p:blipFill>
          <a:blip r:embed="rId4"/>
          <a:srcRect/>
          <a:stretch>
            <a:fillRect/>
          </a:stretch>
        </p:blipFill>
        <p:spPr>
          <a:xfrm rot="-5989725">
            <a:off x="947961" y="7781886"/>
            <a:ext cx="1675438" cy="2107469"/>
          </a:xfrm>
          <a:prstGeom prst="rect">
            <a:avLst/>
          </a:prstGeom>
        </p:spPr>
      </p:pic>
      <p:pic>
        <p:nvPicPr>
          <p:cNvPr id="12" name="Picture 12"/>
          <p:cNvPicPr>
            <a:picLocks noChangeAspect="1"/>
          </p:cNvPicPr>
          <p:nvPr/>
        </p:nvPicPr>
        <p:blipFill>
          <a:blip r:embed="rId3"/>
          <a:srcRect/>
          <a:stretch>
            <a:fillRect/>
          </a:stretch>
        </p:blipFill>
        <p:spPr>
          <a:xfrm rot="3316355">
            <a:off x="15084002" y="1020946"/>
            <a:ext cx="509049" cy="488687"/>
          </a:xfrm>
          <a:prstGeom prst="rect">
            <a:avLst/>
          </a:prstGeom>
        </p:spPr>
      </p:pic>
      <p:pic>
        <p:nvPicPr>
          <p:cNvPr id="13" name="Picture 13"/>
          <p:cNvPicPr>
            <a:picLocks noChangeAspect="1"/>
          </p:cNvPicPr>
          <p:nvPr/>
        </p:nvPicPr>
        <p:blipFill>
          <a:blip r:embed="rId3"/>
          <a:srcRect/>
          <a:stretch>
            <a:fillRect/>
          </a:stretch>
        </p:blipFill>
        <p:spPr>
          <a:xfrm rot="-9377544">
            <a:off x="17027424" y="6146079"/>
            <a:ext cx="509049" cy="488687"/>
          </a:xfrm>
          <a:prstGeom prst="rect">
            <a:avLst/>
          </a:prstGeom>
        </p:spPr>
      </p:pic>
      <p:pic>
        <p:nvPicPr>
          <p:cNvPr id="14"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7948602">
            <a:off x="8831852" y="8360614"/>
            <a:ext cx="319992" cy="307192"/>
          </a:xfrm>
          <a:prstGeom prst="rect">
            <a:avLst/>
          </a:prstGeom>
        </p:spPr>
      </p:pic>
      <p:pic>
        <p:nvPicPr>
          <p:cNvPr id="15" name="Picture 15"/>
          <p:cNvPicPr>
            <a:picLocks noChangeAspect="1"/>
          </p:cNvPicPr>
          <p:nvPr/>
        </p:nvPicPr>
        <p:blipFill>
          <a:blip r:embed="rId3"/>
          <a:srcRect/>
          <a:stretch>
            <a:fillRect/>
          </a:stretch>
        </p:blipFill>
        <p:spPr>
          <a:xfrm rot="780538">
            <a:off x="4234126" y="8587666"/>
            <a:ext cx="516571" cy="495908"/>
          </a:xfrm>
          <a:prstGeom prst="rect">
            <a:avLst/>
          </a:prstGeom>
        </p:spPr>
      </p:pic>
      <p:pic>
        <p:nvPicPr>
          <p:cNvPr id="16" name="Picture 16"/>
          <p:cNvPicPr>
            <a:picLocks noChangeAspect="1"/>
          </p:cNvPicPr>
          <p:nvPr/>
        </p:nvPicPr>
        <p:blipFill>
          <a:blip r:embed="rId3"/>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a:srcRect/>
          <a:stretch>
            <a:fillRect/>
          </a:stretch>
        </p:blipFill>
        <p:spPr>
          <a:xfrm rot="-5043193">
            <a:off x="2979351" y="795305"/>
            <a:ext cx="424393" cy="407417"/>
          </a:xfrm>
          <a:prstGeom prst="rect">
            <a:avLst/>
          </a:prstGeom>
        </p:spPr>
      </p:pic>
      <p:pic>
        <p:nvPicPr>
          <p:cNvPr id="18" name="Picture 18"/>
          <p:cNvPicPr>
            <a:picLocks noChangeAspect="1"/>
          </p:cNvPicPr>
          <p:nvPr/>
        </p:nvPicPr>
        <p:blipFill>
          <a:blip r:embed="rId5"/>
          <a:srcRect/>
          <a:stretch>
            <a:fillRect/>
          </a:stretch>
        </p:blipFill>
        <p:spPr>
          <a:xfrm rot="-9454258">
            <a:off x="5477447" y="1295983"/>
            <a:ext cx="511678" cy="867251"/>
          </a:xfrm>
          <a:prstGeom prst="rect">
            <a:avLst/>
          </a:prstGeom>
        </p:spPr>
      </p:pic>
      <p:pic>
        <p:nvPicPr>
          <p:cNvPr id="19" name="Picture 19"/>
          <p:cNvPicPr>
            <a:picLocks noChangeAspect="1"/>
          </p:cNvPicPr>
          <p:nvPr/>
        </p:nvPicPr>
        <p:blipFill>
          <a:blip r:embed="rId6"/>
          <a:srcRect/>
          <a:stretch>
            <a:fillRect/>
          </a:stretch>
        </p:blipFill>
        <p:spPr>
          <a:xfrm rot="-8999956">
            <a:off x="6587718" y="9163963"/>
            <a:ext cx="567418" cy="626667"/>
          </a:xfrm>
          <a:prstGeom prst="rect">
            <a:avLst/>
          </a:prstGeom>
        </p:spPr>
      </p:pic>
      <p:pic>
        <p:nvPicPr>
          <p:cNvPr id="20" name="Picture 20"/>
          <p:cNvPicPr>
            <a:picLocks noChangeAspect="1"/>
          </p:cNvPicPr>
          <p:nvPr/>
        </p:nvPicPr>
        <p:blipFill>
          <a:blip r:embed="rId5"/>
          <a:srcRect/>
          <a:stretch>
            <a:fillRect/>
          </a:stretch>
        </p:blipFill>
        <p:spPr>
          <a:xfrm rot="645912">
            <a:off x="3171569" y="4498755"/>
            <a:ext cx="489149" cy="829067"/>
          </a:xfrm>
          <a:prstGeom prst="rect">
            <a:avLst/>
          </a:prstGeom>
        </p:spPr>
      </p:pic>
      <p:pic>
        <p:nvPicPr>
          <p:cNvPr id="21" name="Picture 21"/>
          <p:cNvPicPr>
            <a:picLocks noChangeAspect="1"/>
          </p:cNvPicPr>
          <p:nvPr/>
        </p:nvPicPr>
        <p:blipFill>
          <a:blip r:embed="rId5"/>
          <a:srcRect/>
          <a:stretch>
            <a:fillRect/>
          </a:stretch>
        </p:blipFill>
        <p:spPr>
          <a:xfrm rot="9130025">
            <a:off x="11728151" y="8659450"/>
            <a:ext cx="530353" cy="898904"/>
          </a:xfrm>
          <a:prstGeom prst="rect">
            <a:avLst/>
          </a:prstGeom>
        </p:spPr>
      </p:pic>
      <p:pic>
        <p:nvPicPr>
          <p:cNvPr id="22" name="Picture 22"/>
          <p:cNvPicPr>
            <a:picLocks noChangeAspect="1"/>
          </p:cNvPicPr>
          <p:nvPr/>
        </p:nvPicPr>
        <p:blipFill>
          <a:blip r:embed="rId3"/>
          <a:srcRect/>
          <a:stretch>
            <a:fillRect/>
          </a:stretch>
        </p:blipFill>
        <p:spPr>
          <a:xfrm rot="8960744">
            <a:off x="8867465" y="594786"/>
            <a:ext cx="554415" cy="532238"/>
          </a:xfrm>
          <a:prstGeom prst="rect">
            <a:avLst/>
          </a:prstGeom>
        </p:spPr>
      </p:pic>
      <p:pic>
        <p:nvPicPr>
          <p:cNvPr id="23" name="Picture 23"/>
          <p:cNvPicPr>
            <a:picLocks noChangeAspect="1"/>
          </p:cNvPicPr>
          <p:nvPr/>
        </p:nvPicPr>
        <p:blipFill>
          <a:blip r:embed="rId7"/>
          <a:srcRect/>
          <a:stretch>
            <a:fillRect/>
          </a:stretch>
        </p:blipFill>
        <p:spPr>
          <a:xfrm rot="-10106568">
            <a:off x="16710957" y="8282158"/>
            <a:ext cx="826577" cy="1185137"/>
          </a:xfrm>
          <a:prstGeom prst="rect">
            <a:avLst/>
          </a:prstGeom>
        </p:spPr>
      </p:pic>
      <p:pic>
        <p:nvPicPr>
          <p:cNvPr id="24" name="Picture 24"/>
          <p:cNvPicPr>
            <a:picLocks noChangeAspect="1"/>
          </p:cNvPicPr>
          <p:nvPr/>
        </p:nvPicPr>
        <p:blipFill>
          <a:blip r:embed="rId7"/>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83892" y="1412781"/>
            <a:ext cx="7976488" cy="7483396"/>
          </a:xfrm>
          <a:prstGeom prst="rect">
            <a:avLst/>
          </a:prstGeom>
        </p:spPr>
      </p:pic>
      <p:pic>
        <p:nvPicPr>
          <p:cNvPr id="3" name="Picture 3"/>
          <p:cNvPicPr>
            <a:picLocks noChangeAspect="1"/>
          </p:cNvPicPr>
          <p:nvPr/>
        </p:nvPicPr>
        <p:blipFill>
          <a:blip r:embed="rId3"/>
          <a:srcRect/>
          <a:stretch>
            <a:fillRect/>
          </a:stretch>
        </p:blipFill>
        <p:spPr>
          <a:xfrm>
            <a:off x="1357313" y="1560256"/>
            <a:ext cx="8591591" cy="7279420"/>
          </a:xfrm>
          <a:prstGeom prst="rect">
            <a:avLst/>
          </a:prstGeom>
        </p:spPr>
      </p:pic>
      <p:grpSp>
        <p:nvGrpSpPr>
          <p:cNvPr id="4" name="Group 4"/>
          <p:cNvGrpSpPr/>
          <p:nvPr/>
        </p:nvGrpSpPr>
        <p:grpSpPr>
          <a:xfrm>
            <a:off x="10905270" y="3655406"/>
            <a:ext cx="6469523" cy="2976187"/>
            <a:chOff x="0" y="0"/>
            <a:chExt cx="8626031" cy="3968250"/>
          </a:xfrm>
        </p:grpSpPr>
        <p:sp>
          <p:nvSpPr>
            <p:cNvPr id="5" name="TextBox 5"/>
            <p:cNvSpPr txBox="1"/>
            <p:nvPr/>
          </p:nvSpPr>
          <p:spPr>
            <a:xfrm>
              <a:off x="0" y="2108758"/>
              <a:ext cx="8626031" cy="18594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Let your students watch relevant educational videos that help reinforce the lesson for the day. It’s no secret that it helps students stay interested and engaged. Duplicate this page as many times as needed.</a:t>
              </a:r>
            </a:p>
          </p:txBody>
        </p:sp>
        <p:sp>
          <p:nvSpPr>
            <p:cNvPr id="6" name="TextBox 6"/>
            <p:cNvSpPr txBox="1"/>
            <p:nvPr/>
          </p:nvSpPr>
          <p:spPr>
            <a:xfrm>
              <a:off x="0" y="76200"/>
              <a:ext cx="8626031" cy="15451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SUPPLEMENTAL VIDEO</a:t>
              </a:r>
            </a:p>
          </p:txBody>
        </p:sp>
      </p:grpSp>
      <p:pic>
        <p:nvPicPr>
          <p:cNvPr id="7" name="Picture 7"/>
          <p:cNvPicPr>
            <a:picLocks noChangeAspect="1"/>
          </p:cNvPicPr>
          <p:nvPr/>
        </p:nvPicPr>
        <p:blipFill>
          <a:blip r:embed="rId4"/>
          <a:srcRect/>
          <a:stretch>
            <a:fillRect/>
          </a:stretch>
        </p:blipFill>
        <p:spPr>
          <a:xfrm rot="-7192640">
            <a:off x="15694323" y="7411410"/>
            <a:ext cx="1801962" cy="2266619"/>
          </a:xfrm>
          <a:prstGeom prst="rect">
            <a:avLst/>
          </a:prstGeom>
        </p:spPr>
      </p:pic>
      <p:pic>
        <p:nvPicPr>
          <p:cNvPr id="8" name="Picture 8"/>
          <p:cNvPicPr>
            <a:picLocks noChangeAspect="1"/>
          </p:cNvPicPr>
          <p:nvPr/>
        </p:nvPicPr>
        <p:blipFill>
          <a:blip r:embed="rId5"/>
          <a:srcRect/>
          <a:stretch>
            <a:fillRect/>
          </a:stretch>
        </p:blipFill>
        <p:spPr>
          <a:xfrm rot="267651">
            <a:off x="951848" y="1047928"/>
            <a:ext cx="513645" cy="493100"/>
          </a:xfrm>
          <a:prstGeom prst="rect">
            <a:avLst/>
          </a:prstGeom>
        </p:spPr>
      </p:pic>
      <p:pic>
        <p:nvPicPr>
          <p:cNvPr id="9"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97348">
            <a:off x="7115925" y="3595855"/>
            <a:ext cx="4158354" cy="3901292"/>
          </a:xfrm>
          <a:prstGeom prst="rect">
            <a:avLst/>
          </a:prstGeom>
        </p:spPr>
      </p:pic>
      <p:sp>
        <p:nvSpPr>
          <p:cNvPr id="3" name="TextBox 3"/>
          <p:cNvSpPr txBox="1"/>
          <p:nvPr/>
        </p:nvSpPr>
        <p:spPr>
          <a:xfrm>
            <a:off x="12499939" y="7945619"/>
            <a:ext cx="4429479"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It's something they can easily look back on or search online in case they need a refresher.</a:t>
            </a:r>
          </a:p>
        </p:txBody>
      </p:sp>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81076" y="3473326"/>
            <a:ext cx="4215750" cy="3955140"/>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403969" y="3639340"/>
            <a:ext cx="4369964" cy="3702552"/>
          </a:xfrm>
          <a:prstGeom prst="rect">
            <a:avLst/>
          </a:prstGeom>
        </p:spPr>
      </p:pic>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98487">
            <a:off x="7010120" y="3734945"/>
            <a:ext cx="4369964" cy="3702552"/>
          </a:xfrm>
          <a:prstGeom prst="rect">
            <a:avLst/>
          </a:prstGeom>
        </p:spPr>
      </p:pic>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03474">
            <a:off x="12633880" y="3596219"/>
            <a:ext cx="4273733" cy="4009538"/>
          </a:xfrm>
          <a:prstGeom prst="rect">
            <a:avLst/>
          </a:prstGeom>
        </p:spPr>
      </p:pic>
      <p:pic>
        <p:nvPicPr>
          <p:cNvPr id="8"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621412" y="3790184"/>
            <a:ext cx="4369964" cy="3702552"/>
          </a:xfrm>
          <a:prstGeom prst="rect">
            <a:avLst/>
          </a:prstGeom>
        </p:spPr>
      </p:pic>
      <p:pic>
        <p:nvPicPr>
          <p:cNvPr id="9"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914454" y="3977169"/>
            <a:ext cx="3600449" cy="2954043"/>
          </a:xfrm>
          <a:prstGeom prst="rect">
            <a:avLst/>
          </a:prstGeom>
        </p:spPr>
      </p:pic>
      <p:sp>
        <p:nvSpPr>
          <p:cNvPr id="10" name="TextBox 10"/>
          <p:cNvSpPr txBox="1"/>
          <p:nvPr/>
        </p:nvSpPr>
        <p:spPr>
          <a:xfrm>
            <a:off x="1269132" y="7945619"/>
            <a:ext cx="4427694"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Photos or screenshots of relevant articles are also effective in reinforcing a class lesson.</a:t>
            </a:r>
          </a:p>
        </p:txBody>
      </p:sp>
      <p:sp>
        <p:nvSpPr>
          <p:cNvPr id="11" name="TextBox 11"/>
          <p:cNvSpPr txBox="1"/>
          <p:nvPr/>
        </p:nvSpPr>
        <p:spPr>
          <a:xfrm>
            <a:off x="6980363" y="7945619"/>
            <a:ext cx="4429479"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Maximize this space for additional resources you want to share with your students.</a:t>
            </a:r>
          </a:p>
        </p:txBody>
      </p:sp>
      <p:grpSp>
        <p:nvGrpSpPr>
          <p:cNvPr id="12" name="Group 12"/>
          <p:cNvGrpSpPr/>
          <p:nvPr/>
        </p:nvGrpSpPr>
        <p:grpSpPr>
          <a:xfrm>
            <a:off x="3756314" y="1028700"/>
            <a:ext cx="10775373" cy="1760105"/>
            <a:chOff x="0" y="0"/>
            <a:chExt cx="14367164" cy="2346806"/>
          </a:xfrm>
        </p:grpSpPr>
        <p:sp>
          <p:nvSpPr>
            <p:cNvPr id="13" name="TextBox 13"/>
            <p:cNvSpPr txBox="1"/>
            <p:nvPr/>
          </p:nvSpPr>
          <p:spPr>
            <a:xfrm>
              <a:off x="0" y="1897014"/>
              <a:ext cx="14367164" cy="449792"/>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Duplicate this page as many times as needed to give you more space for discussion.</a:t>
              </a:r>
            </a:p>
          </p:txBody>
        </p:sp>
        <p:sp>
          <p:nvSpPr>
            <p:cNvPr id="14" name="TextBox 14"/>
            <p:cNvSpPr txBox="1"/>
            <p:nvPr/>
          </p:nvSpPr>
          <p:spPr>
            <a:xfrm>
              <a:off x="0" y="76200"/>
              <a:ext cx="14367164" cy="1545167"/>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ADDITIONAL RESOURCES</a:t>
              </a:r>
            </a:p>
          </p:txBody>
        </p:sp>
      </p:grpSp>
      <p:pic>
        <p:nvPicPr>
          <p:cNvPr id="15"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66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95478" y="4344405"/>
            <a:ext cx="4861392" cy="4560869"/>
          </a:xfrm>
          <a:prstGeom prst="rect">
            <a:avLst/>
          </a:prstGeom>
        </p:spPr>
      </p:pic>
      <p:pic>
        <p:nvPicPr>
          <p:cNvPr id="3" name="Picture 3"/>
          <p:cNvPicPr>
            <a:picLocks noChangeAspect="1"/>
          </p:cNvPicPr>
          <p:nvPr/>
        </p:nvPicPr>
        <p:blipFill>
          <a:blip r:embed="rId2"/>
          <a:srcRect/>
          <a:stretch>
            <a:fillRect/>
          </a:stretch>
        </p:blipFill>
        <p:spPr>
          <a:xfrm>
            <a:off x="6846693" y="4344405"/>
            <a:ext cx="4861392" cy="4560869"/>
          </a:xfrm>
          <a:prstGeom prst="rect">
            <a:avLst/>
          </a:prstGeom>
        </p:spPr>
      </p:pic>
      <p:pic>
        <p:nvPicPr>
          <p:cNvPr id="4" name="Picture 4"/>
          <p:cNvPicPr>
            <a:picLocks noChangeAspect="1"/>
          </p:cNvPicPr>
          <p:nvPr/>
        </p:nvPicPr>
        <p:blipFill>
          <a:blip r:embed="rId2"/>
          <a:srcRect/>
          <a:stretch>
            <a:fillRect/>
          </a:stretch>
        </p:blipFill>
        <p:spPr>
          <a:xfrm>
            <a:off x="12397908" y="4344405"/>
            <a:ext cx="4861392" cy="4560869"/>
          </a:xfrm>
          <a:prstGeom prst="rect">
            <a:avLst/>
          </a:prstGeom>
        </p:spPr>
      </p:pic>
      <p:grpSp>
        <p:nvGrpSpPr>
          <p:cNvPr id="5" name="Group 5"/>
          <p:cNvGrpSpPr/>
          <p:nvPr/>
        </p:nvGrpSpPr>
        <p:grpSpPr>
          <a:xfrm>
            <a:off x="2186912" y="5074734"/>
            <a:ext cx="3335805" cy="1891982"/>
            <a:chOff x="0" y="0"/>
            <a:chExt cx="4447740" cy="2522643"/>
          </a:xfrm>
        </p:grpSpPr>
        <p:sp>
          <p:nvSpPr>
            <p:cNvPr id="6" name="TextBox 6"/>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7" name="TextBox 7"/>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Cap off a productive class with key summary points students can easily remember.</a:t>
              </a:r>
            </a:p>
          </p:txBody>
        </p:sp>
      </p:grpSp>
      <p:grpSp>
        <p:nvGrpSpPr>
          <p:cNvPr id="8" name="Group 8"/>
          <p:cNvGrpSpPr/>
          <p:nvPr/>
        </p:nvGrpSpPr>
        <p:grpSpPr>
          <a:xfrm>
            <a:off x="7738127" y="5074734"/>
            <a:ext cx="3335805" cy="1891982"/>
            <a:chOff x="0" y="0"/>
            <a:chExt cx="4447740" cy="2522643"/>
          </a:xfrm>
        </p:grpSpPr>
        <p:sp>
          <p:nvSpPr>
            <p:cNvPr id="9" name="TextBox 9"/>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0" name="TextBox 10"/>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11" name="Group 11"/>
          <p:cNvGrpSpPr/>
          <p:nvPr/>
        </p:nvGrpSpPr>
        <p:grpSpPr>
          <a:xfrm>
            <a:off x="13289342" y="5074734"/>
            <a:ext cx="3335805" cy="1539557"/>
            <a:chOff x="0" y="0"/>
            <a:chExt cx="4447740" cy="2052743"/>
          </a:xfrm>
        </p:grpSpPr>
        <p:sp>
          <p:nvSpPr>
            <p:cNvPr id="12" name="TextBox 12"/>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3" name="TextBox 13"/>
            <p:cNvSpPr txBox="1"/>
            <p:nvPr/>
          </p:nvSpPr>
          <p:spPr>
            <a:xfrm>
              <a:off x="0" y="663152"/>
              <a:ext cx="4447740" cy="13895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Recaps</a:t>
              </a:r>
              <a:r>
                <a:rPr lang="en-US" sz="2000" u="none">
                  <a:solidFill>
                    <a:srgbClr val="000000"/>
                  </a:solidFill>
                  <a:latin typeface="Muli Regular"/>
                </a:rPr>
                <a:t> can also be led by students for a more enriching experience.</a:t>
              </a:r>
            </a:p>
          </p:txBody>
        </p:sp>
      </p:grpSp>
      <p:grpSp>
        <p:nvGrpSpPr>
          <p:cNvPr id="14" name="Group 14"/>
          <p:cNvGrpSpPr/>
          <p:nvPr/>
        </p:nvGrpSpPr>
        <p:grpSpPr>
          <a:xfrm>
            <a:off x="7738127" y="5074734"/>
            <a:ext cx="3335805" cy="1891982"/>
            <a:chOff x="0" y="0"/>
            <a:chExt cx="4447740" cy="2522643"/>
          </a:xfrm>
        </p:grpSpPr>
        <p:sp>
          <p:nvSpPr>
            <p:cNvPr id="15" name="TextBox 15"/>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6" name="TextBox 16"/>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17" name="Group 17"/>
          <p:cNvGrpSpPr/>
          <p:nvPr/>
        </p:nvGrpSpPr>
        <p:grpSpPr>
          <a:xfrm>
            <a:off x="7738127" y="5074734"/>
            <a:ext cx="3335805" cy="1891982"/>
            <a:chOff x="0" y="0"/>
            <a:chExt cx="4447740" cy="2522643"/>
          </a:xfrm>
        </p:grpSpPr>
        <p:sp>
          <p:nvSpPr>
            <p:cNvPr id="18" name="TextBox 18"/>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9" name="TextBox 19"/>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20" name="Group 20"/>
          <p:cNvGrpSpPr/>
          <p:nvPr/>
        </p:nvGrpSpPr>
        <p:grpSpPr>
          <a:xfrm>
            <a:off x="1028700" y="4132512"/>
            <a:ext cx="1158212" cy="1258207"/>
            <a:chOff x="0" y="0"/>
            <a:chExt cx="1544282" cy="1677609"/>
          </a:xfrm>
        </p:grpSpPr>
        <p:pic>
          <p:nvPicPr>
            <p:cNvPr id="21" name="Picture 2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2" name="Picture 2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grpSp>
        <p:nvGrpSpPr>
          <p:cNvPr id="23" name="Group 23"/>
          <p:cNvGrpSpPr/>
          <p:nvPr/>
        </p:nvGrpSpPr>
        <p:grpSpPr>
          <a:xfrm>
            <a:off x="6579915" y="4132512"/>
            <a:ext cx="1158212" cy="1258207"/>
            <a:chOff x="0" y="0"/>
            <a:chExt cx="1544282" cy="1677609"/>
          </a:xfrm>
        </p:grpSpPr>
        <p:pic>
          <p:nvPicPr>
            <p:cNvPr id="24" name="Picture 2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5" name="Picture 2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grpSp>
        <p:nvGrpSpPr>
          <p:cNvPr id="26" name="Group 26"/>
          <p:cNvGrpSpPr/>
          <p:nvPr/>
        </p:nvGrpSpPr>
        <p:grpSpPr>
          <a:xfrm>
            <a:off x="12131130" y="4132512"/>
            <a:ext cx="1158212" cy="1258207"/>
            <a:chOff x="0" y="0"/>
            <a:chExt cx="1544282" cy="1677609"/>
          </a:xfrm>
        </p:grpSpPr>
        <p:pic>
          <p:nvPicPr>
            <p:cNvPr id="27" name="Picture 2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8" name="Picture 2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pic>
        <p:nvPicPr>
          <p:cNvPr id="29" name="Picture 29"/>
          <p:cNvPicPr>
            <a:picLocks noChangeAspect="1"/>
          </p:cNvPicPr>
          <p:nvPr/>
        </p:nvPicPr>
        <p:blipFill>
          <a:blip r:embed="rId5"/>
          <a:srcRect/>
          <a:stretch>
            <a:fillRect/>
          </a:stretch>
        </p:blipFill>
        <p:spPr>
          <a:xfrm rot="262007">
            <a:off x="4863159" y="1101890"/>
            <a:ext cx="8561682" cy="2708605"/>
          </a:xfrm>
          <a:prstGeom prst="rect">
            <a:avLst/>
          </a:prstGeom>
        </p:spPr>
      </p:pic>
      <p:sp>
        <p:nvSpPr>
          <p:cNvPr id="30" name="TextBox 30"/>
          <p:cNvSpPr txBox="1"/>
          <p:nvPr/>
        </p:nvSpPr>
        <p:spPr>
          <a:xfrm>
            <a:off x="5380262" y="1096022"/>
            <a:ext cx="7527476"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CLASS RECAP</a:t>
            </a:r>
          </a:p>
        </p:txBody>
      </p:sp>
      <p:pic>
        <p:nvPicPr>
          <p:cNvPr id="31" name="Picture 31"/>
          <p:cNvPicPr>
            <a:picLocks noChangeAspect="1"/>
          </p:cNvPicPr>
          <p:nvPr/>
        </p:nvPicPr>
        <p:blipFill>
          <a:blip r:embed="rId6"/>
          <a:srcRect/>
          <a:stretch>
            <a:fillRect/>
          </a:stretch>
        </p:blipFill>
        <p:spPr>
          <a:xfrm rot="1437957">
            <a:off x="4008767" y="1449399"/>
            <a:ext cx="1321100" cy="1136146"/>
          </a:xfrm>
          <a:prstGeom prst="rect">
            <a:avLst/>
          </a:prstGeom>
        </p:spPr>
      </p:pic>
      <p:pic>
        <p:nvPicPr>
          <p:cNvPr id="32" name="Picture 32"/>
          <p:cNvPicPr>
            <a:picLocks noChangeAspect="1"/>
          </p:cNvPicPr>
          <p:nvPr/>
        </p:nvPicPr>
        <p:blipFill>
          <a:blip r:embed="rId7"/>
          <a:srcRect/>
          <a:stretch>
            <a:fillRect/>
          </a:stretch>
        </p:blipFill>
        <p:spPr>
          <a:xfrm rot="10359667">
            <a:off x="12974891" y="2535916"/>
            <a:ext cx="1321100" cy="1136146"/>
          </a:xfrm>
          <a:prstGeom prst="rect">
            <a:avLst/>
          </a:prstGeom>
        </p:spPr>
      </p:pic>
      <p:pic>
        <p:nvPicPr>
          <p:cNvPr id="33"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2043113" y="3127571"/>
            <a:ext cx="5829300" cy="4031859"/>
            <a:chOff x="0" y="0"/>
            <a:chExt cx="7772400" cy="5375812"/>
          </a:xfrm>
        </p:grpSpPr>
        <p:sp>
          <p:nvSpPr>
            <p:cNvPr id="3" name="TextBox 3"/>
            <p:cNvSpPr txBox="1"/>
            <p:nvPr/>
          </p:nvSpPr>
          <p:spPr>
            <a:xfrm>
              <a:off x="0" y="-266700"/>
              <a:ext cx="7772400" cy="3182620"/>
            </a:xfrm>
            <a:prstGeom prst="rect">
              <a:avLst/>
            </a:prstGeom>
          </p:spPr>
          <p:txBody>
            <a:bodyPr lIns="0" tIns="0" rIns="0" bIns="0" rtlCol="0" anchor="t">
              <a:spAutoFit/>
            </a:bodyPr>
            <a:lstStyle/>
            <a:p>
              <a:pPr marL="0" lvl="0" indent="0">
                <a:lnSpc>
                  <a:spcPts val="20160"/>
                </a:lnSpc>
                <a:spcBef>
                  <a:spcPct val="0"/>
                </a:spcBef>
              </a:pPr>
              <a:r>
                <a:rPr lang="en-US" sz="14400" u="none">
                  <a:solidFill>
                    <a:srgbClr val="000000"/>
                  </a:solidFill>
                  <a:latin typeface="Amatic SC Bold"/>
                </a:rPr>
                <a:t>HOMEWORK</a:t>
              </a:r>
            </a:p>
          </p:txBody>
        </p:sp>
        <p:sp>
          <p:nvSpPr>
            <p:cNvPr id="4" name="TextBox 4"/>
            <p:cNvSpPr txBox="1"/>
            <p:nvPr/>
          </p:nvSpPr>
          <p:spPr>
            <a:xfrm>
              <a:off x="0" y="3733067"/>
              <a:ext cx="7772400" cy="164274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uli Regular"/>
                </a:rPr>
                <a:t>Add instructions or guidelines here. You can also put additional details on when and how to submit.</a:t>
              </a:r>
            </a:p>
          </p:txBody>
        </p:sp>
      </p:grpSp>
      <p:pic>
        <p:nvPicPr>
          <p:cNvPr id="5" name="Picture 5"/>
          <p:cNvPicPr>
            <a:picLocks noChangeAspect="1"/>
          </p:cNvPicPr>
          <p:nvPr/>
        </p:nvPicPr>
        <p:blipFill>
          <a:blip r:embed="rId2"/>
          <a:srcRect/>
          <a:stretch>
            <a:fillRect/>
          </a:stretch>
        </p:blipFill>
        <p:spPr>
          <a:xfrm rot="-5400000">
            <a:off x="9598811" y="1888904"/>
            <a:ext cx="6938093" cy="6509193"/>
          </a:xfrm>
          <a:prstGeom prst="rect">
            <a:avLst/>
          </a:prstGeom>
        </p:spPr>
      </p:pic>
      <p:pic>
        <p:nvPicPr>
          <p:cNvPr id="6"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8285642" y="1178764"/>
            <a:ext cx="1333688" cy="1193045"/>
          </a:xfrm>
          <a:prstGeom prst="rect">
            <a:avLst/>
          </a:prstGeom>
        </p:spPr>
      </p:pic>
      <p:pic>
        <p:nvPicPr>
          <p:cNvPr id="7"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917131">
            <a:off x="8693288" y="1251576"/>
            <a:ext cx="518396" cy="845755"/>
          </a:xfrm>
          <a:prstGeom prst="rect">
            <a:avLst/>
          </a:prstGeom>
        </p:spPr>
      </p:pic>
      <p:grpSp>
        <p:nvGrpSpPr>
          <p:cNvPr id="8" name="Group 8"/>
          <p:cNvGrpSpPr>
            <a:grpSpLocks noChangeAspect="1"/>
          </p:cNvGrpSpPr>
          <p:nvPr/>
        </p:nvGrpSpPr>
        <p:grpSpPr>
          <a:xfrm>
            <a:off x="10230406" y="2371723"/>
            <a:ext cx="5674903" cy="5543553"/>
            <a:chOff x="0" y="0"/>
            <a:chExt cx="4828540" cy="4716780"/>
          </a:xfrm>
        </p:grpSpPr>
        <p:sp>
          <p:nvSpPr>
            <p:cNvPr id="9" name="Freeform 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cstate="screen">
                <a:extLst>
                  <a:ext uri="{28A0092B-C50C-407E-A947-70E740481C1C}">
                    <a14:useLocalDpi xmlns:a14="http://schemas.microsoft.com/office/drawing/2010/main"/>
                  </a:ext>
                </a:extLst>
              </a:blip>
              <a:stretch>
                <a:fillRect t="26"/>
              </a:stretch>
            </a:blipFill>
          </p:spPr>
        </p:sp>
      </p:grpSp>
      <p:pic>
        <p:nvPicPr>
          <p:cNvPr id="10" name="Picture 10"/>
          <p:cNvPicPr>
            <a:picLocks noChangeAspect="1"/>
          </p:cNvPicPr>
          <p:nvPr/>
        </p:nvPicPr>
        <p:blipFill>
          <a:blip r:embed="rId6"/>
          <a:srcRect/>
          <a:stretch>
            <a:fillRect/>
          </a:stretch>
        </p:blipFill>
        <p:spPr>
          <a:xfrm rot="262007">
            <a:off x="-827416" y="8685343"/>
            <a:ext cx="20474267" cy="6477314"/>
          </a:xfrm>
          <a:prstGeom prst="rect">
            <a:avLst/>
          </a:prstGeom>
        </p:spPr>
      </p:pic>
      <p:pic>
        <p:nvPicPr>
          <p:cNvPr id="11"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378444" y="7911358"/>
            <a:ext cx="1324190" cy="1324190"/>
          </a:xfrm>
          <a:prstGeom prst="rect">
            <a:avLst/>
          </a:prstGeom>
        </p:spPr>
      </p:pic>
      <p:pic>
        <p:nvPicPr>
          <p:cNvPr id="3" name="Picture 3"/>
          <p:cNvPicPr>
            <a:picLocks noChangeAspect="1"/>
          </p:cNvPicPr>
          <p:nvPr/>
        </p:nvPicPr>
        <p:blipFill>
          <a:blip r:embed="rId3"/>
          <a:srcRect/>
          <a:stretch>
            <a:fillRect/>
          </a:stretch>
        </p:blipFill>
        <p:spPr>
          <a:xfrm>
            <a:off x="8500627" y="6190693"/>
            <a:ext cx="1324190" cy="1324190"/>
          </a:xfrm>
          <a:prstGeom prst="rect">
            <a:avLst/>
          </a:prstGeom>
        </p:spPr>
      </p:pic>
      <p:pic>
        <p:nvPicPr>
          <p:cNvPr id="4" name="Picture 4"/>
          <p:cNvPicPr>
            <a:picLocks noChangeAspect="1"/>
          </p:cNvPicPr>
          <p:nvPr/>
        </p:nvPicPr>
        <p:blipFill>
          <a:blip r:embed="rId4"/>
          <a:srcRect/>
          <a:stretch>
            <a:fillRect/>
          </a:stretch>
        </p:blipFill>
        <p:spPr>
          <a:xfrm>
            <a:off x="8481905" y="4470029"/>
            <a:ext cx="1324190" cy="1324190"/>
          </a:xfrm>
          <a:prstGeom prst="rect">
            <a:avLst/>
          </a:prstGeom>
        </p:spPr>
      </p:pic>
      <p:pic>
        <p:nvPicPr>
          <p:cNvPr id="5" name="Picture 5"/>
          <p:cNvPicPr>
            <a:picLocks noChangeAspect="1"/>
          </p:cNvPicPr>
          <p:nvPr/>
        </p:nvPicPr>
        <p:blipFill>
          <a:blip r:embed="rId5"/>
          <a:srcRect/>
          <a:stretch>
            <a:fillRect/>
          </a:stretch>
        </p:blipFill>
        <p:spPr>
          <a:xfrm>
            <a:off x="8481905" y="2749364"/>
            <a:ext cx="1324190" cy="1324190"/>
          </a:xfrm>
          <a:prstGeom prst="rect">
            <a:avLst/>
          </a:prstGeom>
        </p:spPr>
      </p:pic>
      <p:pic>
        <p:nvPicPr>
          <p:cNvPr id="6" name="Picture 6"/>
          <p:cNvPicPr>
            <a:picLocks noChangeAspect="1"/>
          </p:cNvPicPr>
          <p:nvPr/>
        </p:nvPicPr>
        <p:blipFill>
          <a:blip r:embed="rId6"/>
          <a:srcRect/>
          <a:stretch>
            <a:fillRect/>
          </a:stretch>
        </p:blipFill>
        <p:spPr>
          <a:xfrm>
            <a:off x="8500627" y="1028700"/>
            <a:ext cx="1324190" cy="1324190"/>
          </a:xfrm>
          <a:prstGeom prst="rect">
            <a:avLst/>
          </a:prstGeom>
        </p:spPr>
      </p:pic>
      <p:pic>
        <p:nvPicPr>
          <p:cNvPr id="7" name="Picture 7"/>
          <p:cNvPicPr>
            <a:picLocks noChangeAspect="1"/>
          </p:cNvPicPr>
          <p:nvPr/>
        </p:nvPicPr>
        <p:blipFill>
          <a:blip r:embed="rId7"/>
          <a:srcRect/>
          <a:stretch>
            <a:fillRect/>
          </a:stretch>
        </p:blipFill>
        <p:spPr>
          <a:xfrm>
            <a:off x="10359248" y="7911358"/>
            <a:ext cx="1324190" cy="1324190"/>
          </a:xfrm>
          <a:prstGeom prst="rect">
            <a:avLst/>
          </a:prstGeom>
        </p:spPr>
      </p:pic>
      <p:pic>
        <p:nvPicPr>
          <p:cNvPr id="8" name="Picture 8"/>
          <p:cNvPicPr>
            <a:picLocks noChangeAspect="1"/>
          </p:cNvPicPr>
          <p:nvPr/>
        </p:nvPicPr>
        <p:blipFill>
          <a:blip r:embed="rId8"/>
          <a:srcRect/>
          <a:stretch>
            <a:fillRect/>
          </a:stretch>
        </p:blipFill>
        <p:spPr>
          <a:xfrm>
            <a:off x="10359248" y="6190693"/>
            <a:ext cx="1324190" cy="1324190"/>
          </a:xfrm>
          <a:prstGeom prst="rect">
            <a:avLst/>
          </a:prstGeom>
        </p:spPr>
      </p:pic>
      <p:pic>
        <p:nvPicPr>
          <p:cNvPr id="9" name="Picture 9"/>
          <p:cNvPicPr>
            <a:picLocks noChangeAspect="1"/>
          </p:cNvPicPr>
          <p:nvPr/>
        </p:nvPicPr>
        <p:blipFill>
          <a:blip r:embed="rId9"/>
          <a:srcRect/>
          <a:stretch>
            <a:fillRect/>
          </a:stretch>
        </p:blipFill>
        <p:spPr>
          <a:xfrm>
            <a:off x="10359248" y="4470029"/>
            <a:ext cx="1324190" cy="1324190"/>
          </a:xfrm>
          <a:prstGeom prst="rect">
            <a:avLst/>
          </a:prstGeom>
        </p:spPr>
      </p:pic>
      <p:pic>
        <p:nvPicPr>
          <p:cNvPr id="10" name="Picture 10"/>
          <p:cNvPicPr>
            <a:picLocks noChangeAspect="1"/>
          </p:cNvPicPr>
          <p:nvPr/>
        </p:nvPicPr>
        <p:blipFill>
          <a:blip r:embed="rId10"/>
          <a:srcRect/>
          <a:stretch>
            <a:fillRect/>
          </a:stretch>
        </p:blipFill>
        <p:spPr>
          <a:xfrm>
            <a:off x="10359248" y="2749364"/>
            <a:ext cx="1324190" cy="1324190"/>
          </a:xfrm>
          <a:prstGeom prst="rect">
            <a:avLst/>
          </a:prstGeom>
        </p:spPr>
      </p:pic>
      <p:pic>
        <p:nvPicPr>
          <p:cNvPr id="11" name="Picture 11"/>
          <p:cNvPicPr>
            <a:picLocks noChangeAspect="1"/>
          </p:cNvPicPr>
          <p:nvPr/>
        </p:nvPicPr>
        <p:blipFill>
          <a:blip r:embed="rId11"/>
          <a:srcRect/>
          <a:stretch>
            <a:fillRect/>
          </a:stretch>
        </p:blipFill>
        <p:spPr>
          <a:xfrm>
            <a:off x="10359248" y="1028700"/>
            <a:ext cx="1324190" cy="1324190"/>
          </a:xfrm>
          <a:prstGeom prst="rect">
            <a:avLst/>
          </a:prstGeom>
        </p:spPr>
      </p:pic>
      <p:pic>
        <p:nvPicPr>
          <p:cNvPr id="12" name="Picture 12"/>
          <p:cNvPicPr>
            <a:picLocks noChangeAspect="1"/>
          </p:cNvPicPr>
          <p:nvPr/>
        </p:nvPicPr>
        <p:blipFill>
          <a:blip r:embed="rId12"/>
          <a:srcRect/>
          <a:stretch>
            <a:fillRect/>
          </a:stretch>
        </p:blipFill>
        <p:spPr>
          <a:xfrm>
            <a:off x="12217869" y="7911358"/>
            <a:ext cx="1324190" cy="1324190"/>
          </a:xfrm>
          <a:prstGeom prst="rect">
            <a:avLst/>
          </a:prstGeom>
        </p:spPr>
      </p:pic>
      <p:pic>
        <p:nvPicPr>
          <p:cNvPr id="13" name="Picture 13"/>
          <p:cNvPicPr>
            <a:picLocks noChangeAspect="1"/>
          </p:cNvPicPr>
          <p:nvPr/>
        </p:nvPicPr>
        <p:blipFill>
          <a:blip r:embed="rId13"/>
          <a:srcRect/>
          <a:stretch>
            <a:fillRect/>
          </a:stretch>
        </p:blipFill>
        <p:spPr>
          <a:xfrm>
            <a:off x="12099627" y="6190693"/>
            <a:ext cx="1324190" cy="1324190"/>
          </a:xfrm>
          <a:prstGeom prst="rect">
            <a:avLst/>
          </a:prstGeom>
        </p:spPr>
      </p:pic>
      <p:pic>
        <p:nvPicPr>
          <p:cNvPr id="14" name="Picture 14"/>
          <p:cNvPicPr>
            <a:picLocks noChangeAspect="1"/>
          </p:cNvPicPr>
          <p:nvPr/>
        </p:nvPicPr>
        <p:blipFill>
          <a:blip r:embed="rId14"/>
          <a:srcRect/>
          <a:stretch>
            <a:fillRect/>
          </a:stretch>
        </p:blipFill>
        <p:spPr>
          <a:xfrm>
            <a:off x="12217869" y="4470029"/>
            <a:ext cx="1324190" cy="1324190"/>
          </a:xfrm>
          <a:prstGeom prst="rect">
            <a:avLst/>
          </a:prstGeom>
        </p:spPr>
      </p:pic>
      <p:pic>
        <p:nvPicPr>
          <p:cNvPr id="15" name="Picture 15"/>
          <p:cNvPicPr>
            <a:picLocks noChangeAspect="1"/>
          </p:cNvPicPr>
          <p:nvPr/>
        </p:nvPicPr>
        <p:blipFill>
          <a:blip r:embed="rId15"/>
          <a:srcRect/>
          <a:stretch>
            <a:fillRect/>
          </a:stretch>
        </p:blipFill>
        <p:spPr>
          <a:xfrm>
            <a:off x="12099627" y="2749364"/>
            <a:ext cx="1324190" cy="1324190"/>
          </a:xfrm>
          <a:prstGeom prst="rect">
            <a:avLst/>
          </a:prstGeom>
        </p:spPr>
      </p:pic>
      <p:pic>
        <p:nvPicPr>
          <p:cNvPr id="16" name="Picture 16"/>
          <p:cNvPicPr>
            <a:picLocks noChangeAspect="1"/>
          </p:cNvPicPr>
          <p:nvPr/>
        </p:nvPicPr>
        <p:blipFill>
          <a:blip r:embed="rId16"/>
          <a:srcRect/>
          <a:stretch>
            <a:fillRect/>
          </a:stretch>
        </p:blipFill>
        <p:spPr>
          <a:xfrm>
            <a:off x="12217869" y="1028700"/>
            <a:ext cx="1324190" cy="1324190"/>
          </a:xfrm>
          <a:prstGeom prst="rect">
            <a:avLst/>
          </a:prstGeom>
        </p:spPr>
      </p:pic>
      <p:pic>
        <p:nvPicPr>
          <p:cNvPr id="17" name="Picture 17"/>
          <p:cNvPicPr>
            <a:picLocks noChangeAspect="1"/>
          </p:cNvPicPr>
          <p:nvPr/>
        </p:nvPicPr>
        <p:blipFill>
          <a:blip r:embed="rId17"/>
          <a:srcRect/>
          <a:stretch>
            <a:fillRect/>
          </a:stretch>
        </p:blipFill>
        <p:spPr>
          <a:xfrm>
            <a:off x="14076490" y="7911358"/>
            <a:ext cx="1324190" cy="1324190"/>
          </a:xfrm>
          <a:prstGeom prst="rect">
            <a:avLst/>
          </a:prstGeom>
        </p:spPr>
      </p:pic>
      <p:pic>
        <p:nvPicPr>
          <p:cNvPr id="18" name="Picture 18"/>
          <p:cNvPicPr>
            <a:picLocks noChangeAspect="1"/>
          </p:cNvPicPr>
          <p:nvPr/>
        </p:nvPicPr>
        <p:blipFill>
          <a:blip r:embed="rId18"/>
          <a:srcRect/>
          <a:stretch>
            <a:fillRect/>
          </a:stretch>
        </p:blipFill>
        <p:spPr>
          <a:xfrm>
            <a:off x="14076490" y="6190693"/>
            <a:ext cx="1324190" cy="1324190"/>
          </a:xfrm>
          <a:prstGeom prst="rect">
            <a:avLst/>
          </a:prstGeom>
        </p:spPr>
      </p:pic>
      <p:pic>
        <p:nvPicPr>
          <p:cNvPr id="19" name="Picture 19"/>
          <p:cNvPicPr>
            <a:picLocks noChangeAspect="1"/>
          </p:cNvPicPr>
          <p:nvPr/>
        </p:nvPicPr>
        <p:blipFill>
          <a:blip r:embed="rId19"/>
          <a:srcRect/>
          <a:stretch>
            <a:fillRect/>
          </a:stretch>
        </p:blipFill>
        <p:spPr>
          <a:xfrm>
            <a:off x="14076490" y="4470029"/>
            <a:ext cx="1324190" cy="1324190"/>
          </a:xfrm>
          <a:prstGeom prst="rect">
            <a:avLst/>
          </a:prstGeom>
        </p:spPr>
      </p:pic>
      <p:pic>
        <p:nvPicPr>
          <p:cNvPr id="20" name="Picture 20"/>
          <p:cNvPicPr>
            <a:picLocks noChangeAspect="1"/>
          </p:cNvPicPr>
          <p:nvPr/>
        </p:nvPicPr>
        <p:blipFill>
          <a:blip r:embed="rId20"/>
          <a:srcRect/>
          <a:stretch>
            <a:fillRect/>
          </a:stretch>
        </p:blipFill>
        <p:spPr>
          <a:xfrm>
            <a:off x="14076490" y="2749364"/>
            <a:ext cx="1324190" cy="1324190"/>
          </a:xfrm>
          <a:prstGeom prst="rect">
            <a:avLst/>
          </a:prstGeom>
        </p:spPr>
      </p:pic>
      <p:pic>
        <p:nvPicPr>
          <p:cNvPr id="21" name="Picture 21"/>
          <p:cNvPicPr>
            <a:picLocks noChangeAspect="1"/>
          </p:cNvPicPr>
          <p:nvPr/>
        </p:nvPicPr>
        <p:blipFill>
          <a:blip r:embed="rId21"/>
          <a:srcRect/>
          <a:stretch>
            <a:fillRect/>
          </a:stretch>
        </p:blipFill>
        <p:spPr>
          <a:xfrm>
            <a:off x="14076490" y="1028700"/>
            <a:ext cx="1324190" cy="1324190"/>
          </a:xfrm>
          <a:prstGeom prst="rect">
            <a:avLst/>
          </a:prstGeom>
        </p:spPr>
      </p:pic>
      <p:pic>
        <p:nvPicPr>
          <p:cNvPr id="22" name="Picture 22"/>
          <p:cNvPicPr>
            <a:picLocks noChangeAspect="1"/>
          </p:cNvPicPr>
          <p:nvPr/>
        </p:nvPicPr>
        <p:blipFill>
          <a:blip r:embed="rId22"/>
          <a:srcRect/>
          <a:stretch>
            <a:fillRect/>
          </a:stretch>
        </p:blipFill>
        <p:spPr>
          <a:xfrm>
            <a:off x="15935110" y="7911358"/>
            <a:ext cx="1324190" cy="1324190"/>
          </a:xfrm>
          <a:prstGeom prst="rect">
            <a:avLst/>
          </a:prstGeom>
        </p:spPr>
      </p:pic>
      <p:pic>
        <p:nvPicPr>
          <p:cNvPr id="23" name="Picture 23"/>
          <p:cNvPicPr>
            <a:picLocks noChangeAspect="1"/>
          </p:cNvPicPr>
          <p:nvPr/>
        </p:nvPicPr>
        <p:blipFill>
          <a:blip r:embed="rId23"/>
          <a:srcRect/>
          <a:stretch>
            <a:fillRect/>
          </a:stretch>
        </p:blipFill>
        <p:spPr>
          <a:xfrm>
            <a:off x="15935110" y="6190693"/>
            <a:ext cx="1324190" cy="1324190"/>
          </a:xfrm>
          <a:prstGeom prst="rect">
            <a:avLst/>
          </a:prstGeom>
        </p:spPr>
      </p:pic>
      <p:pic>
        <p:nvPicPr>
          <p:cNvPr id="24" name="Picture 24"/>
          <p:cNvPicPr>
            <a:picLocks noChangeAspect="1"/>
          </p:cNvPicPr>
          <p:nvPr/>
        </p:nvPicPr>
        <p:blipFill>
          <a:blip r:embed="rId24"/>
          <a:srcRect/>
          <a:stretch>
            <a:fillRect/>
          </a:stretch>
        </p:blipFill>
        <p:spPr>
          <a:xfrm>
            <a:off x="15846429" y="4470029"/>
            <a:ext cx="1324190" cy="1324190"/>
          </a:xfrm>
          <a:prstGeom prst="rect">
            <a:avLst/>
          </a:prstGeom>
        </p:spPr>
      </p:pic>
      <p:pic>
        <p:nvPicPr>
          <p:cNvPr id="25" name="Picture 25"/>
          <p:cNvPicPr>
            <a:picLocks noChangeAspect="1"/>
          </p:cNvPicPr>
          <p:nvPr/>
        </p:nvPicPr>
        <p:blipFill>
          <a:blip r:embed="rId25"/>
          <a:srcRect/>
          <a:stretch>
            <a:fillRect/>
          </a:stretch>
        </p:blipFill>
        <p:spPr>
          <a:xfrm>
            <a:off x="15846429" y="2660683"/>
            <a:ext cx="1324190" cy="1324190"/>
          </a:xfrm>
          <a:prstGeom prst="rect">
            <a:avLst/>
          </a:prstGeom>
        </p:spPr>
      </p:pic>
      <p:pic>
        <p:nvPicPr>
          <p:cNvPr id="26" name="Picture 26"/>
          <p:cNvPicPr>
            <a:picLocks noChangeAspect="1"/>
          </p:cNvPicPr>
          <p:nvPr/>
        </p:nvPicPr>
        <p:blipFill>
          <a:blip r:embed="rId26"/>
          <a:srcRect/>
          <a:stretch>
            <a:fillRect/>
          </a:stretch>
        </p:blipFill>
        <p:spPr>
          <a:xfrm>
            <a:off x="15846429" y="1028700"/>
            <a:ext cx="1324190" cy="1324190"/>
          </a:xfrm>
          <a:prstGeom prst="rect">
            <a:avLst/>
          </a:prstGeom>
        </p:spPr>
      </p:pic>
      <p:grpSp>
        <p:nvGrpSpPr>
          <p:cNvPr id="27" name="Group 27"/>
          <p:cNvGrpSpPr/>
          <p:nvPr/>
        </p:nvGrpSpPr>
        <p:grpSpPr>
          <a:xfrm>
            <a:off x="1393394" y="3852970"/>
            <a:ext cx="5299030" cy="2581060"/>
            <a:chOff x="0" y="0"/>
            <a:chExt cx="7065373" cy="3441414"/>
          </a:xfrm>
        </p:grpSpPr>
        <p:pic>
          <p:nvPicPr>
            <p:cNvPr id="28" name="Picture 28"/>
            <p:cNvPicPr>
              <a:picLocks noChangeAspect="1"/>
            </p:cNvPicPr>
            <p:nvPr/>
          </p:nvPicPr>
          <p:blipFill>
            <a:blip r:embed="rId27" cstate="screen">
              <a:extLst>
                <a:ext uri="{28A0092B-C50C-407E-A947-70E740481C1C}">
                  <a14:useLocalDpi xmlns:a14="http://schemas.microsoft.com/office/drawing/2010/main"/>
                </a:ext>
              </a:extLst>
            </a:blip>
            <a:srcRect/>
            <a:stretch>
              <a:fillRect/>
            </a:stretch>
          </p:blipFill>
          <p:spPr>
            <a:xfrm rot="244331">
              <a:off x="672276" y="200843"/>
              <a:ext cx="5720821" cy="1809860"/>
            </a:xfrm>
            <a:prstGeom prst="rect">
              <a:avLst/>
            </a:prstGeom>
          </p:spPr>
        </p:pic>
        <p:sp>
          <p:nvSpPr>
            <p:cNvPr id="29" name="TextBox 29"/>
            <p:cNvSpPr txBox="1"/>
            <p:nvPr/>
          </p:nvSpPr>
          <p:spPr>
            <a:xfrm>
              <a:off x="0" y="2357469"/>
              <a:ext cx="7065373" cy="108394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000000"/>
                  </a:solidFill>
                  <a:latin typeface="Muli Regular"/>
                </a:rPr>
                <a:t>Use these free recolorable icons and illustrations in your Canva design.</a:t>
              </a:r>
            </a:p>
          </p:txBody>
        </p:sp>
        <p:sp>
          <p:nvSpPr>
            <p:cNvPr id="30" name="TextBox 30"/>
            <p:cNvSpPr txBox="1"/>
            <p:nvPr/>
          </p:nvSpPr>
          <p:spPr>
            <a:xfrm>
              <a:off x="1122602" y="399658"/>
              <a:ext cx="4820168"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ICONS</a:t>
              </a:r>
            </a:p>
          </p:txBody>
        </p:sp>
      </p:grpSp>
      <p:pic>
        <p:nvPicPr>
          <p:cNvPr id="31" name="Picture 23"/>
          <p:cNvPicPr>
            <a:picLocks noChangeAspect="1"/>
          </p:cNvPicPr>
          <p:nvPr/>
        </p:nvPicPr>
        <p:blipFill>
          <a:blip r:embed="rId2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223302" y="3748123"/>
            <a:ext cx="5299030" cy="2790754"/>
            <a:chOff x="0" y="0"/>
            <a:chExt cx="7065373" cy="3721005"/>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265208" y="229425"/>
              <a:ext cx="6534957" cy="2067423"/>
            </a:xfrm>
            <a:prstGeom prst="rect">
              <a:avLst/>
            </a:prstGeom>
          </p:spPr>
        </p:pic>
        <p:sp>
          <p:nvSpPr>
            <p:cNvPr id="4" name="TextBox 4"/>
            <p:cNvSpPr txBox="1"/>
            <p:nvPr/>
          </p:nvSpPr>
          <p:spPr>
            <a:xfrm>
              <a:off x="0" y="2637060"/>
              <a:ext cx="7065373" cy="108394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000000"/>
                  </a:solidFill>
                  <a:latin typeface="Muli Regular"/>
                </a:rPr>
                <a:t>Use these free recolorable icons and illustrations in your Canva design.</a:t>
              </a:r>
            </a:p>
          </p:txBody>
        </p:sp>
        <p:sp>
          <p:nvSpPr>
            <p:cNvPr id="5" name="TextBox 5"/>
            <p:cNvSpPr txBox="1"/>
            <p:nvPr/>
          </p:nvSpPr>
          <p:spPr>
            <a:xfrm>
              <a:off x="415186" y="557021"/>
              <a:ext cx="6450137"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RESOURCES</a:t>
              </a:r>
            </a:p>
          </p:txBody>
        </p:sp>
      </p:grpSp>
      <p:pic>
        <p:nvPicPr>
          <p:cNvPr id="6" name="Picture 6"/>
          <p:cNvPicPr>
            <a:picLocks noChangeAspect="1"/>
          </p:cNvPicPr>
          <p:nvPr/>
        </p:nvPicPr>
        <p:blipFill>
          <a:blip r:embed="rId3"/>
          <a:srcRect/>
          <a:stretch>
            <a:fillRect/>
          </a:stretch>
        </p:blipFill>
        <p:spPr>
          <a:xfrm>
            <a:off x="11889524" y="1194639"/>
            <a:ext cx="915168" cy="1010728"/>
          </a:xfrm>
          <a:prstGeom prst="rect">
            <a:avLst/>
          </a:prstGeom>
        </p:spPr>
      </p:pic>
      <p:pic>
        <p:nvPicPr>
          <p:cNvPr id="7" name="Picture 7"/>
          <p:cNvPicPr>
            <a:picLocks noChangeAspect="1"/>
          </p:cNvPicPr>
          <p:nvPr/>
        </p:nvPicPr>
        <p:blipFill>
          <a:blip r:embed="rId4"/>
          <a:srcRect/>
          <a:stretch>
            <a:fillRect/>
          </a:stretch>
        </p:blipFill>
        <p:spPr>
          <a:xfrm>
            <a:off x="9893832" y="1754082"/>
            <a:ext cx="705723" cy="1196140"/>
          </a:xfrm>
          <a:prstGeom prst="rect">
            <a:avLst/>
          </a:prstGeom>
        </p:spPr>
      </p:pic>
      <p:pic>
        <p:nvPicPr>
          <p:cNvPr id="8" name="Picture 8"/>
          <p:cNvPicPr>
            <a:picLocks noChangeAspect="1"/>
          </p:cNvPicPr>
          <p:nvPr/>
        </p:nvPicPr>
        <p:blipFill>
          <a:blip r:embed="rId5"/>
          <a:srcRect/>
          <a:stretch>
            <a:fillRect/>
          </a:stretch>
        </p:blipFill>
        <p:spPr>
          <a:xfrm>
            <a:off x="9971404" y="2074373"/>
            <a:ext cx="1529768" cy="2008048"/>
          </a:xfrm>
          <a:prstGeom prst="rect">
            <a:avLst/>
          </a:prstGeom>
        </p:spPr>
      </p:pic>
      <p:pic>
        <p:nvPicPr>
          <p:cNvPr id="9" name="Picture 9"/>
          <p:cNvPicPr>
            <a:picLocks noChangeAspect="1"/>
          </p:cNvPicPr>
          <p:nvPr/>
        </p:nvPicPr>
        <p:blipFill>
          <a:blip r:embed="rId6"/>
          <a:srcRect/>
          <a:stretch>
            <a:fillRect/>
          </a:stretch>
        </p:blipFill>
        <p:spPr>
          <a:xfrm>
            <a:off x="8394316" y="1194639"/>
            <a:ext cx="826577" cy="1185137"/>
          </a:xfrm>
          <a:prstGeom prst="rect">
            <a:avLst/>
          </a:prstGeom>
        </p:spPr>
      </p:pic>
      <p:pic>
        <p:nvPicPr>
          <p:cNvPr id="10" name="Picture 10"/>
          <p:cNvPicPr>
            <a:picLocks noChangeAspect="1"/>
          </p:cNvPicPr>
          <p:nvPr/>
        </p:nvPicPr>
        <p:blipFill>
          <a:blip r:embed="rId7"/>
          <a:srcRect/>
          <a:stretch>
            <a:fillRect/>
          </a:stretch>
        </p:blipFill>
        <p:spPr>
          <a:xfrm>
            <a:off x="13807703" y="2251601"/>
            <a:ext cx="716487" cy="2008048"/>
          </a:xfrm>
          <a:prstGeom prst="rect">
            <a:avLst/>
          </a:prstGeom>
        </p:spPr>
      </p:pic>
      <p:pic>
        <p:nvPicPr>
          <p:cNvPr id="11" name="Picture 11"/>
          <p:cNvPicPr>
            <a:picLocks noChangeAspect="1"/>
          </p:cNvPicPr>
          <p:nvPr/>
        </p:nvPicPr>
        <p:blipFill>
          <a:blip r:embed="rId8"/>
          <a:srcRect/>
          <a:stretch>
            <a:fillRect/>
          </a:stretch>
        </p:blipFill>
        <p:spPr>
          <a:xfrm>
            <a:off x="14821111" y="2084460"/>
            <a:ext cx="1729275" cy="2175189"/>
          </a:xfrm>
          <a:prstGeom prst="rect">
            <a:avLst/>
          </a:prstGeom>
        </p:spPr>
      </p:pic>
      <p:pic>
        <p:nvPicPr>
          <p:cNvPr id="12" name="Picture 12"/>
          <p:cNvPicPr>
            <a:picLocks noChangeAspect="1"/>
          </p:cNvPicPr>
          <p:nvPr/>
        </p:nvPicPr>
        <p:blipFill>
          <a:blip r:embed="rId9"/>
          <a:srcRect/>
          <a:stretch>
            <a:fillRect/>
          </a:stretch>
        </p:blipFill>
        <p:spPr>
          <a:xfrm>
            <a:off x="8137955" y="3255626"/>
            <a:ext cx="669650" cy="642864"/>
          </a:xfrm>
          <a:prstGeom prst="rect">
            <a:avLst/>
          </a:prstGeom>
        </p:spPr>
      </p:pic>
      <p:pic>
        <p:nvPicPr>
          <p:cNvPr id="13" name="Picture 13"/>
          <p:cNvPicPr>
            <a:picLocks noChangeAspect="1"/>
          </p:cNvPicPr>
          <p:nvPr/>
        </p:nvPicPr>
        <p:blipFill>
          <a:blip r:embed="rId10"/>
          <a:srcRect/>
          <a:stretch>
            <a:fillRect/>
          </a:stretch>
        </p:blipFill>
        <p:spPr>
          <a:xfrm>
            <a:off x="8211594" y="4630930"/>
            <a:ext cx="1192022" cy="1025139"/>
          </a:xfrm>
          <a:prstGeom prst="rect">
            <a:avLst/>
          </a:prstGeom>
        </p:spPr>
      </p:pic>
      <p:pic>
        <p:nvPicPr>
          <p:cNvPr id="14" name="Picture 14"/>
          <p:cNvPicPr>
            <a:picLocks noChangeAspect="1"/>
          </p:cNvPicPr>
          <p:nvPr/>
        </p:nvPicPr>
        <p:blipFill>
          <a:blip r:embed="rId11"/>
          <a:srcRect/>
          <a:stretch>
            <a:fillRect/>
          </a:stretch>
        </p:blipFill>
        <p:spPr>
          <a:xfrm>
            <a:off x="10121663" y="4743809"/>
            <a:ext cx="955782" cy="799381"/>
          </a:xfrm>
          <a:prstGeom prst="rect">
            <a:avLst/>
          </a:prstGeom>
        </p:spPr>
      </p:pic>
      <p:pic>
        <p:nvPicPr>
          <p:cNvPr id="15" name="Picture 15"/>
          <p:cNvPicPr>
            <a:picLocks noChangeAspect="1"/>
          </p:cNvPicPr>
          <p:nvPr/>
        </p:nvPicPr>
        <p:blipFill>
          <a:blip r:embed="rId12"/>
          <a:srcRect/>
          <a:stretch>
            <a:fillRect/>
          </a:stretch>
        </p:blipFill>
        <p:spPr>
          <a:xfrm>
            <a:off x="11318774" y="2951595"/>
            <a:ext cx="1849748" cy="946895"/>
          </a:xfrm>
          <a:prstGeom prst="rect">
            <a:avLst/>
          </a:prstGeom>
        </p:spPr>
      </p:pic>
      <p:pic>
        <p:nvPicPr>
          <p:cNvPr id="16" name="Picture 16"/>
          <p:cNvPicPr>
            <a:picLocks noChangeAspect="1"/>
          </p:cNvPicPr>
          <p:nvPr/>
        </p:nvPicPr>
        <p:blipFill>
          <a:blip r:embed="rId13"/>
          <a:srcRect/>
          <a:stretch>
            <a:fillRect/>
          </a:stretch>
        </p:blipFill>
        <p:spPr>
          <a:xfrm>
            <a:off x="13316863" y="1384111"/>
            <a:ext cx="3008497" cy="631784"/>
          </a:xfrm>
          <a:prstGeom prst="rect">
            <a:avLst/>
          </a:prstGeom>
        </p:spPr>
      </p:pic>
      <p:pic>
        <p:nvPicPr>
          <p:cNvPr id="17" name="Picture 17"/>
          <p:cNvPicPr>
            <a:picLocks noChangeAspect="1"/>
          </p:cNvPicPr>
          <p:nvPr/>
        </p:nvPicPr>
        <p:blipFill>
          <a:blip r:embed="rId14"/>
          <a:srcRect/>
          <a:stretch>
            <a:fillRect/>
          </a:stretch>
        </p:blipFill>
        <p:spPr>
          <a:xfrm>
            <a:off x="11633295" y="4406609"/>
            <a:ext cx="837073" cy="990619"/>
          </a:xfrm>
          <a:prstGeom prst="rect">
            <a:avLst/>
          </a:prstGeom>
        </p:spPr>
      </p:pic>
      <p:pic>
        <p:nvPicPr>
          <p:cNvPr id="18" name="Picture 18"/>
          <p:cNvPicPr>
            <a:picLocks noChangeAspect="1"/>
          </p:cNvPicPr>
          <p:nvPr/>
        </p:nvPicPr>
        <p:blipFill>
          <a:blip r:embed="rId15"/>
          <a:srcRect/>
          <a:stretch>
            <a:fillRect/>
          </a:stretch>
        </p:blipFill>
        <p:spPr>
          <a:xfrm>
            <a:off x="13168522" y="4564048"/>
            <a:ext cx="749862" cy="833180"/>
          </a:xfrm>
          <a:prstGeom prst="rect">
            <a:avLst/>
          </a:prstGeom>
        </p:spPr>
      </p:pic>
      <p:pic>
        <p:nvPicPr>
          <p:cNvPr id="19" name="Picture 19"/>
          <p:cNvPicPr>
            <a:picLocks noChangeAspect="1"/>
          </p:cNvPicPr>
          <p:nvPr/>
        </p:nvPicPr>
        <p:blipFill>
          <a:blip r:embed="rId16"/>
          <a:srcRect/>
          <a:stretch>
            <a:fillRect/>
          </a:stretch>
        </p:blipFill>
        <p:spPr>
          <a:xfrm rot="1007650">
            <a:off x="14250918" y="4921967"/>
            <a:ext cx="2563496" cy="256350"/>
          </a:xfrm>
          <a:prstGeom prst="rect">
            <a:avLst/>
          </a:prstGeom>
        </p:spPr>
      </p:pic>
      <p:pic>
        <p:nvPicPr>
          <p:cNvPr id="20" name="Picture 20"/>
          <p:cNvPicPr>
            <a:picLocks noChangeAspect="1"/>
          </p:cNvPicPr>
          <p:nvPr/>
        </p:nvPicPr>
        <p:blipFill>
          <a:blip r:embed="rId17"/>
          <a:srcRect/>
          <a:stretch>
            <a:fillRect/>
          </a:stretch>
        </p:blipFill>
        <p:spPr>
          <a:xfrm>
            <a:off x="10514767" y="8497792"/>
            <a:ext cx="1256094" cy="760508"/>
          </a:xfrm>
          <a:prstGeom prst="rect">
            <a:avLst/>
          </a:prstGeom>
        </p:spPr>
      </p:pic>
      <p:pic>
        <p:nvPicPr>
          <p:cNvPr id="21" name="Picture 21"/>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a:xfrm>
            <a:off x="10496332" y="7813581"/>
            <a:ext cx="1256094" cy="397382"/>
          </a:xfrm>
          <a:prstGeom prst="rect">
            <a:avLst/>
          </a:prstGeom>
        </p:spPr>
      </p:pic>
      <p:pic>
        <p:nvPicPr>
          <p:cNvPr id="22" name="Picture 22"/>
          <p:cNvPicPr>
            <a:picLocks noChangeAspect="1"/>
          </p:cNvPicPr>
          <p:nvPr/>
        </p:nvPicPr>
        <p:blipFill>
          <a:blip r:embed="rId19"/>
          <a:srcRect/>
          <a:stretch>
            <a:fillRect/>
          </a:stretch>
        </p:blipFill>
        <p:spPr>
          <a:xfrm>
            <a:off x="10514767" y="6075485"/>
            <a:ext cx="1256094" cy="694277"/>
          </a:xfrm>
          <a:prstGeom prst="rect">
            <a:avLst/>
          </a:prstGeom>
        </p:spPr>
      </p:pic>
      <p:pic>
        <p:nvPicPr>
          <p:cNvPr id="23" name="Picture 23"/>
          <p:cNvPicPr>
            <a:picLocks noChangeAspect="1"/>
          </p:cNvPicPr>
          <p:nvPr/>
        </p:nvPicPr>
        <p:blipFill>
          <a:blip r:embed="rId20"/>
          <a:srcRect/>
          <a:stretch>
            <a:fillRect/>
          </a:stretch>
        </p:blipFill>
        <p:spPr>
          <a:xfrm>
            <a:off x="10514767" y="7238271"/>
            <a:ext cx="1256094" cy="251219"/>
          </a:xfrm>
          <a:prstGeom prst="rect">
            <a:avLst/>
          </a:prstGeom>
        </p:spPr>
      </p:pic>
      <p:pic>
        <p:nvPicPr>
          <p:cNvPr id="24" name="Picture 24"/>
          <p:cNvPicPr>
            <a:picLocks noChangeAspect="1"/>
          </p:cNvPicPr>
          <p:nvPr/>
        </p:nvPicPr>
        <p:blipFill>
          <a:blip r:embed="rId21"/>
          <a:srcRect/>
          <a:stretch>
            <a:fillRect/>
          </a:stretch>
        </p:blipFill>
        <p:spPr>
          <a:xfrm>
            <a:off x="9166609" y="6042816"/>
            <a:ext cx="1059904" cy="953913"/>
          </a:xfrm>
          <a:prstGeom prst="rect">
            <a:avLst/>
          </a:prstGeom>
        </p:spPr>
      </p:pic>
      <p:pic>
        <p:nvPicPr>
          <p:cNvPr id="25" name="Picture 25"/>
          <p:cNvPicPr>
            <a:picLocks noChangeAspect="1"/>
          </p:cNvPicPr>
          <p:nvPr/>
        </p:nvPicPr>
        <p:blipFill>
          <a:blip r:embed="rId22"/>
          <a:srcRect/>
          <a:stretch>
            <a:fillRect/>
          </a:stretch>
        </p:blipFill>
        <p:spPr>
          <a:xfrm>
            <a:off x="9166609" y="7238271"/>
            <a:ext cx="1059904" cy="867194"/>
          </a:xfrm>
          <a:prstGeom prst="rect">
            <a:avLst/>
          </a:prstGeom>
        </p:spPr>
      </p:pic>
      <p:pic>
        <p:nvPicPr>
          <p:cNvPr id="26" name="Picture 26"/>
          <p:cNvPicPr>
            <a:picLocks noChangeAspect="1"/>
          </p:cNvPicPr>
          <p:nvPr/>
        </p:nvPicPr>
        <p:blipFill>
          <a:blip r:embed="rId23"/>
          <a:srcRect/>
          <a:stretch>
            <a:fillRect/>
          </a:stretch>
        </p:blipFill>
        <p:spPr>
          <a:xfrm>
            <a:off x="9166609" y="8263918"/>
            <a:ext cx="1059904" cy="994382"/>
          </a:xfrm>
          <a:prstGeom prst="rect">
            <a:avLst/>
          </a:prstGeom>
        </p:spPr>
      </p:pic>
      <p:pic>
        <p:nvPicPr>
          <p:cNvPr id="27" name="Picture 27"/>
          <p:cNvPicPr>
            <a:picLocks noChangeAspect="1"/>
          </p:cNvPicPr>
          <p:nvPr/>
        </p:nvPicPr>
        <p:blipFill>
          <a:blip r:embed="rId24"/>
          <a:srcRect/>
          <a:stretch>
            <a:fillRect/>
          </a:stretch>
        </p:blipFill>
        <p:spPr>
          <a:xfrm>
            <a:off x="7928309" y="8497792"/>
            <a:ext cx="932015" cy="833730"/>
          </a:xfrm>
          <a:prstGeom prst="rect">
            <a:avLst/>
          </a:prstGeom>
        </p:spPr>
      </p:pic>
      <p:pic>
        <p:nvPicPr>
          <p:cNvPr id="28" name="Picture 28"/>
          <p:cNvPicPr>
            <a:picLocks noChangeAspect="1"/>
          </p:cNvPicPr>
          <p:nvPr/>
        </p:nvPicPr>
        <p:blipFill>
          <a:blip r:embed="rId25"/>
          <a:srcRect/>
          <a:stretch>
            <a:fillRect/>
          </a:stretch>
        </p:blipFill>
        <p:spPr>
          <a:xfrm>
            <a:off x="13676263" y="5965897"/>
            <a:ext cx="1470132" cy="2343689"/>
          </a:xfrm>
          <a:prstGeom prst="rect">
            <a:avLst/>
          </a:prstGeom>
        </p:spPr>
      </p:pic>
      <p:pic>
        <p:nvPicPr>
          <p:cNvPr id="29" name="Picture 29"/>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a:xfrm>
            <a:off x="15295255" y="6075485"/>
            <a:ext cx="1501526" cy="2184760"/>
          </a:xfrm>
          <a:prstGeom prst="rect">
            <a:avLst/>
          </a:prstGeom>
        </p:spPr>
      </p:pic>
      <p:pic>
        <p:nvPicPr>
          <p:cNvPr id="30" name="Picture 30"/>
          <p:cNvPicPr>
            <a:picLocks noChangeAspect="1"/>
          </p:cNvPicPr>
          <p:nvPr/>
        </p:nvPicPr>
        <p:blipFill>
          <a:blip r:embed="rId27"/>
          <a:srcRect/>
          <a:stretch>
            <a:fillRect/>
          </a:stretch>
        </p:blipFill>
        <p:spPr>
          <a:xfrm>
            <a:off x="14821111" y="8524181"/>
            <a:ext cx="1908096" cy="707730"/>
          </a:xfrm>
          <a:prstGeom prst="rect">
            <a:avLst/>
          </a:prstGeom>
        </p:spPr>
      </p:pic>
      <p:pic>
        <p:nvPicPr>
          <p:cNvPr id="31" name="Picture 31"/>
          <p:cNvPicPr>
            <a:picLocks noChangeAspect="1"/>
          </p:cNvPicPr>
          <p:nvPr/>
        </p:nvPicPr>
        <p:blipFill>
          <a:blip r:embed="rId28"/>
          <a:srcRect/>
          <a:stretch>
            <a:fillRect/>
          </a:stretch>
        </p:blipFill>
        <p:spPr>
          <a:xfrm>
            <a:off x="12206088" y="5998286"/>
            <a:ext cx="1269803" cy="1126662"/>
          </a:xfrm>
          <a:prstGeom prst="rect">
            <a:avLst/>
          </a:prstGeom>
        </p:spPr>
      </p:pic>
      <p:pic>
        <p:nvPicPr>
          <p:cNvPr id="32" name="Picture 32"/>
          <p:cNvPicPr>
            <a:picLocks noChangeAspect="1"/>
          </p:cNvPicPr>
          <p:nvPr/>
        </p:nvPicPr>
        <p:blipFill>
          <a:blip r:embed="rId29"/>
          <a:srcRect/>
          <a:stretch>
            <a:fillRect/>
          </a:stretch>
        </p:blipFill>
        <p:spPr>
          <a:xfrm>
            <a:off x="12138738" y="8487570"/>
            <a:ext cx="2311265" cy="731200"/>
          </a:xfrm>
          <a:prstGeom prst="rect">
            <a:avLst/>
          </a:prstGeom>
        </p:spPr>
      </p:pic>
      <p:pic>
        <p:nvPicPr>
          <p:cNvPr id="33" name="Picture 33"/>
          <p:cNvPicPr>
            <a:picLocks noChangeAspect="1"/>
          </p:cNvPicPr>
          <p:nvPr/>
        </p:nvPicPr>
        <p:blipFill>
          <a:blip r:embed="rId30" cstate="screen">
            <a:extLst>
              <a:ext uri="{28A0092B-C50C-407E-A947-70E740481C1C}">
                <a14:useLocalDpi xmlns:a14="http://schemas.microsoft.com/office/drawing/2010/main"/>
              </a:ext>
            </a:extLst>
          </a:blip>
          <a:srcRect/>
          <a:stretch>
            <a:fillRect/>
          </a:stretch>
        </p:blipFill>
        <p:spPr>
          <a:xfrm>
            <a:off x="12133493" y="7233717"/>
            <a:ext cx="1269803" cy="1075870"/>
          </a:xfrm>
          <a:prstGeom prst="rect">
            <a:avLst/>
          </a:prstGeom>
        </p:spPr>
      </p:pic>
      <p:pic>
        <p:nvPicPr>
          <p:cNvPr id="34" name="Picture 34"/>
          <p:cNvPicPr>
            <a:picLocks noChangeAspect="1"/>
          </p:cNvPicPr>
          <p:nvPr/>
        </p:nvPicPr>
        <p:blipFill>
          <a:blip r:embed="rId18"/>
          <a:srcRect/>
          <a:stretch>
            <a:fillRect/>
          </a:stretch>
        </p:blipFill>
        <p:spPr>
          <a:xfrm rot="5667835">
            <a:off x="7264923" y="6762375"/>
            <a:ext cx="2258787" cy="714598"/>
          </a:xfrm>
          <a:prstGeom prst="rect">
            <a:avLst/>
          </a:prstGeom>
        </p:spPr>
      </p:pic>
      <p:pic>
        <p:nvPicPr>
          <p:cNvPr id="35" name="Picture 23"/>
          <p:cNvPicPr>
            <a:picLocks noChangeAspect="1"/>
          </p:cNvPicPr>
          <p:nvPr/>
        </p:nvPicPr>
        <p:blipFill>
          <a:blip r:embed="rId3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34838">
            <a:off x="1022962" y="454736"/>
            <a:ext cx="6906959" cy="1662066"/>
          </a:xfrm>
          <a:prstGeom prst="rect">
            <a:avLst/>
          </a:prstGeom>
        </p:spPr>
      </p:pic>
      <p:sp>
        <p:nvSpPr>
          <p:cNvPr id="9" name="TextBox 9"/>
          <p:cNvSpPr txBox="1"/>
          <p:nvPr/>
        </p:nvSpPr>
        <p:spPr>
          <a:xfrm>
            <a:off x="1357213" y="721512"/>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carbohydrates</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00" y="2445907"/>
            <a:ext cx="4261104" cy="282627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83418" y="6232380"/>
            <a:ext cx="4848923" cy="3232615"/>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5800" y="6286500"/>
            <a:ext cx="4212915" cy="3159686"/>
          </a:xfrm>
          <a:prstGeom prst="rect">
            <a:avLst/>
          </a:prstGeom>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2261141" y="730780"/>
            <a:ext cx="4724400" cy="6494085"/>
          </a:xfrm>
          <a:prstGeom prst="rect">
            <a:avLst/>
          </a:prstGeom>
          <a:noFill/>
        </p:spPr>
        <p:txBody>
          <a:bodyPr wrap="square" rtlCol="0">
            <a:spAutoFit/>
          </a:bodyPr>
          <a:lstStyle/>
          <a:p>
            <a:endParaRPr lang="en-GB" sz="4000" dirty="0" smtClean="0">
              <a:solidFill>
                <a:srgbClr val="C00000"/>
              </a:solidFill>
              <a:latin typeface="Berlin Sans FB" panose="020E0602020502020306" pitchFamily="34" charset="0"/>
            </a:endParaRPr>
          </a:p>
          <a:p>
            <a:endParaRPr lang="en-GB" sz="4000" dirty="0">
              <a:solidFill>
                <a:srgbClr val="C00000"/>
              </a:solidFill>
              <a:latin typeface="Berlin Sans FB" panose="020E0602020502020306" pitchFamily="34" charset="0"/>
            </a:endParaRPr>
          </a:p>
          <a:p>
            <a:endParaRPr lang="en-GB" sz="4800" dirty="0" smtClean="0">
              <a:solidFill>
                <a:srgbClr val="C00000"/>
              </a:solidFill>
              <a:latin typeface="Berlin Sans FB" panose="020E0602020502020306" pitchFamily="34" charset="0"/>
            </a:endParaRPr>
          </a:p>
          <a:p>
            <a:r>
              <a:rPr lang="en-GB" sz="4800" dirty="0" smtClean="0">
                <a:solidFill>
                  <a:srgbClr val="C00000"/>
                </a:solidFill>
                <a:latin typeface="Berlin Sans FB" panose="020E0602020502020306" pitchFamily="34" charset="0"/>
              </a:rPr>
              <a:t>Bread, rice cereal and pasta are healthy.</a:t>
            </a:r>
          </a:p>
          <a:p>
            <a:endParaRPr lang="en-GB" sz="4800" dirty="0">
              <a:solidFill>
                <a:srgbClr val="C00000"/>
              </a:solidFill>
              <a:latin typeface="Berlin Sans FB" panose="020E0602020502020306" pitchFamily="34" charset="0"/>
            </a:endParaRPr>
          </a:p>
          <a:p>
            <a:r>
              <a:rPr lang="en-GB" sz="4800" dirty="0" smtClean="0">
                <a:solidFill>
                  <a:srgbClr val="C00000"/>
                </a:solidFill>
                <a:latin typeface="Berlin Sans FB" panose="020E0602020502020306" pitchFamily="34" charset="0"/>
              </a:rPr>
              <a:t>They give us energy.</a:t>
            </a:r>
            <a:endParaRPr lang="en-GB" sz="4800" dirty="0">
              <a:solidFill>
                <a:srgbClr val="C00000"/>
              </a:solidFill>
              <a:latin typeface="Berlin Sans FB" panose="020E0602020502020306" pitchFamily="34" charset="0"/>
            </a:endParaRPr>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43600" y="2628900"/>
            <a:ext cx="3765199" cy="2824606"/>
          </a:xfrm>
          <a:prstGeom prst="rect">
            <a:avLst/>
          </a:prstGeom>
        </p:spPr>
      </p:pic>
    </p:spTree>
    <p:extLst>
      <p:ext uri="{BB962C8B-B14F-4D97-AF65-F5344CB8AC3E}">
        <p14:creationId xmlns:p14="http://schemas.microsoft.com/office/powerpoint/2010/main" val="24000913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34838">
            <a:off x="1022935" y="456113"/>
            <a:ext cx="6977199" cy="1662066"/>
          </a:xfrm>
          <a:prstGeom prst="rect">
            <a:avLst/>
          </a:prstGeom>
        </p:spPr>
      </p:pic>
      <p:sp>
        <p:nvSpPr>
          <p:cNvPr id="9" name="TextBox 9"/>
          <p:cNvSpPr txBox="1"/>
          <p:nvPr/>
        </p:nvSpPr>
        <p:spPr>
          <a:xfrm>
            <a:off x="947067" y="699867"/>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carbohydrates</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dirty="0">
                <a:solidFill>
                  <a:srgbClr val="C00000"/>
                </a:solidFill>
                <a:latin typeface="Berlin Sans FB" panose="020E0602020502020306" pitchFamily="34" charset="0"/>
              </a:rPr>
              <a:t>Sweets, sugary drinks, pastries, sugary cereals are “bad” carbohydrates.</a:t>
            </a:r>
          </a:p>
          <a:p>
            <a:r>
              <a:rPr lang="en-GB" sz="4800" dirty="0">
                <a:solidFill>
                  <a:srgbClr val="C00000"/>
                </a:solidFill>
                <a:latin typeface="Berlin Sans FB" panose="020E0602020502020306" pitchFamily="34" charset="0"/>
              </a:rPr>
              <a:t>They also give us energy but should </a:t>
            </a:r>
            <a:r>
              <a:rPr lang="en-GB" sz="4800" dirty="0" smtClean="0">
                <a:solidFill>
                  <a:srgbClr val="C00000"/>
                </a:solidFill>
                <a:latin typeface="Berlin Sans FB" panose="020E0602020502020306" pitchFamily="34" charset="0"/>
              </a:rPr>
              <a:t>only be eaten as a treat!!</a:t>
            </a:r>
            <a:r>
              <a:rPr lang="en-GB" dirty="0" smtClean="0">
                <a:solidFill>
                  <a:srgbClr val="FF0000"/>
                </a:solidFill>
                <a:latin typeface="Berlin Sans FB" panose="020E0602020502020306" pitchFamily="34" charset="0"/>
              </a:rPr>
              <a:t>.</a:t>
            </a:r>
            <a:endParaRPr lang="en-GB" dirty="0">
              <a:solidFill>
                <a:srgbClr val="FF0000"/>
              </a:solidFill>
              <a:latin typeface="Berlin Sans FB" panose="020E0602020502020306" pitchFamily="34" charset="0"/>
            </a:endParaRPr>
          </a:p>
        </p:txBody>
      </p:sp>
      <p:sp>
        <p:nvSpPr>
          <p:cNvPr id="11" name="TextBox 10"/>
          <p:cNvSpPr txBox="1"/>
          <p:nvPr/>
        </p:nvSpPr>
        <p:spPr>
          <a:xfrm>
            <a:off x="12261141" y="730780"/>
            <a:ext cx="4724400" cy="4278094"/>
          </a:xfrm>
          <a:prstGeom prst="rect">
            <a:avLst/>
          </a:prstGeom>
          <a:noFill/>
        </p:spPr>
        <p:txBody>
          <a:bodyPr wrap="square" rtlCol="0">
            <a:spAutoFit/>
          </a:bodyPr>
          <a:lstStyle/>
          <a:p>
            <a:endParaRPr lang="en-GB" sz="4000" dirty="0" smtClean="0">
              <a:solidFill>
                <a:srgbClr val="C00000"/>
              </a:solidFill>
              <a:latin typeface="Berlin Sans FB" panose="020E0602020502020306" pitchFamily="34" charset="0"/>
            </a:endParaRPr>
          </a:p>
          <a:p>
            <a:endParaRPr lang="en-GB" sz="4000" dirty="0">
              <a:solidFill>
                <a:srgbClr val="C00000"/>
              </a:solidFill>
              <a:latin typeface="Berlin Sans FB" panose="020E0602020502020306" pitchFamily="34" charset="0"/>
            </a:endParaRPr>
          </a:p>
          <a:p>
            <a:endParaRPr lang="en-GB" sz="4800" dirty="0" smtClean="0">
              <a:solidFill>
                <a:srgbClr val="C00000"/>
              </a:solidFill>
              <a:latin typeface="Berlin Sans FB" panose="020E0602020502020306" pitchFamily="34" charset="0"/>
            </a:endParaRPr>
          </a:p>
          <a:p>
            <a:endParaRPr lang="en-GB" sz="4800" dirty="0" smtClean="0">
              <a:solidFill>
                <a:srgbClr val="C00000"/>
              </a:solidFill>
              <a:latin typeface="Berlin Sans FB" panose="020E0602020502020306" pitchFamily="34" charset="0"/>
            </a:endParaRPr>
          </a:p>
          <a:p>
            <a:endParaRPr lang="en-GB" sz="4800" dirty="0">
              <a:solidFill>
                <a:srgbClr val="C00000"/>
              </a:solidFill>
              <a:latin typeface="Berlin Sans FB" panose="020E0602020502020306" pitchFamily="34" charset="0"/>
            </a:endParaRPr>
          </a:p>
          <a:p>
            <a:endParaRPr lang="en-GB" sz="4800" dirty="0">
              <a:solidFill>
                <a:srgbClr val="C00000"/>
              </a:solidFill>
              <a:latin typeface="Berlin Sans FB" panose="020E0602020502020306"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107" y="7401649"/>
            <a:ext cx="7749273" cy="2514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245" y="2120103"/>
            <a:ext cx="5048250" cy="3371850"/>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9317" y="4288337"/>
            <a:ext cx="4043980" cy="2662237"/>
          </a:xfrm>
          <a:prstGeom prst="rect">
            <a:avLst/>
          </a:prstGeom>
        </p:spPr>
      </p:pic>
      <p:pic>
        <p:nvPicPr>
          <p:cNvPr id="3076" name="Picture 4" descr="Soft Drinks (1.25 Ml Bottle) – samirsindiankitchen"/>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2037" r="-37"/>
          <a:stretch/>
        </p:blipFill>
        <p:spPr bwMode="auto">
          <a:xfrm>
            <a:off x="6859411" y="47127"/>
            <a:ext cx="3817938" cy="381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898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33800" y="24245"/>
            <a:ext cx="9829800" cy="9982200"/>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643943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34838">
            <a:off x="1273320" y="500197"/>
            <a:ext cx="4086814" cy="1662066"/>
          </a:xfrm>
          <a:prstGeom prst="rect">
            <a:avLst/>
          </a:prstGeom>
        </p:spPr>
      </p:pic>
      <p:pic>
        <p:nvPicPr>
          <p:cNvPr id="4102" name="Picture 6" descr="How to make baked beans – recipe | Food | The Guard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7400" y="210942"/>
            <a:ext cx="4152900" cy="41529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9"/>
          <p:cNvSpPr txBox="1"/>
          <p:nvPr/>
        </p:nvSpPr>
        <p:spPr>
          <a:xfrm>
            <a:off x="66955" y="694970"/>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protein</a:t>
            </a:r>
            <a:endParaRPr lang="en-US" sz="8000" dirty="0">
              <a:solidFill>
                <a:srgbClr val="000000"/>
              </a:solidFill>
              <a:latin typeface="Amatic SC Bold"/>
            </a:endParaRPr>
          </a:p>
        </p:txBody>
      </p:sp>
      <p:pic>
        <p:nvPicPr>
          <p:cNvPr id="20"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dirty="0">
                <a:solidFill>
                  <a:srgbClr val="C00000"/>
                </a:solidFill>
                <a:latin typeface="Berlin Sans FB" panose="020E0602020502020306" pitchFamily="34" charset="0"/>
              </a:rPr>
              <a:t>Meat - beef, </a:t>
            </a:r>
            <a:r>
              <a:rPr lang="en-GB" sz="4400" dirty="0" smtClean="0">
                <a:solidFill>
                  <a:srgbClr val="C00000"/>
                </a:solidFill>
                <a:latin typeface="Berlin Sans FB" panose="020E0602020502020306" pitchFamily="34" charset="0"/>
              </a:rPr>
              <a:t>chicken</a:t>
            </a:r>
            <a:endParaRPr lang="en-GB" sz="4400" dirty="0">
              <a:solidFill>
                <a:srgbClr val="C00000"/>
              </a:solidFill>
              <a:latin typeface="Berlin Sans FB" panose="020E0602020502020306" pitchFamily="34" charset="0"/>
            </a:endParaRPr>
          </a:p>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Fish -</a:t>
            </a:r>
            <a:r>
              <a:rPr lang="en-GB" sz="4400" dirty="0" smtClean="0">
                <a:solidFill>
                  <a:srgbClr val="C00000"/>
                </a:solidFill>
                <a:latin typeface="Berlin Sans FB" panose="020E0602020502020306" pitchFamily="34" charset="0"/>
              </a:rPr>
              <a:t> Tuna, Salmon, Cod</a:t>
            </a:r>
            <a:endParaRPr lang="en-GB" sz="4400" dirty="0">
              <a:solidFill>
                <a:srgbClr val="C00000"/>
              </a:solidFill>
              <a:latin typeface="Berlin Sans FB" panose="020E0602020502020306" pitchFamily="34" charset="0"/>
            </a:endParaRPr>
          </a:p>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Beans </a:t>
            </a:r>
          </a:p>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Eggs </a:t>
            </a:r>
          </a:p>
          <a:p>
            <a:endParaRPr lang="en-GB" sz="4400" dirty="0">
              <a:solidFill>
                <a:srgbClr val="00B050"/>
              </a:solidFill>
              <a:latin typeface="Berlin Sans FB" panose="020E0602020502020306" pitchFamily="34" charset="0"/>
            </a:endParaRPr>
          </a:p>
          <a:p>
            <a:r>
              <a:rPr lang="en-GB" sz="4400" dirty="0">
                <a:solidFill>
                  <a:srgbClr val="0070C0"/>
                </a:solidFill>
                <a:latin typeface="Berlin Sans FB" panose="020E0602020502020306" pitchFamily="34" charset="0"/>
              </a:rPr>
              <a:t>These help muscles to grow and repair</a:t>
            </a:r>
          </a:p>
        </p:txBody>
      </p:sp>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00" y="4610100"/>
            <a:ext cx="8333603" cy="4689041"/>
          </a:xfrm>
          <a:prstGeom prst="rect">
            <a:avLst/>
          </a:prstGeom>
        </p:spPr>
      </p:pic>
    </p:spTree>
    <p:extLst>
      <p:ext uri="{BB962C8B-B14F-4D97-AF65-F5344CB8AC3E}">
        <p14:creationId xmlns:p14="http://schemas.microsoft.com/office/powerpoint/2010/main" val="32864300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TotalTime>
  <Words>2004</Words>
  <Application>Microsoft Office PowerPoint</Application>
  <PresentationFormat>Custom</PresentationFormat>
  <Paragraphs>330</Paragraphs>
  <Slides>57</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Amatic SC Bold</vt:lpstr>
      <vt:lpstr>Arial</vt:lpstr>
      <vt:lpstr>Berlin Sans FB</vt:lpstr>
      <vt:lpstr>Muli Regular Bold</vt:lpstr>
      <vt:lpstr>Muli Bold</vt:lpstr>
      <vt:lpstr>Calibri</vt:lpstr>
      <vt:lpstr>Times New Roman</vt:lpstr>
      <vt:lpstr>Muli Regular</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Anna Green</cp:lastModifiedBy>
  <cp:revision>22</cp:revision>
  <dcterms:created xsi:type="dcterms:W3CDTF">2006-08-16T00:00:00Z</dcterms:created>
  <dcterms:modified xsi:type="dcterms:W3CDTF">2021-03-30T07:44:54Z</dcterms:modified>
  <dc:identifier>DAEDc3676mY</dc:identifier>
</cp:coreProperties>
</file>