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14" r:id="rId4"/>
    <p:sldId id="273" r:id="rId5"/>
    <p:sldId id="274" r:id="rId6"/>
    <p:sldId id="275" r:id="rId7"/>
    <p:sldId id="276" r:id="rId8"/>
    <p:sldId id="281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278" r:id="rId17"/>
    <p:sldId id="304" r:id="rId18"/>
    <p:sldId id="305" r:id="rId19"/>
    <p:sldId id="306" r:id="rId20"/>
    <p:sldId id="310" r:id="rId21"/>
    <p:sldId id="322" r:id="rId22"/>
    <p:sldId id="303" r:id="rId23"/>
    <p:sldId id="308" r:id="rId24"/>
    <p:sldId id="309" r:id="rId25"/>
    <p:sldId id="311" r:id="rId26"/>
    <p:sldId id="312" r:id="rId27"/>
    <p:sldId id="313" r:id="rId28"/>
    <p:sldId id="323" r:id="rId29"/>
    <p:sldId id="324" r:id="rId30"/>
    <p:sldId id="325" r:id="rId31"/>
    <p:sldId id="290" r:id="rId32"/>
    <p:sldId id="326" r:id="rId33"/>
    <p:sldId id="327" r:id="rId34"/>
    <p:sldId id="328" r:id="rId35"/>
    <p:sldId id="329" r:id="rId36"/>
    <p:sldId id="285" r:id="rId37"/>
    <p:sldId id="286" r:id="rId38"/>
    <p:sldId id="296" r:id="rId39"/>
    <p:sldId id="298" r:id="rId40"/>
    <p:sldId id="287" r:id="rId41"/>
    <p:sldId id="288" r:id="rId42"/>
    <p:sldId id="297" r:id="rId43"/>
    <p:sldId id="331" r:id="rId44"/>
    <p:sldId id="291" r:id="rId45"/>
    <p:sldId id="292" r:id="rId46"/>
    <p:sldId id="284" r:id="rId47"/>
    <p:sldId id="300" r:id="rId48"/>
    <p:sldId id="301" r:id="rId49"/>
    <p:sldId id="302" r:id="rId50"/>
    <p:sldId id="330" r:id="rId51"/>
    <p:sldId id="268" r:id="rId52"/>
    <p:sldId id="269" r:id="rId53"/>
    <p:sldId id="270" r:id="rId54"/>
    <p:sldId id="271" r:id="rId55"/>
  </p:sldIdLst>
  <p:sldSz cx="18288000" cy="10287000"/>
  <p:notesSz cx="6858000" cy="9144000"/>
  <p:embeddedFontLst>
    <p:embeddedFont>
      <p:font typeface="Amatic SC Bold" panose="020B0604020202020204" charset="-79"/>
      <p:regular r:id="rId57"/>
    </p:embeddedFont>
    <p:embeddedFont>
      <p:font typeface="Berlin Sans FB" panose="020E0602020502020306" pitchFamily="34" charset="0"/>
      <p:regular r:id="rId58"/>
      <p:bold r:id="rId59"/>
    </p:embeddedFont>
    <p:embeddedFont>
      <p:font typeface="Muli Regular Bold" panose="020B0604020202020204" charset="0"/>
      <p:regular r:id="rId60"/>
    </p:embeddedFont>
    <p:embeddedFont>
      <p:font typeface="Muli Regular" panose="020B0604020202020204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Muli Bold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644" autoAdjust="0"/>
  </p:normalViewPr>
  <p:slideViewPr>
    <p:cSldViewPr>
      <p:cViewPr varScale="1">
        <p:scale>
          <a:sx n="58" d="100"/>
          <a:sy n="58" d="100"/>
        </p:scale>
        <p:origin x="75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E66EE-3DBB-48A7-AE4E-591B36AB429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CC89D-07CF-4CFC-8920-92048BD6A9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7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xpanded_polystyrene_foam" TargetMode="External"/><Relationship Id="rId3" Type="http://schemas.openxmlformats.org/officeDocument/2006/relationships/hyperlink" Target="https://en.wikipedia.org/wiki/Waste" TargetMode="External"/><Relationship Id="rId7" Type="http://schemas.openxmlformats.org/officeDocument/2006/relationships/hyperlink" Target="https://en.wikipedia.org/wiki/Biodegradatio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lastic_bottle" TargetMode="External"/><Relationship Id="rId5" Type="http://schemas.openxmlformats.org/officeDocument/2006/relationships/hyperlink" Target="https://en.wikipedia.org/wiki/Cardboard_box" TargetMode="External"/><Relationship Id="rId4" Type="http://schemas.openxmlformats.org/officeDocument/2006/relationships/hyperlink" Target="https://en.wikipedia.org/wiki/Aluminum_can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consists of </a:t>
            </a:r>
            <a:r>
              <a:rPr lang="en-GB" sz="18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waste products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have been discarded incorrectly, without consent, at an unsuitable location. Litter can also be used as a verb; to </a:t>
            </a:r>
            <a:r>
              <a:rPr lang="en-GB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 to drop and leave objects, often man-made, such as </a:t>
            </a:r>
            <a:r>
              <a:rPr lang="en-GB" sz="1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luminum can"/>
              </a:rPr>
              <a:t>aluminum</a:t>
            </a:r>
            <a:r>
              <a:rPr lang="en-GB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luminum can"/>
              </a:rPr>
              <a:t> cans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paper cups, fast food wrappers, </a:t>
            </a:r>
            <a:r>
              <a:rPr lang="en-GB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ardboard box"/>
              </a:rPr>
              <a:t>cardboard boxes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GB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lastic bottle"/>
              </a:rPr>
              <a:t>plastic bottles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the ground, and leave them there indefinitely or for other people to dispose of as opposed to disposing of them correctly.</a:t>
            </a:r>
          </a:p>
          <a:p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 can remain visible for extended periods of time before it eventually </a:t>
            </a:r>
            <a:r>
              <a:rPr lang="en-GB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Biodegradation"/>
              </a:rPr>
              <a:t>biodegrades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some items made of condensed glass, </a:t>
            </a:r>
            <a:r>
              <a:rPr lang="en-GB" sz="18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xpanded polystyrene foam"/>
              </a:rPr>
              <a:t>styrofoam</a:t>
            </a:r>
            <a:r>
              <a:rPr lang="en-GB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plastic possibly remaining in the environment for over a million years</a:t>
            </a:r>
            <a:endParaRPr lang="en-GB" sz="18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1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2EE0-0BFB-439C-B730-BE584B31F8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1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801FC-DC65-420A-8B08-34EEC90BE3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4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is responsible for the death of millions of animals.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Animals can get entangled in litter and die a slow painful death.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Broken glass and other sharp objects can injure animals who stand on them unknowingly.</a:t>
            </a:r>
          </a:p>
          <a:p>
            <a:pPr marL="0" indent="0">
              <a:buNone/>
            </a:pPr>
            <a:endParaRPr lang="en-GB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causes damage to marine life, sea and rivers.</a:t>
            </a: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Animals eat litter and they cant digest it – this can cause injury or death.</a:t>
            </a:r>
          </a:p>
          <a:p>
            <a:pPr marL="0" indent="0">
              <a:buNone/>
            </a:pPr>
            <a:endParaRPr lang="en-GB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in water supply creates a toxic environment. The toxic water can kill plant life. If humans drink the water they can also become sick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3FE9-1CEE-4CC9-9BDD-F4581765FF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52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r>
              <a:rPr lang="en-GB" baseline="0" dirty="0" smtClean="0"/>
              <a:t>: What is happening in each of these pictures? Is it the animal’s fault? Whose fault is it?</a:t>
            </a:r>
          </a:p>
          <a:p>
            <a:r>
              <a:rPr lang="en-GB" baseline="0" dirty="0" smtClean="0"/>
              <a:t>Is it us, humans? Is it big companies?</a:t>
            </a:r>
          </a:p>
          <a:p>
            <a:r>
              <a:rPr lang="en-GB" baseline="0" dirty="0" smtClean="0"/>
              <a:t>What do you think will happen to these animals? Are they in pain? Could they die?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3FE9-1CEE-4CC9-9BDD-F4581765FF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5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Questions. Do you like this picture? Why/why</a:t>
            </a:r>
            <a:r>
              <a:rPr lang="en-GB" baseline="0" dirty="0" smtClean="0"/>
              <a:t> not?      </a:t>
            </a:r>
            <a:r>
              <a:rPr lang="en-GB" dirty="0" smtClean="0"/>
              <a:t>Would you like to see this every</a:t>
            </a:r>
            <a:r>
              <a:rPr lang="en-GB" baseline="0" dirty="0" smtClean="0"/>
              <a:t> day?   </a:t>
            </a:r>
            <a:r>
              <a:rPr lang="en-GB" dirty="0" smtClean="0"/>
              <a:t>How does this make</a:t>
            </a:r>
            <a:r>
              <a:rPr lang="en-GB" baseline="0" dirty="0" smtClean="0"/>
              <a:t> you feel? Happy/sad, annoyed, angry.</a:t>
            </a:r>
          </a:p>
          <a:p>
            <a:r>
              <a:rPr lang="en-GB" baseline="0" dirty="0" smtClean="0"/>
              <a:t>Who is responsible for this?     Who should tidy it up?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4F50-0B6C-4CC8-8924-FA3A5DEED57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6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Questions. Why is</a:t>
            </a:r>
            <a:r>
              <a:rPr lang="en-GB" baseline="0" dirty="0" smtClean="0"/>
              <a:t> the rubbish on the ground?  who put the rubbish there? Why leave it on the ground?</a:t>
            </a:r>
          </a:p>
          <a:p>
            <a:r>
              <a:rPr lang="en-GB" baseline="0" dirty="0" smtClean="0"/>
              <a:t>Can you think of other rubbish you have seen?</a:t>
            </a:r>
          </a:p>
          <a:p>
            <a:r>
              <a:rPr lang="en-GB" baseline="0" dirty="0" smtClean="0"/>
              <a:t>           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4F50-0B6C-4CC8-8924-FA3A5DEED57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4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dirty="0" smtClean="0">
                <a:solidFill>
                  <a:srgbClr val="00B050"/>
                </a:solidFill>
                <a:effectLst/>
                <a:latin typeface="Berlin Sans FB" panose="020E0602020502020306" pitchFamily="34" charset="0"/>
                <a:cs typeface="Amatic SC Bold" panose="020B0604020202020204" charset="-79"/>
              </a:rPr>
              <a:t>What types</a:t>
            </a:r>
            <a:r>
              <a:rPr lang="en-GB" sz="1800" b="0" baseline="0" dirty="0" smtClean="0">
                <a:solidFill>
                  <a:srgbClr val="00B050"/>
                </a:solidFill>
                <a:effectLst/>
                <a:latin typeface="Berlin Sans FB" panose="020E0602020502020306" pitchFamily="34" charset="0"/>
                <a:cs typeface="Amatic SC Bold" panose="020B0604020202020204" charset="-79"/>
              </a:rPr>
              <a:t> of things do you throw on the ground?</a:t>
            </a:r>
          </a:p>
          <a:p>
            <a:r>
              <a:rPr lang="en-GB" sz="1800" b="0" baseline="0" dirty="0" smtClean="0">
                <a:solidFill>
                  <a:srgbClr val="00B050"/>
                </a:solidFill>
                <a:effectLst/>
                <a:latin typeface="Berlin Sans FB" panose="020E0602020502020306" pitchFamily="34" charset="0"/>
                <a:cs typeface="Amatic SC Bold" panose="020B0604020202020204" charset="-79"/>
              </a:rPr>
              <a:t>Why?</a:t>
            </a:r>
            <a:endParaRPr lang="en-GB" sz="1800" b="0" dirty="0" smtClean="0">
              <a:solidFill>
                <a:srgbClr val="00B050"/>
              </a:solidFill>
              <a:effectLst/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2EE0-0BFB-439C-B730-BE584B31F8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6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According</a:t>
            </a:r>
            <a:r>
              <a:rPr lang="en-GB" baseline="0" dirty="0" smtClean="0"/>
              <a:t> to Keep Northern Ireland Beautiful. Litter Composition Producer Report 2019-2020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2EE0-0BFB-439C-B730-BE584B31F8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5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According</a:t>
            </a:r>
            <a:r>
              <a:rPr lang="en-GB" baseline="0" dirty="0" smtClean="0"/>
              <a:t> to Keep Northern Ireland Beautiful. Litter Composition Producer Report 2019-2020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Coca cola 6.3%</a:t>
            </a:r>
            <a:r>
              <a:rPr lang="en-GB" baseline="0" dirty="0" smtClean="0"/>
              <a:t> -</a:t>
            </a:r>
            <a:r>
              <a:rPr lang="en-GB" dirty="0" smtClean="0"/>
              <a:t> 81,065 items,     Boost</a:t>
            </a:r>
            <a:r>
              <a:rPr lang="en-GB" baseline="0" dirty="0" smtClean="0"/>
              <a:t> drinks 4.2% - 54,097 items,    Lucozade 2.4% - 3,516%,   Cadbury 2.4% - 30,866 items,    Red Bull  2.4% - 30,866 items,     Mars 2.2% - 29,242 items,      McDonalds 2% - 26,643 items,   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2EE0-0BFB-439C-B730-BE584B31F83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5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Put</a:t>
            </a:r>
            <a:r>
              <a:rPr lang="en-GB" baseline="0" dirty="0" smtClean="0"/>
              <a:t> these in order from top to bottom. Who creates the most litter and who creates the least litter?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4F50-0B6C-4CC8-8924-FA3A5DEED57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0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Coca</a:t>
            </a:r>
            <a:r>
              <a:rPr lang="en-GB" baseline="0" dirty="0" smtClean="0"/>
              <a:t> cola.   2. Boost.  3. Lucozade.   4. Cadbury.  5. Red Bull.  6. Mars.   7. Mc </a:t>
            </a:r>
            <a:r>
              <a:rPr lang="en-GB" baseline="0" dirty="0" err="1" smtClean="0"/>
              <a:t>Donalds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4F50-0B6C-4CC8-8924-FA3A5DEED57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7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According</a:t>
            </a:r>
            <a:r>
              <a:rPr lang="en-GB" baseline="0" dirty="0" smtClean="0"/>
              <a:t> to Keep Northern Ireland Beautiful. Litter Composition Producer Report 2019-2020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2EE0-0BFB-439C-B730-BE584B31F83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30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5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3.jpeg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8.png"/><Relationship Id="rId5" Type="http://schemas.openxmlformats.org/officeDocument/2006/relationships/image" Target="../media/image41.pn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10" Type="http://schemas.openxmlformats.org/officeDocument/2006/relationships/image" Target="../media/image33.jpg"/><Relationship Id="rId4" Type="http://schemas.openxmlformats.org/officeDocument/2006/relationships/image" Target="../media/image28.png"/><Relationship Id="rId9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fif"/><Relationship Id="rId3" Type="http://schemas.openxmlformats.org/officeDocument/2006/relationships/image" Target="../media/image25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1.jpeg"/><Relationship Id="rId7" Type="http://schemas.openxmlformats.org/officeDocument/2006/relationships/image" Target="../media/image5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101.jp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9.png"/><Relationship Id="rId7" Type="http://schemas.openxmlformats.org/officeDocument/2006/relationships/image" Target="../media/image10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10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08.jpeg"/><Relationship Id="rId5" Type="http://schemas.openxmlformats.org/officeDocument/2006/relationships/image" Target="../media/image38.png"/><Relationship Id="rId10" Type="http://schemas.openxmlformats.org/officeDocument/2006/relationships/image" Target="../media/image107.png"/><Relationship Id="rId4" Type="http://schemas.openxmlformats.org/officeDocument/2006/relationships/image" Target="../media/image37.png"/><Relationship Id="rId9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f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5.png"/><Relationship Id="rId7" Type="http://schemas.openxmlformats.org/officeDocument/2006/relationships/image" Target="../media/image1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2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26" Type="http://schemas.openxmlformats.org/officeDocument/2006/relationships/image" Target="../media/image165.png"/><Relationship Id="rId3" Type="http://schemas.openxmlformats.org/officeDocument/2006/relationships/image" Target="../media/image142.pn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24" Type="http://schemas.openxmlformats.org/officeDocument/2006/relationships/image" Target="../media/image163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image" Target="../media/image25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61.png"/><Relationship Id="rId27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26" Type="http://schemas.openxmlformats.org/officeDocument/2006/relationships/image" Target="../media/image189.png"/><Relationship Id="rId3" Type="http://schemas.openxmlformats.org/officeDocument/2006/relationships/image" Target="../media/image168.png"/><Relationship Id="rId21" Type="http://schemas.openxmlformats.org/officeDocument/2006/relationships/image" Target="../media/image184.png"/><Relationship Id="rId7" Type="http://schemas.openxmlformats.org/officeDocument/2006/relationships/image" Target="../media/image172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2" Type="http://schemas.openxmlformats.org/officeDocument/2006/relationships/image" Target="../media/image167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5" Type="http://schemas.openxmlformats.org/officeDocument/2006/relationships/image" Target="../media/image170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28" Type="http://schemas.openxmlformats.org/officeDocument/2006/relationships/image" Target="../media/image191.png"/><Relationship Id="rId10" Type="http://schemas.openxmlformats.org/officeDocument/2006/relationships/image" Target="../media/image134.png"/><Relationship Id="rId19" Type="http://schemas.openxmlformats.org/officeDocument/2006/relationships/image" Target="../media/image182.png"/><Relationship Id="rId31" Type="http://schemas.openxmlformats.org/officeDocument/2006/relationships/image" Target="../media/image25.png"/><Relationship Id="rId4" Type="http://schemas.openxmlformats.org/officeDocument/2006/relationships/image" Target="../media/image169.png"/><Relationship Id="rId9" Type="http://schemas.openxmlformats.org/officeDocument/2006/relationships/image" Target="../media/image28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Relationship Id="rId27" Type="http://schemas.openxmlformats.org/officeDocument/2006/relationships/image" Target="../media/image190.png"/><Relationship Id="rId30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4.jp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30969">
            <a:off x="1780964" y="8411234"/>
            <a:ext cx="1404529" cy="1394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3738">
            <a:off x="6589189" y="6859035"/>
            <a:ext cx="5109623" cy="1021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97725">
            <a:off x="4019514" y="3326278"/>
            <a:ext cx="10254876" cy="3244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59206">
            <a:off x="745946" y="7455877"/>
            <a:ext cx="662036" cy="1122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483644">
            <a:off x="13795143" y="9441671"/>
            <a:ext cx="509049" cy="488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9127529" y="575565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19461">
            <a:off x="14283299" y="559211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383107">
            <a:off x="15400641" y="3301370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00043">
            <a:off x="11671035" y="347808"/>
            <a:ext cx="567418" cy="6266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54087">
            <a:off x="16697026" y="813008"/>
            <a:ext cx="489149" cy="8290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69974">
            <a:off x="6306072" y="579248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6130" y="4189921"/>
            <a:ext cx="6370546" cy="1717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770958">
            <a:off x="818870" y="4758789"/>
            <a:ext cx="1334875" cy="1325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472479">
            <a:off x="8878988" y="8231365"/>
            <a:ext cx="1421244" cy="14212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925630">
            <a:off x="4176335" y="6699761"/>
            <a:ext cx="1356392" cy="135639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879041">
            <a:off x="13567254" y="7097162"/>
            <a:ext cx="1404001" cy="14040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986035">
            <a:off x="16137163" y="8553029"/>
            <a:ext cx="1410541" cy="141054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49574">
            <a:off x="5598370" y="1863613"/>
            <a:ext cx="1369701" cy="13601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425042">
            <a:off x="9368281" y="1793509"/>
            <a:ext cx="1406546" cy="139671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694021">
            <a:off x="12993190" y="1349300"/>
            <a:ext cx="1421326" cy="14113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273553">
            <a:off x="16243133" y="4069021"/>
            <a:ext cx="1396935" cy="1406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336693">
            <a:off x="2382438" y="1028700"/>
            <a:ext cx="1405678" cy="140567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2454981" y="6173541"/>
            <a:ext cx="319992" cy="307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66179">
            <a:off x="1645507" y="1570624"/>
            <a:ext cx="9585460" cy="1917092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0829901" y="2566178"/>
            <a:ext cx="7704150" cy="515464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3330367" y="1637826"/>
            <a:ext cx="6347506" cy="99602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53500" y="4624950"/>
            <a:ext cx="7060234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Muli Regular"/>
              </a:rPr>
              <a:t>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91798" y="1853753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Are you 1 of them???!!!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10790848" y="97235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800043">
            <a:off x="10787774" y="8900976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2273594" y="4323443"/>
            <a:ext cx="58777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45% of Northern Ireland public openly admit to littering!!!</a:t>
            </a:r>
          </a:p>
          <a:p>
            <a:endParaRPr lang="en-GB" sz="44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4400" dirty="0" smtClean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Are you guilty????</a:t>
            </a:r>
          </a:p>
          <a:p>
            <a:endParaRPr lang="en-GB" sz="44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endParaRPr lang="en-GB" sz="40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pPr algn="ctr"/>
            <a:endParaRPr lang="en-GB" sz="40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401835" y="244797"/>
            <a:ext cx="1012267" cy="1493796"/>
          </a:xfrm>
          <a:prstGeom prst="rect">
            <a:avLst/>
          </a:prstGeom>
        </p:spPr>
      </p:pic>
      <p:pic>
        <p:nvPicPr>
          <p:cNvPr id="2052" name="Picture 4" descr="Image result for guilty emoji fac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742" y="5780536"/>
            <a:ext cx="3597419" cy="359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5040" y="2514819"/>
            <a:ext cx="4473871" cy="54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0833709" y="2248982"/>
            <a:ext cx="8762668" cy="5305396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4729455" y="2280993"/>
            <a:ext cx="8984852" cy="5439919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749990" y="2401070"/>
            <a:ext cx="8558478" cy="51817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411" y="3347815"/>
            <a:ext cx="10141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72" dirty="0" smtClean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72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72" dirty="0">
              <a:solidFill>
                <a:srgbClr val="0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05214" y="3344884"/>
            <a:ext cx="287820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pc="72">
                <a:solidFill>
                  <a:srgbClr val="000000"/>
                </a:solidFill>
                <a:latin typeface="Muli Bold"/>
              </a:rPr>
              <a:t>Example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702360" y="-1619796"/>
            <a:ext cx="85996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pc="72" dirty="0">
                <a:solidFill>
                  <a:srgbClr val="000000"/>
                </a:solidFill>
                <a:latin typeface="Muli Bold"/>
              </a:rPr>
              <a:t>Example 3</a:t>
            </a:r>
          </a:p>
        </p:txBody>
      </p:sp>
      <p:pic>
        <p:nvPicPr>
          <p:cNvPr id="15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https://www.waste360.com/sites/waste360.com/files/plastic%20bottles%20clear%20and%20blue-ts-58528848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152" y="1444634"/>
            <a:ext cx="4190619" cy="27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ee the source imag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9000" y="1132095"/>
            <a:ext cx="4200158" cy="26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10800000" flipH="1" flipV="1">
            <a:off x="1866262" y="4655865"/>
            <a:ext cx="29366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202124"/>
                </a:solidFill>
                <a:latin typeface="Berlin Sans FB" panose="020E0602020502020306" pitchFamily="34" charset="0"/>
              </a:rPr>
              <a:t>In Northern Ireland we use 145 million single use plastic bottles every year.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7598077" y="4901680"/>
            <a:ext cx="33250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202124"/>
                </a:solidFill>
                <a:latin typeface="Berlin Sans FB" panose="020E0602020502020306" pitchFamily="34" charset="0"/>
              </a:rPr>
              <a:t>31,841 disposable coffee cups are thrown away every year in Northern Ireland.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0800000" flipV="1">
            <a:off x="13027595" y="4384170"/>
            <a:ext cx="42001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202124"/>
                </a:solidFill>
                <a:latin typeface="Berlin Sans FB" panose="020E0602020502020306" pitchFamily="34" charset="0"/>
              </a:rPr>
              <a:t>An estimated 1.3 billion tonnes of food is wasted globally each year, one third of all food produced for human </a:t>
            </a:r>
            <a:r>
              <a:rPr lang="en-GB" sz="3600" dirty="0" smtClean="0">
                <a:solidFill>
                  <a:srgbClr val="202124"/>
                </a:solidFill>
                <a:latin typeface="Berlin Sans FB" panose="020E0602020502020306" pitchFamily="34" charset="0"/>
              </a:rPr>
              <a:t>consumption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1028" name="Picture 4" descr="Image result for disposable coffee cup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339" y="1257300"/>
            <a:ext cx="3786087" cy="32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4838">
            <a:off x="1385411" y="214699"/>
            <a:ext cx="8937121" cy="211818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370439" y="399446"/>
            <a:ext cx="6967067" cy="107506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53500" y="4624950"/>
            <a:ext cx="7060234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93914" y="700544"/>
            <a:ext cx="88667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Who is responsible? 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20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1024820" y="2840070"/>
            <a:ext cx="101879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25 manufacturers - largely food and drinks 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companies</a:t>
            </a:r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responsible for more than 75% of the branded litter discarded by the public 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here. </a:t>
            </a:r>
          </a:p>
          <a:p>
            <a:pPr>
              <a:spcAft>
                <a:spcPts val="0"/>
              </a:spcAft>
            </a:pPr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top 25 companies - seven are responsible for manufacturing a staggering 52% of branded litter here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you think are the top 7 companies???</a:t>
            </a:r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1559460"/>
            <a:ext cx="5791200" cy="727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95" y="742826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4" y="4196185"/>
            <a:ext cx="4851699" cy="55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4648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72" y="689328"/>
            <a:ext cx="538303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68338"/>
            <a:ext cx="3494088" cy="26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520982"/>
            <a:ext cx="4225332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ee the source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70500"/>
            <a:ext cx="4930608" cy="32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3" y="876300"/>
            <a:ext cx="555704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8287"/>
            <a:ext cx="4851699" cy="55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1" y="324367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1104900"/>
            <a:ext cx="538303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546155"/>
            <a:ext cx="3494088" cy="26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30875"/>
            <a:ext cx="4225332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ee the source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362700"/>
            <a:ext cx="4930608" cy="32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9261" y="87630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2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5811" y="876300"/>
            <a:ext cx="11439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/>
                <a:solidFill>
                  <a:srgbClr val="00B050"/>
                </a:solidFill>
                <a:effectLst/>
              </a:rPr>
              <a:t>1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0783" y="87630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3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01600" y="87630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4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3330" y="489207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5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893" y="5996542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6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6802" y="598807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7</a:t>
            </a:r>
            <a:endParaRPr lang="en-US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16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3137552" y="2113047"/>
            <a:ext cx="5766040" cy="9022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3821">
            <a:off x="1542935" y="1487611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10447035" y="1917356"/>
            <a:ext cx="7909527" cy="60959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57824" y="2008585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Startling statistics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19102">
            <a:off x="17312640" y="5590406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7640" y="9224836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1857824" y="4127838"/>
            <a:ext cx="85053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</a:rPr>
              <a:t>1.3 million pieces of litter on Northern Ireland’s streets.</a:t>
            </a:r>
          </a:p>
          <a:p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</a:rPr>
              <a:t>That equals 28 tonnes of rubbish</a:t>
            </a:r>
          </a:p>
          <a:p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</a:rPr>
              <a:t>Plastics make up 71% of rubbish collected.</a:t>
            </a:r>
          </a:p>
          <a:p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>
                <a:solidFill>
                  <a:srgbClr val="00B050"/>
                </a:solidFill>
                <a:latin typeface="Berlin Sans FB" panose="020E0602020502020306" pitchFamily="34" charset="0"/>
              </a:rPr>
              <a:t>The annual clean up bill is an estimated </a:t>
            </a:r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£29million</a:t>
            </a:r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343657" y="244797"/>
            <a:ext cx="1012267" cy="1493796"/>
          </a:xfrm>
          <a:prstGeom prst="rect">
            <a:avLst/>
          </a:prstGeom>
        </p:spPr>
      </p:pic>
      <p:pic>
        <p:nvPicPr>
          <p:cNvPr id="5122" name="Picture 2" descr="https://skipit.london/wp-content/uploads/2019/11/What-happens-to-the-rubbish-you-throw-awa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7256" y="3375520"/>
            <a:ext cx="5334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190500"/>
            <a:ext cx="149704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Where should we put our rubbish?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247900"/>
            <a:ext cx="3636264" cy="5765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2088185"/>
            <a:ext cx="4600575" cy="5924983"/>
          </a:xfrm>
          <a:prstGeom prst="rect">
            <a:avLst/>
          </a:prstGeom>
        </p:spPr>
      </p:pic>
      <p:pic>
        <p:nvPicPr>
          <p:cNvPr id="5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9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42900"/>
            <a:ext cx="13792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Not all rubbish can be put in together.</a:t>
            </a:r>
          </a:p>
          <a:p>
            <a:endParaRPr lang="en-GB" sz="36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We have to separate it into different types.</a:t>
            </a:r>
          </a:p>
          <a:p>
            <a:endParaRPr lang="en-GB" sz="36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Some re can recycle……use again.</a:t>
            </a:r>
          </a:p>
          <a:p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We can recycle</a:t>
            </a:r>
          </a:p>
          <a:p>
            <a:endParaRPr lang="en-GB" sz="2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229600" y="204105"/>
            <a:ext cx="4724400" cy="35814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plastic</a:t>
            </a:r>
            <a:endParaRPr lang="en-GB" sz="6000" dirty="0"/>
          </a:p>
        </p:txBody>
      </p:sp>
      <p:sp>
        <p:nvSpPr>
          <p:cNvPr id="5" name="7-Point Star 4"/>
          <p:cNvSpPr/>
          <p:nvPr/>
        </p:nvSpPr>
        <p:spPr>
          <a:xfrm>
            <a:off x="1066800" y="5524500"/>
            <a:ext cx="4724400" cy="3581400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paper</a:t>
            </a:r>
            <a:endParaRPr lang="en-GB" sz="6000" dirty="0"/>
          </a:p>
        </p:txBody>
      </p:sp>
      <p:sp>
        <p:nvSpPr>
          <p:cNvPr id="6" name="7-Point Star 5"/>
          <p:cNvSpPr/>
          <p:nvPr/>
        </p:nvSpPr>
        <p:spPr>
          <a:xfrm>
            <a:off x="6629400" y="4610100"/>
            <a:ext cx="4724400" cy="3581400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glass</a:t>
            </a:r>
            <a:endParaRPr lang="en-GB" sz="6000" dirty="0"/>
          </a:p>
        </p:txBody>
      </p:sp>
      <p:sp>
        <p:nvSpPr>
          <p:cNvPr id="7" name="7-Point Star 6"/>
          <p:cNvSpPr/>
          <p:nvPr/>
        </p:nvSpPr>
        <p:spPr>
          <a:xfrm>
            <a:off x="13258800" y="204105"/>
            <a:ext cx="4724400" cy="3581400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food</a:t>
            </a:r>
            <a:endParaRPr lang="en-GB" sz="6000" dirty="0"/>
          </a:p>
        </p:txBody>
      </p:sp>
      <p:sp>
        <p:nvSpPr>
          <p:cNvPr id="8" name="7-Point Star 7"/>
          <p:cNvSpPr/>
          <p:nvPr/>
        </p:nvSpPr>
        <p:spPr>
          <a:xfrm>
            <a:off x="12420600" y="5244486"/>
            <a:ext cx="4724400" cy="3581400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wood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62309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800100"/>
            <a:ext cx="388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These are the most common recycling bins.</a:t>
            </a:r>
            <a:endParaRPr lang="en-GB" sz="44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oronavirus | Bins &amp; Recycling - Antrim &amp; Newtownabbey Borough Counc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800100"/>
            <a:ext cx="12722745" cy="81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36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084657">
            <a:off x="3312608" y="1124663"/>
            <a:ext cx="541332" cy="519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60983">
            <a:off x="1140146" y="6043445"/>
            <a:ext cx="1748898" cy="21998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59206">
            <a:off x="3252256" y="4267841"/>
            <a:ext cx="662036" cy="11220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6750" y="8544145"/>
            <a:ext cx="758759" cy="8379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10274">
            <a:off x="15351211" y="518240"/>
            <a:ext cx="1675438" cy="2107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483644">
            <a:off x="2830753" y="8871512"/>
            <a:ext cx="509049" cy="488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9271959" y="1713339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019461">
            <a:off x="13499925" y="132402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383107">
            <a:off x="16927791" y="4752167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915872">
            <a:off x="14957400" y="6074883"/>
            <a:ext cx="424393" cy="4074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45741">
            <a:off x="12434679" y="8217911"/>
            <a:ext cx="511678" cy="86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00043">
            <a:off x="11268667" y="590515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154087">
            <a:off x="14320066" y="3449328"/>
            <a:ext cx="489149" cy="8290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39255">
            <a:off x="9001924" y="9254121"/>
            <a:ext cx="554415" cy="5322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19102">
            <a:off x="16411918" y="7034178"/>
            <a:ext cx="927423" cy="1329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7585" y="2554345"/>
            <a:ext cx="8752831" cy="52994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6550920" y="1074548"/>
            <a:ext cx="5319413" cy="848022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952064" y="3396246"/>
            <a:ext cx="6959783" cy="374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169D3D"/>
                </a:solidFill>
                <a:latin typeface="Amatic SC Bold"/>
              </a:rPr>
              <a:t>WELCOME,</a:t>
            </a:r>
          </a:p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169D3D"/>
                </a:solidFill>
                <a:latin typeface="Amatic SC Bold"/>
              </a:rPr>
              <a:t>STUDENTS!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400300"/>
            <a:ext cx="6388768" cy="4495800"/>
          </a:xfrm>
          <a:prstGeom prst="rect">
            <a:avLst/>
          </a:prstGeom>
        </p:spPr>
      </p:pic>
      <p:pic>
        <p:nvPicPr>
          <p:cNvPr id="5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571500"/>
            <a:ext cx="876300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1659426"/>
            <a:ext cx="5867400" cy="5989551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urkey launches food loss and waste reduction campa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05500"/>
            <a:ext cx="6739467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ucing food waste across the supply chain - Quality Assurance &amp; Food  Safe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2500"/>
            <a:ext cx="5334000" cy="34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924800" y="31623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8580757" y="65151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47800" y="571500"/>
            <a:ext cx="1539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Where should you put plastic after you are finished with it?</a:t>
            </a:r>
          </a:p>
          <a:p>
            <a:r>
              <a:rPr lang="en-GB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                              paper</a:t>
            </a:r>
          </a:p>
          <a:p>
            <a:r>
              <a:rPr lang="en-GB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                              glass</a:t>
            </a:r>
          </a:p>
          <a:p>
            <a:r>
              <a:rPr lang="en-GB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                              food</a:t>
            </a:r>
          </a:p>
          <a:p>
            <a:endParaRPr lang="en-GB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28" name="Picture 4" descr="Person Littering stock photos and royalty-free images, vectors and  illustrations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964411"/>
            <a:ext cx="11811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36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32" y="5232215"/>
            <a:ext cx="6852073" cy="4272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56586"/>
            <a:ext cx="6553200" cy="4576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565216"/>
            <a:ext cx="33528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5600700"/>
            <a:ext cx="3025140" cy="3025140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125199" y="17145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Put your aluminium cans in recycling boxes.</a:t>
            </a:r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52291" y="6362700"/>
            <a:ext cx="5752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Don’t throw aluminium </a:t>
            </a:r>
            <a:r>
              <a:rPr lang="en-GB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cans </a:t>
            </a:r>
            <a:r>
              <a:rPr lang="en-GB" sz="3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on the ground.</a:t>
            </a:r>
            <a:endParaRPr lang="en-GB" sz="3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711418"/>
            <a:ext cx="33528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5787390"/>
            <a:ext cx="33147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914900"/>
            <a:ext cx="7162800" cy="5059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90500"/>
            <a:ext cx="7086600" cy="4394636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430000" y="19431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Put your plastic bottles in recycling boxes.</a:t>
            </a:r>
            <a:endParaRPr lang="en-GB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39600" y="6362700"/>
            <a:ext cx="5752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Don’t throw plastic bottles on the ground.</a:t>
            </a:r>
            <a:endParaRPr lang="en-GB" sz="3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56" y="-574548"/>
            <a:ext cx="5822170" cy="66170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868400" y="732666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plastic</a:t>
            </a:r>
            <a:endParaRPr lang="en-GB" sz="4800" dirty="0"/>
          </a:p>
        </p:txBody>
      </p:sp>
      <p:sp>
        <p:nvSpPr>
          <p:cNvPr id="5" name="Oval 4"/>
          <p:cNvSpPr/>
          <p:nvPr/>
        </p:nvSpPr>
        <p:spPr>
          <a:xfrm>
            <a:off x="12521534" y="3297724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paper</a:t>
            </a:r>
          </a:p>
        </p:txBody>
      </p:sp>
      <p:sp>
        <p:nvSpPr>
          <p:cNvPr id="6" name="Oval 5"/>
          <p:cNvSpPr/>
          <p:nvPr/>
        </p:nvSpPr>
        <p:spPr>
          <a:xfrm>
            <a:off x="359337" y="4113229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food</a:t>
            </a:r>
          </a:p>
        </p:txBody>
      </p:sp>
      <p:sp>
        <p:nvSpPr>
          <p:cNvPr id="7" name="Oval 6"/>
          <p:cNvSpPr/>
          <p:nvPr/>
        </p:nvSpPr>
        <p:spPr>
          <a:xfrm>
            <a:off x="304800" y="800100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cardboard</a:t>
            </a:r>
          </a:p>
        </p:txBody>
      </p:sp>
      <p:pic>
        <p:nvPicPr>
          <p:cNvPr id="8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133600" y="7782461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Remember that you can’t put food rubbish in bin that has food on it!!!</a:t>
            </a:r>
            <a:endParaRPr lang="en-GB" sz="4000" b="1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434016" y="1474268"/>
            <a:ext cx="150958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10876046" y="1342267"/>
            <a:ext cx="3029445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0800000">
            <a:off x="10134600" y="3905266"/>
            <a:ext cx="2382815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4434016" y="4686300"/>
            <a:ext cx="150958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70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15546" y="661452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plastic</a:t>
            </a:r>
            <a:endParaRPr lang="en-GB" sz="4800" dirty="0"/>
          </a:p>
        </p:txBody>
      </p:sp>
      <p:sp>
        <p:nvSpPr>
          <p:cNvPr id="6" name="Oval 5"/>
          <p:cNvSpPr/>
          <p:nvPr/>
        </p:nvSpPr>
        <p:spPr>
          <a:xfrm>
            <a:off x="441754" y="3848100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food</a:t>
            </a:r>
          </a:p>
        </p:txBody>
      </p:sp>
      <p:sp>
        <p:nvSpPr>
          <p:cNvPr id="7" name="Oval 6"/>
          <p:cNvSpPr/>
          <p:nvPr/>
        </p:nvSpPr>
        <p:spPr>
          <a:xfrm>
            <a:off x="13258800" y="3337205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cardboard</a:t>
            </a:r>
          </a:p>
        </p:txBody>
      </p:sp>
      <p:pic>
        <p:nvPicPr>
          <p:cNvPr id="8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38" y="-266700"/>
            <a:ext cx="6172200" cy="6429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8034101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Remember that you can’t put food rubbish in bin that has food on it!!!</a:t>
            </a:r>
            <a:endParaRPr lang="en-GB" sz="4000" b="1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11232292" y="3946805"/>
            <a:ext cx="202650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4556554" y="4501206"/>
            <a:ext cx="130363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357189">
            <a:off x="4777424" y="1941798"/>
            <a:ext cx="2888585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820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0"/>
            <a:ext cx="5943600" cy="792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015783" y="2933699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paper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969513"/>
            <a:ext cx="39624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cardboard</a:t>
            </a:r>
          </a:p>
        </p:txBody>
      </p:sp>
      <p:sp>
        <p:nvSpPr>
          <p:cNvPr id="6" name="Oval 5"/>
          <p:cNvSpPr/>
          <p:nvPr/>
        </p:nvSpPr>
        <p:spPr>
          <a:xfrm>
            <a:off x="0" y="4192358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plastic</a:t>
            </a:r>
            <a:endParaRPr lang="en-GB" sz="4800" dirty="0"/>
          </a:p>
        </p:txBody>
      </p:sp>
      <p:sp>
        <p:nvSpPr>
          <p:cNvPr id="7" name="Oval 6"/>
          <p:cNvSpPr/>
          <p:nvPr/>
        </p:nvSpPr>
        <p:spPr>
          <a:xfrm>
            <a:off x="13015783" y="6055182"/>
            <a:ext cx="4114800" cy="1676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food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8567067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Remember that you can’t put food rubbish in bin that has food on it!!!</a:t>
            </a:r>
            <a:endParaRPr lang="en-GB" sz="4000" b="1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10698890" y="3543300"/>
            <a:ext cx="233130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0800000">
            <a:off x="10210800" y="6664782"/>
            <a:ext cx="281939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4114801" y="4779588"/>
            <a:ext cx="2133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2255705">
            <a:off x="4275437" y="2739800"/>
            <a:ext cx="233130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0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66179">
            <a:off x="1025089" y="591601"/>
            <a:ext cx="7432795" cy="19170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259377" y="1754679"/>
            <a:ext cx="5919903" cy="7715743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-1936513" y="832663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Effects  of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litter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857686"/>
            <a:ext cx="716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creates visual pollution. </a:t>
            </a:r>
          </a:p>
          <a:p>
            <a:r>
              <a:rPr lang="en-GB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It makes a place look unclean and unpleasant to the eyes.</a:t>
            </a:r>
          </a:p>
          <a:p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r>
              <a:rPr lang="en-GB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causes damage to marine life, sea and rivers.</a:t>
            </a:r>
          </a:p>
          <a:p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</a:t>
            </a:r>
            <a:r>
              <a:rPr lang="en-GB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 water supply creates a toxic environment. The toxic water can kill plant life. If humans drink the water they can also become sick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781300"/>
            <a:ext cx="973777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71499"/>
            <a:ext cx="13868400" cy="92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3738">
            <a:off x="6707555" y="8172184"/>
            <a:ext cx="4872890" cy="97457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1237">
            <a:off x="4786520" y="4434715"/>
            <a:ext cx="893513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29451" y="4324205"/>
            <a:ext cx="11572009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 smtClean="0">
                <a:solidFill>
                  <a:srgbClr val="000000"/>
                </a:solidFill>
                <a:latin typeface="Amatic SC Bold"/>
              </a:rPr>
              <a:t>What is litter?</a:t>
            </a:r>
            <a:endParaRPr lang="en-US" sz="144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372227">
            <a:off x="8938249" y="9486280"/>
            <a:ext cx="554415" cy="532238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357995" y="8149142"/>
            <a:ext cx="11572009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smtClean="0">
                <a:solidFill>
                  <a:srgbClr val="000000"/>
                </a:solidFill>
                <a:latin typeface="Amatic SC Bold"/>
              </a:rPr>
              <a:t>Key stage </a:t>
            </a:r>
            <a:r>
              <a:rPr lang="en-US" sz="4800" dirty="0">
                <a:solidFill>
                  <a:srgbClr val="000000"/>
                </a:solidFill>
                <a:latin typeface="Amatic SC Bold"/>
              </a:rPr>
              <a:t>3</a:t>
            </a:r>
          </a:p>
        </p:txBody>
      </p:sp>
      <p:pic>
        <p:nvPicPr>
          <p:cNvPr id="26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Help keep our town tidy by becoming a Sevenoaks Litter Hero - My Sevenoaks  Commun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3"/>
            <a:ext cx="5254439" cy="38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es for littering could skyrocket as city spends £90K a year tackling  litterbugs - Cambridgeshire L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7800" y="-38100"/>
            <a:ext cx="5410200" cy="387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to put in your green bin/kerbside box - Armagh City, Banbridge and  Craigavon Borough Counc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55" y="3073"/>
            <a:ext cx="6400800" cy="42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7581900"/>
            <a:ext cx="2209800" cy="2620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47" y="7584419"/>
            <a:ext cx="2036258" cy="27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66179">
            <a:off x="719913" y="412645"/>
            <a:ext cx="8425327" cy="191709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259377" y="1754679"/>
            <a:ext cx="5919903" cy="7715743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-2269760" y="800100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Effects  of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litter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2933700"/>
            <a:ext cx="7391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is responsible for the death of millions of animals.</a:t>
            </a:r>
          </a:p>
          <a:p>
            <a:r>
              <a:rPr lang="en-GB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Animals can get entangled in litter and die a slow painful death.</a:t>
            </a:r>
          </a:p>
          <a:p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r>
              <a:rPr lang="en-GB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Animals eat litter and they cant digest it – this can cause injury or death.</a:t>
            </a:r>
          </a:p>
          <a:p>
            <a:endParaRPr lang="en-GB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endParaRPr lang="en-GB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2247900"/>
            <a:ext cx="7440540" cy="60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1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580806" y="-29401"/>
            <a:ext cx="7348564" cy="117872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028" y="2400300"/>
            <a:ext cx="11235692" cy="7654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</a:t>
            </a:r>
            <a:r>
              <a:rPr lang="en-GB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is responsible for the death of millions of animals</a:t>
            </a:r>
            <a:r>
              <a:rPr lang="en-GB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</a:t>
            </a: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Broken glass and other sharp objects can injure animals who stand on them unknowingly.</a:t>
            </a: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Litter can cause soil and air pollution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Hazardous chemicals can leak out of litter and pollute the soil and nearby water.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pollutants can lead to respiratory problems in humans.</a:t>
            </a: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66179">
            <a:off x="3175068" y="450013"/>
            <a:ext cx="11658664" cy="1917092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2032100" y="937408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effects of litter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8402" y="3924300"/>
            <a:ext cx="491797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5400" y="206526"/>
            <a:ext cx="5181600" cy="43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723900"/>
            <a:ext cx="5257800" cy="53567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289931"/>
            <a:ext cx="5257800" cy="460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23900"/>
            <a:ext cx="3600450" cy="4133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555928"/>
            <a:ext cx="5029200" cy="33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9800" y="4076700"/>
            <a:ext cx="967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long does trash take to decompose?</a:t>
            </a:r>
            <a:endParaRPr lang="en-GB" dirty="0"/>
          </a:p>
        </p:txBody>
      </p:sp>
      <p:pic>
        <p:nvPicPr>
          <p:cNvPr id="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629400" y="4914900"/>
            <a:ext cx="314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https://youtu.be/VuzPkkM3bjQ</a:t>
            </a:r>
          </a:p>
        </p:txBody>
      </p:sp>
    </p:spTree>
    <p:extLst>
      <p:ext uri="{BB962C8B-B14F-4D97-AF65-F5344CB8AC3E}">
        <p14:creationId xmlns:p14="http://schemas.microsoft.com/office/powerpoint/2010/main" val="24392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4171967" y="-230647"/>
            <a:ext cx="6888939" cy="11819687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4838">
            <a:off x="3708943" y="442574"/>
            <a:ext cx="10590914" cy="21181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108" y="2369362"/>
            <a:ext cx="11235692" cy="7654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It can last for a long time</a:t>
            </a: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How long does it take for the following to decompose?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Banana peel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Cigarette butt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Plastic bag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Aluminium can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Plastic bottle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Glass bottle     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2032100" y="937408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why is important not to litter?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5067300"/>
            <a:ext cx="570359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https://www.aqua-amore.com/wp-content/uploads/2009/12/evian-still-water-plastic-1-510x5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600" y="3337071"/>
            <a:ext cx="4590875" cy="45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269" y="1193367"/>
            <a:ext cx="3958336" cy="42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plastic ba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531" y="7418455"/>
            <a:ext cx="2694669" cy="231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cigarette but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230" y="4714964"/>
            <a:ext cx="3400970" cy="25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666" y="2535018"/>
            <a:ext cx="4202534" cy="2684682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4838">
            <a:off x="3813960" y="473450"/>
            <a:ext cx="10590914" cy="21181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2882937"/>
            <a:ext cx="13896864" cy="626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 weeks                                                             200 years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</a:t>
            </a: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1-5 years                                                     450 years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10-20 years                                                    1 million years</a:t>
            </a: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</a:t>
            </a: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2032100" y="937408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why is important not to litter?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14" name="Picture 18" descr="Green Glass Soda Bott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5269" y="6317231"/>
            <a:ext cx="3221431" cy="32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3821">
            <a:off x="685839" y="436873"/>
            <a:ext cx="10596912" cy="2119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0584834" y="2811245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72950" y="1839671"/>
            <a:ext cx="4844147" cy="7048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579092" y="2095500"/>
            <a:ext cx="3948829" cy="6258763"/>
            <a:chOff x="0" y="0"/>
            <a:chExt cx="3539490" cy="5022850"/>
          </a:xfrm>
        </p:grpSpPr>
        <p:sp>
          <p:nvSpPr>
            <p:cNvPr id="7" name="Freeform 7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417215" y="960694"/>
            <a:ext cx="1151353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Litter in our school is increasing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2869880" y="2251378"/>
            <a:ext cx="31455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Berlin Sans FB" panose="020E0602020502020306" pitchFamily="34" charset="0"/>
              </a:rPr>
              <a:t>How can we find out how much litter is in our school playground?</a:t>
            </a:r>
          </a:p>
        </p:txBody>
      </p:sp>
      <p:pic>
        <p:nvPicPr>
          <p:cNvPr id="22" name="Picture 5" descr="Image result for transparent confused emoji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9690" y="4702876"/>
            <a:ext cx="3665898" cy="33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575974"/>
            <a:ext cx="7986712" cy="56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3821">
            <a:off x="685839" y="700697"/>
            <a:ext cx="10596912" cy="21193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682981" y="1328993"/>
            <a:ext cx="1151353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What can we do to help?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Image result for litter in scho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117" y="3317132"/>
            <a:ext cx="9028355" cy="600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chool student litter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2145" y="2441779"/>
            <a:ext cx="412432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9600" y="419100"/>
            <a:ext cx="8915400" cy="6781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914400" y="571500"/>
            <a:ext cx="9144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Many schools have a litter problem to some degree. Controlling litter, and making sure that school grounds are cleaned up regularly, is an important priority. A school with a serious litter problem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: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Creates complaints from local residents and businesses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Is off-putting to visitors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Can be demoralising for staff and pupils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Can be dangerous, due to broken glass or cans on the playing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Is breaking the law</a:t>
            </a:r>
            <a:endParaRPr lang="en-GB" sz="3200" b="0" i="0" dirty="0">
              <a:solidFill>
                <a:srgbClr val="00B050"/>
              </a:solidFill>
              <a:effectLst/>
              <a:latin typeface="Berlin Sans FB" panose="020E0602020502020306" pitchFamily="34" charset="0"/>
            </a:endParaRPr>
          </a:p>
        </p:txBody>
      </p:sp>
      <p:pic>
        <p:nvPicPr>
          <p:cNvPr id="3" name="Picture 8" descr="Image result for school student litt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1409700"/>
            <a:ext cx="4704070" cy="71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9946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576009" y="-266700"/>
            <a:ext cx="4495800" cy="10287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66179">
            <a:off x="685839" y="700697"/>
            <a:ext cx="10596912" cy="2119382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-457200" y="1196131"/>
            <a:ext cx="1151353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What can we do to help?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599" y="3162300"/>
            <a:ext cx="100657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Make sure you always put your rubbish in the bin.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If there isn’t a bin near you, take your rubbish with you until you find one.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Always put your rubbish in the correct bins.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227" y="2628900"/>
            <a:ext cx="5961552" cy="71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8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3467100"/>
            <a:ext cx="9677400" cy="51470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62000" y="3946181"/>
            <a:ext cx="1005840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What are the different types of litter?</a:t>
            </a: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How does littering affect the environment?</a:t>
            </a: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How does littering affect the school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40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environment?</a:t>
            </a: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342900" indent="-342900" algn="ctr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What can I do to stop littering in school?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4000" dirty="0">
              <a:solidFill>
                <a:srgbClr val="0070C0"/>
              </a:solidFill>
              <a:latin typeface="Muli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838">
            <a:off x="800206" y="435360"/>
            <a:ext cx="8643859" cy="21181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7200" y="988620"/>
            <a:ext cx="8891974" cy="114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7"/>
              </a:lnSpc>
            </a:pPr>
            <a:r>
              <a:rPr lang="en-US" sz="8007" dirty="0">
                <a:solidFill>
                  <a:srgbClr val="000000"/>
                </a:solidFill>
                <a:latin typeface="Amatic SC Bold"/>
              </a:rPr>
              <a:t>CLASS </a:t>
            </a:r>
            <a:r>
              <a:rPr lang="en-US" sz="8007" dirty="0" smtClean="0">
                <a:solidFill>
                  <a:srgbClr val="000000"/>
                </a:solidFill>
                <a:latin typeface="Amatic SC Bold"/>
              </a:rPr>
              <a:t>OBJECTIVES</a:t>
            </a:r>
            <a:endParaRPr lang="en-US" sz="8007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  <p:pic>
        <p:nvPicPr>
          <p:cNvPr id="25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1445927"/>
            <a:ext cx="6225405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3821">
            <a:off x="534509" y="1203871"/>
            <a:ext cx="10596912" cy="21193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9894" y="1791534"/>
            <a:ext cx="1151353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For the next task you will need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669974">
            <a:off x="7356770" y="309510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Image result for hi vis jack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7073" y="691962"/>
            <a:ext cx="4146736" cy="41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itter pick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00440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lip art wellies clipart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1864" y="6896100"/>
            <a:ext cx="2176075" cy="17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20" y="5365122"/>
            <a:ext cx="2849880" cy="3419856"/>
          </a:xfrm>
          <a:prstGeom prst="rect">
            <a:avLst/>
          </a:prstGeom>
        </p:spPr>
      </p:pic>
      <p:pic>
        <p:nvPicPr>
          <p:cNvPr id="2058" name="Picture 10" descr="Image result for clipboard clipar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911" y="3820914"/>
            <a:ext cx="2167949" cy="27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cales clipart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226" y="7053100"/>
            <a:ext cx="2485411" cy="24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09800" y="2402532"/>
            <a:ext cx="3886200" cy="73129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838200" y="146512"/>
            <a:ext cx="16002000" cy="2486853"/>
            <a:chOff x="-1259391" y="-1743756"/>
            <a:chExt cx="19865913" cy="3315807"/>
          </a:xfrm>
        </p:grpSpPr>
        <p:sp>
          <p:nvSpPr>
            <p:cNvPr id="3" name="TextBox 3"/>
            <p:cNvSpPr txBox="1"/>
            <p:nvPr/>
          </p:nvSpPr>
          <p:spPr>
            <a:xfrm>
              <a:off x="-1259391" y="956497"/>
              <a:ext cx="19865913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sz="3000" dirty="0" smtClean="0"/>
                <a:t>.</a:t>
              </a:r>
              <a:endParaRPr lang="en-GB" sz="3000" dirty="0"/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4021404" y="-1743756"/>
              <a:ext cx="8270949" cy="2616628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835578" y="-1079493"/>
              <a:ext cx="4864928" cy="1517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 smtClean="0">
                  <a:solidFill>
                    <a:srgbClr val="000000"/>
                  </a:solidFill>
                  <a:latin typeface="Amatic SC Bold"/>
                </a:rPr>
                <a:t>checklist</a:t>
              </a:r>
              <a:endParaRPr lang="en-US" sz="8000" dirty="0">
                <a:solidFill>
                  <a:srgbClr val="000000"/>
                </a:solidFill>
                <a:latin typeface="Amatic SC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6372" y="2634300"/>
            <a:ext cx="264057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500" dirty="0" smtClean="0"/>
              <a:t>  </a:t>
            </a:r>
            <a:endParaRPr lang="en-GB" sz="3500" dirty="0"/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4600" y="2536226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Hi visibility jacket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endParaRPr lang="en-GB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3716655"/>
            <a:ext cx="2137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Welly boots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87827" y="4906676"/>
            <a:ext cx="2247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Litter picker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8400" y="5970513"/>
            <a:ext cx="2430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Rubbish bags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38400" y="7085281"/>
            <a:ext cx="3385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Clipboard and pen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600" y="8305339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Scales 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4" name="Picture 2" descr="Image result for collecting litter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091050"/>
            <a:ext cx="7871492" cy="48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973876" y="40179"/>
            <a:ext cx="5919903" cy="11144743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66179">
            <a:off x="685839" y="700697"/>
            <a:ext cx="10596912" cy="2119382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-457200" y="1196131"/>
            <a:ext cx="1151353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What can we do to help?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599" y="3162300"/>
            <a:ext cx="1006573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Berlin Sans FB" panose="020E0602020502020306" pitchFamily="34" charset="0"/>
              </a:rPr>
              <a:t>The Adopt A Spot </a:t>
            </a:r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Kit</a:t>
            </a:r>
          </a:p>
          <a:p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When you register for Adopt A Spot you'll get a maximum of 5 litter pickers, 5 high vis vests, 5 pairs of gloves, bin bags, First Aid Kit, bucket, sharps box, hints and tips booklet and a certificate. </a:t>
            </a:r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All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we ask is that you record your clean ups on your profile and agree to carry out 4 clean ups a year for a minimum of 2 years. </a:t>
            </a:r>
          </a:p>
          <a:p>
            <a:r>
              <a:rPr lang="en-GB" dirty="0">
                <a:solidFill>
                  <a:srgbClr val="206144"/>
                </a:solidFill>
                <a:latin typeface="Bevan"/>
              </a:rPr>
              <a:t/>
            </a:r>
            <a:br>
              <a:rPr lang="en-GB" dirty="0">
                <a:solidFill>
                  <a:srgbClr val="206144"/>
                </a:solidFill>
                <a:latin typeface="Bevan"/>
              </a:rPr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800" y="4686300"/>
            <a:ext cx="523069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6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125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150032" y="-722653"/>
            <a:ext cx="7472589" cy="130497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108" y="2369362"/>
            <a:ext cx="11235692" cy="7654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It can last for a long time</a:t>
            </a: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How long does it take for the following to decompose?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Banana peel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Cigarette butt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Plastic bag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Aluminium can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Plastic bottle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Glass bottle     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66179">
            <a:off x="3175068" y="450013"/>
            <a:ext cx="11658664" cy="1917092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2032100" y="937408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why is important not to litter?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229" y="5448300"/>
            <a:ext cx="570359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0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1" y="2991028"/>
            <a:ext cx="13744464" cy="626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 weeks                                                   200 years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1-5 years                                                  450 years</a:t>
            </a: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10-20 years                                              1 million years</a:t>
            </a: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</a:t>
            </a:r>
            <a:endParaRPr lang="en-GB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66179">
            <a:off x="3175068" y="450013"/>
            <a:ext cx="11658664" cy="1917092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2032100" y="937408"/>
            <a:ext cx="13944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b="1" dirty="0" smtClean="0">
                <a:solidFill>
                  <a:srgbClr val="000000"/>
                </a:solidFill>
                <a:latin typeface="Amatic SC Bold"/>
              </a:rPr>
              <a:t>why is important not to litter?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692" y="2535018"/>
            <a:ext cx="2717508" cy="1736011"/>
          </a:xfrm>
          <a:prstGeom prst="rect">
            <a:avLst/>
          </a:prstGeom>
        </p:spPr>
      </p:pic>
      <p:pic>
        <p:nvPicPr>
          <p:cNvPr id="4106" name="Picture 10" descr="Image result for plastic ba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487" y="7701435"/>
            <a:ext cx="2206625" cy="189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cigarette but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842825"/>
            <a:ext cx="2611697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aluminium c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9600" y="2652401"/>
            <a:ext cx="1831975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www.aqua-amore.com/wp-content/uploads/2009/12/evian-still-water-plastic-1-510x51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0" y="4714964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Green Glass Soda Bottl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7135" y="7701435"/>
            <a:ext cx="174942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146512"/>
            <a:ext cx="16002000" cy="2486853"/>
            <a:chOff x="-1259391" y="-1743756"/>
            <a:chExt cx="19865913" cy="3315807"/>
          </a:xfrm>
        </p:grpSpPr>
        <p:sp>
          <p:nvSpPr>
            <p:cNvPr id="3" name="TextBox 3"/>
            <p:cNvSpPr txBox="1"/>
            <p:nvPr/>
          </p:nvSpPr>
          <p:spPr>
            <a:xfrm>
              <a:off x="-1259391" y="956497"/>
              <a:ext cx="19865913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sz="3000" dirty="0" smtClean="0"/>
                <a:t>.</a:t>
              </a:r>
              <a:endParaRPr lang="en-GB" sz="3000" dirty="0"/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4021404" y="-1743756"/>
              <a:ext cx="8270949" cy="2616628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835578" y="-1079493"/>
              <a:ext cx="4864928" cy="1517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WORKSHEET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45725" y="3945279"/>
            <a:ext cx="6956987" cy="632877"/>
            <a:chOff x="-76646" y="-83350"/>
            <a:chExt cx="9275983" cy="84383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-76646" y="-83350"/>
              <a:ext cx="3538940" cy="843837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64809" y="-30579"/>
              <a:ext cx="903452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500" u="none" dirty="0" smtClean="0">
                  <a:solidFill>
                    <a:srgbClr val="000000"/>
                  </a:solidFill>
                  <a:latin typeface="Muli Regular Bold"/>
                </a:rPr>
                <a:t>Question 1: </a:t>
              </a:r>
              <a:r>
                <a:rPr lang="en-GB" sz="3500" dirty="0" smtClean="0"/>
                <a:t>  </a:t>
              </a:r>
              <a:endParaRPr lang="en-GB" sz="350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28924" y="5374306"/>
            <a:ext cx="11900259" cy="739907"/>
            <a:chOff x="584801" y="-902236"/>
            <a:chExt cx="11451963" cy="98654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584801" y="-902236"/>
              <a:ext cx="2532306" cy="986544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864526" y="-829451"/>
              <a:ext cx="11172238" cy="718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500" u="none" dirty="0">
                  <a:solidFill>
                    <a:srgbClr val="000000"/>
                  </a:solidFill>
                  <a:latin typeface="Muli Regular Bold"/>
                </a:rPr>
                <a:t>Question 2</a:t>
              </a:r>
              <a:r>
                <a:rPr lang="en-US" sz="3500" u="none" dirty="0" smtClean="0">
                  <a:solidFill>
                    <a:srgbClr val="000000"/>
                  </a:solidFill>
                  <a:latin typeface="Muli Regular Bold"/>
                </a:rPr>
                <a:t>:</a:t>
              </a:r>
              <a:endParaRPr lang="en-GB" sz="350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62752" y="6979448"/>
            <a:ext cx="14694093" cy="721265"/>
            <a:chOff x="1027735" y="-1101710"/>
            <a:chExt cx="10911388" cy="96168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1027735" y="-1101710"/>
              <a:ext cx="2204164" cy="961688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349155" y="-1060311"/>
              <a:ext cx="10589968" cy="718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500" u="none" dirty="0">
                  <a:solidFill>
                    <a:srgbClr val="000000"/>
                  </a:solidFill>
                  <a:latin typeface="Muli Regular Bold"/>
                </a:rPr>
                <a:t>Question 3</a:t>
              </a:r>
              <a:r>
                <a:rPr lang="en-US" sz="3500" u="none" dirty="0" smtClean="0">
                  <a:solidFill>
                    <a:srgbClr val="000000"/>
                  </a:solidFill>
                  <a:latin typeface="Muli Regular Bold"/>
                </a:rPr>
                <a:t>:</a:t>
              </a:r>
              <a:endParaRPr lang="en-US" sz="3500" spc="72" dirty="0">
                <a:solidFill>
                  <a:srgbClr val="000000"/>
                </a:solidFill>
                <a:latin typeface="Muli Bold"/>
              </a:endParaRPr>
            </a:p>
          </p:txBody>
        </p:sp>
      </p:grp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8004841" y="4034083"/>
            <a:ext cx="9144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Berlin Sans FB" panose="020E0602020502020306" pitchFamily="34" charset="0"/>
              </a:rPr>
              <a:t>Where do you see litter in your school?</a:t>
            </a:r>
          </a:p>
          <a:p>
            <a:endParaRPr lang="en-GB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7767" y="5413944"/>
            <a:ext cx="7364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Berlin Sans FB" panose="020E0602020502020306" pitchFamily="34" charset="0"/>
              </a:rPr>
              <a:t>Who is responsible for littering your school?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38800" y="7058581"/>
            <a:ext cx="10786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Do you ever throw anything on the ground and not pick it up?</a:t>
            </a:r>
            <a:endParaRPr lang="en-GB" sz="3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19" name="Group 6"/>
          <p:cNvGrpSpPr/>
          <p:nvPr/>
        </p:nvGrpSpPr>
        <p:grpSpPr>
          <a:xfrm>
            <a:off x="1219200" y="8603944"/>
            <a:ext cx="6956987" cy="632877"/>
            <a:chOff x="-76646" y="-83350"/>
            <a:chExt cx="9275983" cy="843837"/>
          </a:xfrm>
        </p:grpSpPr>
        <p:pic>
          <p:nvPicPr>
            <p:cNvPr id="20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-76646" y="-83350"/>
              <a:ext cx="3538940" cy="843837"/>
            </a:xfrm>
            <a:prstGeom prst="rect">
              <a:avLst/>
            </a:prstGeom>
          </p:spPr>
        </p:pic>
        <p:sp>
          <p:nvSpPr>
            <p:cNvPr id="21" name="TextBox 8"/>
            <p:cNvSpPr txBox="1"/>
            <p:nvPr/>
          </p:nvSpPr>
          <p:spPr>
            <a:xfrm>
              <a:off x="164809" y="-30579"/>
              <a:ext cx="903452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500" u="none" dirty="0" smtClean="0">
                  <a:solidFill>
                    <a:srgbClr val="000000"/>
                  </a:solidFill>
                  <a:latin typeface="Muli Regular Bold"/>
                </a:rPr>
                <a:t>Question 4: </a:t>
              </a:r>
              <a:r>
                <a:rPr lang="en-GB" sz="3500" dirty="0" smtClean="0"/>
                <a:t>  </a:t>
              </a:r>
              <a:endParaRPr lang="en-GB" sz="35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19599" y="8728160"/>
            <a:ext cx="9583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Berlin Sans FB" panose="020E0602020502020306" pitchFamily="34" charset="0"/>
              </a:rPr>
              <a:t>What </a:t>
            </a:r>
            <a:r>
              <a:rPr lang="en-GB" sz="3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should you </a:t>
            </a:r>
            <a:r>
              <a:rPr lang="en-GB" sz="3200" dirty="0">
                <a:solidFill>
                  <a:srgbClr val="0070C0"/>
                </a:solidFill>
                <a:latin typeface="Berlin Sans FB" panose="020E0602020502020306" pitchFamily="34" charset="0"/>
              </a:rPr>
              <a:t>do if you see someone dropping litter?</a:t>
            </a:r>
          </a:p>
        </p:txBody>
      </p:sp>
    </p:spTree>
    <p:extLst>
      <p:ext uri="{BB962C8B-B14F-4D97-AF65-F5344CB8AC3E}">
        <p14:creationId xmlns:p14="http://schemas.microsoft.com/office/powerpoint/2010/main" val="587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252589">
            <a:off x="16778295" y="2087183"/>
            <a:ext cx="516571" cy="495908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78970" y="2571387"/>
            <a:ext cx="10565229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There’s litter all around us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There’s litter at our feet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There’s litter in the bushes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There’s litter in the street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There’s litter all around us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And it’s a filthy sin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When at your feet just yards away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There lies an empty bin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16" name="Group 2"/>
          <p:cNvGrpSpPr/>
          <p:nvPr/>
        </p:nvGrpSpPr>
        <p:grpSpPr>
          <a:xfrm>
            <a:off x="1279136" y="81658"/>
            <a:ext cx="16002000" cy="2547242"/>
            <a:chOff x="-1259391" y="-1824275"/>
            <a:chExt cx="19865913" cy="3396326"/>
          </a:xfrm>
        </p:grpSpPr>
        <p:sp>
          <p:nvSpPr>
            <p:cNvPr id="17" name="TextBox 3"/>
            <p:cNvSpPr txBox="1"/>
            <p:nvPr/>
          </p:nvSpPr>
          <p:spPr>
            <a:xfrm>
              <a:off x="-1259391" y="956497"/>
              <a:ext cx="19865913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sz="3000" dirty="0" smtClean="0"/>
                <a:t>.</a:t>
              </a:r>
              <a:endParaRPr lang="en-GB" sz="3000" dirty="0"/>
            </a:p>
          </p:txBody>
        </p:sp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4444914" y="-1824275"/>
              <a:ext cx="6216087" cy="2616628"/>
            </a:xfrm>
            <a:prstGeom prst="rect">
              <a:avLst/>
            </a:prstGeom>
          </p:spPr>
        </p:pic>
        <p:sp>
          <p:nvSpPr>
            <p:cNvPr id="19" name="TextBox 5"/>
            <p:cNvSpPr txBox="1"/>
            <p:nvPr/>
          </p:nvSpPr>
          <p:spPr>
            <a:xfrm>
              <a:off x="4688179" y="-1268304"/>
              <a:ext cx="4635380" cy="1504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 smtClean="0">
                  <a:solidFill>
                    <a:srgbClr val="000000"/>
                  </a:solidFill>
                  <a:latin typeface="Amatic SC Bold"/>
                </a:rPr>
                <a:t>  poem</a:t>
              </a:r>
              <a:endParaRPr lang="en-US" sz="8000" dirty="0">
                <a:solidFill>
                  <a:srgbClr val="000000"/>
                </a:solidFill>
                <a:latin typeface="Amatic SC Bold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237" y="1943100"/>
            <a:ext cx="5580930" cy="661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252589">
            <a:off x="16778295" y="2087183"/>
            <a:ext cx="516571" cy="495908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414345"/>
            <a:ext cx="3071234" cy="828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2"/>
          <p:cNvGrpSpPr/>
          <p:nvPr/>
        </p:nvGrpSpPr>
        <p:grpSpPr>
          <a:xfrm>
            <a:off x="1676400" y="95082"/>
            <a:ext cx="16002000" cy="2545623"/>
            <a:chOff x="-1259391" y="-1822116"/>
            <a:chExt cx="19865913" cy="3394167"/>
          </a:xfrm>
        </p:grpSpPr>
        <p:sp>
          <p:nvSpPr>
            <p:cNvPr id="17" name="TextBox 3"/>
            <p:cNvSpPr txBox="1"/>
            <p:nvPr/>
          </p:nvSpPr>
          <p:spPr>
            <a:xfrm>
              <a:off x="-1259391" y="956497"/>
              <a:ext cx="19865913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sz="3000" dirty="0" smtClean="0"/>
                <a:t>.</a:t>
              </a:r>
              <a:endParaRPr lang="en-GB" sz="3000" dirty="0"/>
            </a:p>
          </p:txBody>
        </p:sp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4023997" y="-1822116"/>
              <a:ext cx="6216087" cy="2616628"/>
            </a:xfrm>
            <a:prstGeom prst="rect">
              <a:avLst/>
            </a:prstGeom>
          </p:spPr>
        </p:pic>
        <p:sp>
          <p:nvSpPr>
            <p:cNvPr id="19" name="TextBox 5"/>
            <p:cNvSpPr txBox="1"/>
            <p:nvPr/>
          </p:nvSpPr>
          <p:spPr>
            <a:xfrm>
              <a:off x="4688179" y="-1268304"/>
              <a:ext cx="4635380" cy="1504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 smtClean="0">
                  <a:solidFill>
                    <a:srgbClr val="000000"/>
                  </a:solidFill>
                  <a:latin typeface="Amatic SC Bold"/>
                </a:rPr>
                <a:t>ACROSTIC</a:t>
              </a:r>
              <a:endParaRPr lang="en-US" sz="8000" dirty="0">
                <a:solidFill>
                  <a:srgbClr val="000000"/>
                </a:solidFill>
                <a:latin typeface="Amatic SC Bold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369653" y="2740925"/>
            <a:ext cx="287018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4125" y="4443964"/>
            <a:ext cx="212727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30861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Lazy people everywhere</a:t>
            </a:r>
          </a:p>
          <a:p>
            <a:r>
              <a:rPr lang="en-GB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In the world around us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Throw their</a:t>
            </a:r>
          </a:p>
          <a:p>
            <a:r>
              <a:rPr lang="en-GB" sz="4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Trash on the ground</a:t>
            </a:r>
          </a:p>
          <a:p>
            <a:r>
              <a:rPr lang="en-GB" sz="48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Everyone should try to</a:t>
            </a:r>
          </a:p>
          <a:p>
            <a:r>
              <a:rPr lang="en-GB" sz="48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Reduce the litter in our area</a:t>
            </a:r>
            <a:endParaRPr lang="en-GB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8" r="1778"/>
          <a:stretch/>
        </p:blipFill>
        <p:spPr>
          <a:xfrm>
            <a:off x="8610600" y="1943100"/>
            <a:ext cx="8572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2826633"/>
            <a:ext cx="7086600" cy="61268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562705" y="191104"/>
            <a:ext cx="4176445" cy="1321275"/>
            <a:chOff x="-862124" y="-2632701"/>
            <a:chExt cx="5568593" cy="17617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-862124" y="-2632701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393197" y="-2531906"/>
              <a:ext cx="4805720" cy="1488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EXERCISE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58401" y="2019300"/>
            <a:ext cx="6497832" cy="5486400"/>
            <a:chOff x="9571469" y="1999557"/>
            <a:chExt cx="7467368" cy="62201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559285">
              <a:off x="9571469" y="1999557"/>
              <a:ext cx="7467368" cy="61096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832523" y="2335137"/>
              <a:ext cx="6945260" cy="5884529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0180673" y="2917436"/>
              <a:ext cx="5888554" cy="4273909"/>
              <a:chOff x="0" y="0"/>
              <a:chExt cx="2899410" cy="21043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3970" y="-1270"/>
                <a:ext cx="2903220" cy="2115820"/>
              </a:xfrm>
              <a:custGeom>
                <a:avLst/>
                <a:gdLst/>
                <a:ahLst/>
                <a:cxnLst/>
                <a:rect l="l" t="t" r="r" b="b"/>
                <a:pathLst>
                  <a:path w="2903220" h="2115820">
                    <a:moveTo>
                      <a:pt x="2881630" y="800100"/>
                    </a:moveTo>
                    <a:cubicBezTo>
                      <a:pt x="2880360" y="624840"/>
                      <a:pt x="2870200" y="412750"/>
                      <a:pt x="2870200" y="222250"/>
                    </a:cubicBezTo>
                    <a:cubicBezTo>
                      <a:pt x="2870200" y="170180"/>
                      <a:pt x="2868930" y="66040"/>
                      <a:pt x="2862580" y="13970"/>
                    </a:cubicBezTo>
                    <a:cubicBezTo>
                      <a:pt x="2710180" y="13970"/>
                      <a:pt x="2546350" y="1270"/>
                      <a:pt x="2392680" y="1270"/>
                    </a:cubicBezTo>
                    <a:cubicBezTo>
                      <a:pt x="1593850" y="3810"/>
                      <a:pt x="802640" y="0"/>
                      <a:pt x="5080" y="1270"/>
                    </a:cubicBezTo>
                    <a:cubicBezTo>
                      <a:pt x="5080" y="171450"/>
                      <a:pt x="0" y="360680"/>
                      <a:pt x="1270" y="530860"/>
                    </a:cubicBezTo>
                    <a:cubicBezTo>
                      <a:pt x="3810" y="848360"/>
                      <a:pt x="7620" y="1167130"/>
                      <a:pt x="7620" y="1484630"/>
                    </a:cubicBezTo>
                    <a:cubicBezTo>
                      <a:pt x="7620" y="1638300"/>
                      <a:pt x="6350" y="1790700"/>
                      <a:pt x="13970" y="1944370"/>
                    </a:cubicBezTo>
                    <a:cubicBezTo>
                      <a:pt x="16510" y="1993900"/>
                      <a:pt x="19050" y="2042160"/>
                      <a:pt x="24130" y="2091690"/>
                    </a:cubicBezTo>
                    <a:cubicBezTo>
                      <a:pt x="191770" y="2094230"/>
                      <a:pt x="358140" y="2098040"/>
                      <a:pt x="525780" y="2103120"/>
                    </a:cubicBezTo>
                    <a:cubicBezTo>
                      <a:pt x="971550" y="2115820"/>
                      <a:pt x="1404620" y="2095500"/>
                      <a:pt x="1864360" y="2104390"/>
                    </a:cubicBezTo>
                    <a:cubicBezTo>
                      <a:pt x="2211070" y="2110740"/>
                      <a:pt x="2551430" y="2091690"/>
                      <a:pt x="2898140" y="2091690"/>
                    </a:cubicBezTo>
                    <a:cubicBezTo>
                      <a:pt x="2898140" y="2075180"/>
                      <a:pt x="2899410" y="1978660"/>
                      <a:pt x="2900680" y="1962150"/>
                    </a:cubicBezTo>
                    <a:cubicBezTo>
                      <a:pt x="2903220" y="1863090"/>
                      <a:pt x="2889250" y="1677670"/>
                      <a:pt x="2890520" y="1578610"/>
                    </a:cubicBezTo>
                    <a:cubicBezTo>
                      <a:pt x="2896870" y="1170940"/>
                      <a:pt x="2884170" y="1151890"/>
                      <a:pt x="2881630" y="800100"/>
                    </a:cubicBez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52589">
            <a:off x="16423564" y="1798664"/>
            <a:ext cx="516571" cy="4959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383107">
            <a:off x="8967562" y="7575093"/>
            <a:ext cx="513645" cy="49310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226927" y="3215505"/>
            <a:ext cx="6987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Write a poem about litter</a:t>
            </a:r>
          </a:p>
          <a:p>
            <a:endParaRPr lang="en-GB" sz="4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Write an acrostic about litter</a:t>
            </a:r>
          </a:p>
        </p:txBody>
      </p:sp>
    </p:spTree>
    <p:extLst>
      <p:ext uri="{BB962C8B-B14F-4D97-AF65-F5344CB8AC3E}">
        <p14:creationId xmlns:p14="http://schemas.microsoft.com/office/powerpoint/2010/main" val="12160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3295568" y="1822400"/>
            <a:ext cx="6347506" cy="9960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3821">
            <a:off x="1601693" y="1460470"/>
            <a:ext cx="9845509" cy="19170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53500" y="4624950"/>
            <a:ext cx="7060234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Muli Regular"/>
              </a:rPr>
              <a:t>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91798" y="1853753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What is litter?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10790848" y="97235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00043">
            <a:off x="10787774" y="8900976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2205388" y="4041938"/>
            <a:ext cx="7956458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Rubbish such as paper, cans, bottles and bags left lying in an open place or 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public. 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Litter consists of waste products that have not been thrown away properly.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To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  <a:cs typeface="Amatic SC Bold" panose="020B0604020202020204" charset="-79"/>
              </a:rPr>
              <a:t>litter means to drop and leave objects, often man-made, such as aluminium cans, cardboard boxes or plastic bottles on the ground and leave them there for others to dispose of.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endParaRPr lang="en-GB" sz="40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pPr algn="ctr"/>
            <a:endParaRPr lang="en-GB" sz="40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401835" y="244797"/>
            <a:ext cx="1012267" cy="1493796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400000">
            <a:off x="10695921" y="1898458"/>
            <a:ext cx="7909527" cy="6095999"/>
          </a:xfrm>
          <a:prstGeom prst="rect">
            <a:avLst/>
          </a:prstGeom>
        </p:spPr>
      </p:pic>
      <p:pic>
        <p:nvPicPr>
          <p:cNvPr id="11268" name="Picture 4" descr="Image result for rubbish left in park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8183" y="1743727"/>
            <a:ext cx="4395696" cy="6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2826633"/>
            <a:ext cx="7086600" cy="61268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562705" y="191104"/>
            <a:ext cx="4176445" cy="1321275"/>
            <a:chOff x="-862124" y="-2632701"/>
            <a:chExt cx="5568593" cy="17617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-862124" y="-2632701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393197" y="-2531906"/>
              <a:ext cx="4805720" cy="1488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EXERCISE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58401" y="2019300"/>
            <a:ext cx="6497832" cy="5486400"/>
            <a:chOff x="9571469" y="1999557"/>
            <a:chExt cx="7467368" cy="62201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559285">
              <a:off x="9571469" y="1999557"/>
              <a:ext cx="7467368" cy="61096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832523" y="2335137"/>
              <a:ext cx="6945260" cy="5884529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0180673" y="2917436"/>
              <a:ext cx="5888554" cy="4273909"/>
              <a:chOff x="0" y="0"/>
              <a:chExt cx="2899410" cy="21043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3970" y="-1270"/>
                <a:ext cx="2903220" cy="2115820"/>
              </a:xfrm>
              <a:custGeom>
                <a:avLst/>
                <a:gdLst/>
                <a:ahLst/>
                <a:cxnLst/>
                <a:rect l="l" t="t" r="r" b="b"/>
                <a:pathLst>
                  <a:path w="2903220" h="2115820">
                    <a:moveTo>
                      <a:pt x="2881630" y="800100"/>
                    </a:moveTo>
                    <a:cubicBezTo>
                      <a:pt x="2880360" y="624840"/>
                      <a:pt x="2870200" y="412750"/>
                      <a:pt x="2870200" y="222250"/>
                    </a:cubicBezTo>
                    <a:cubicBezTo>
                      <a:pt x="2870200" y="170180"/>
                      <a:pt x="2868930" y="66040"/>
                      <a:pt x="2862580" y="13970"/>
                    </a:cubicBezTo>
                    <a:cubicBezTo>
                      <a:pt x="2710180" y="13970"/>
                      <a:pt x="2546350" y="1270"/>
                      <a:pt x="2392680" y="1270"/>
                    </a:cubicBezTo>
                    <a:cubicBezTo>
                      <a:pt x="1593850" y="3810"/>
                      <a:pt x="802640" y="0"/>
                      <a:pt x="5080" y="1270"/>
                    </a:cubicBezTo>
                    <a:cubicBezTo>
                      <a:pt x="5080" y="171450"/>
                      <a:pt x="0" y="360680"/>
                      <a:pt x="1270" y="530860"/>
                    </a:cubicBezTo>
                    <a:cubicBezTo>
                      <a:pt x="3810" y="848360"/>
                      <a:pt x="7620" y="1167130"/>
                      <a:pt x="7620" y="1484630"/>
                    </a:cubicBezTo>
                    <a:cubicBezTo>
                      <a:pt x="7620" y="1638300"/>
                      <a:pt x="6350" y="1790700"/>
                      <a:pt x="13970" y="1944370"/>
                    </a:cubicBezTo>
                    <a:cubicBezTo>
                      <a:pt x="16510" y="1993900"/>
                      <a:pt x="19050" y="2042160"/>
                      <a:pt x="24130" y="2091690"/>
                    </a:cubicBezTo>
                    <a:cubicBezTo>
                      <a:pt x="191770" y="2094230"/>
                      <a:pt x="358140" y="2098040"/>
                      <a:pt x="525780" y="2103120"/>
                    </a:cubicBezTo>
                    <a:cubicBezTo>
                      <a:pt x="971550" y="2115820"/>
                      <a:pt x="1404620" y="2095500"/>
                      <a:pt x="1864360" y="2104390"/>
                    </a:cubicBezTo>
                    <a:cubicBezTo>
                      <a:pt x="2211070" y="2110740"/>
                      <a:pt x="2551430" y="2091690"/>
                      <a:pt x="2898140" y="2091690"/>
                    </a:cubicBezTo>
                    <a:cubicBezTo>
                      <a:pt x="2898140" y="2075180"/>
                      <a:pt x="2899410" y="1978660"/>
                      <a:pt x="2900680" y="1962150"/>
                    </a:cubicBezTo>
                    <a:cubicBezTo>
                      <a:pt x="2903220" y="1863090"/>
                      <a:pt x="2889250" y="1677670"/>
                      <a:pt x="2890520" y="1578610"/>
                    </a:cubicBezTo>
                    <a:cubicBezTo>
                      <a:pt x="2896870" y="1170940"/>
                      <a:pt x="2884170" y="1151890"/>
                      <a:pt x="2881630" y="800100"/>
                    </a:cubicBez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52589">
            <a:off x="16423564" y="1798664"/>
            <a:ext cx="516571" cy="4959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383107">
            <a:off x="8967562" y="7575093"/>
            <a:ext cx="513645" cy="49310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226927" y="3215505"/>
            <a:ext cx="6987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Design a poster or leaflet about the damaging effects of litter.</a:t>
            </a:r>
          </a:p>
          <a:p>
            <a:endParaRPr lang="en-GB" sz="48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In school</a:t>
            </a:r>
          </a:p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For the environment</a:t>
            </a:r>
          </a:p>
          <a:p>
            <a:r>
              <a:rPr lang="en-GB" sz="4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For animals</a:t>
            </a:r>
            <a:endParaRPr lang="en-GB" sz="48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78" y="4344405"/>
            <a:ext cx="4861392" cy="4560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46693" y="4344405"/>
            <a:ext cx="4861392" cy="4560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97908" y="4344405"/>
            <a:ext cx="4861392" cy="4560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86912" y="5074734"/>
            <a:ext cx="3335805" cy="1891982"/>
            <a:chOff x="0" y="0"/>
            <a:chExt cx="4447740" cy="2522643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44477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>
                  <a:solidFill>
                    <a:srgbClr val="000000"/>
                  </a:solidFill>
                  <a:latin typeface="Muli Bold"/>
                </a:rPr>
                <a:t>Discussion Point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3152"/>
              <a:ext cx="4447740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000000"/>
                  </a:solidFill>
                  <a:latin typeface="Muli Regular"/>
                </a:rPr>
                <a:t>Cap off a productive class with key summary points students can easily remember.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38127" y="5074734"/>
            <a:ext cx="3335805" cy="1891982"/>
            <a:chOff x="0" y="0"/>
            <a:chExt cx="4447740" cy="2522643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44477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>
                  <a:solidFill>
                    <a:srgbClr val="000000"/>
                  </a:solidFill>
                  <a:latin typeface="Muli Bold"/>
                </a:rPr>
                <a:t>Discussion Point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3152"/>
              <a:ext cx="4447740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Muli Regular"/>
                </a:rPr>
                <a:t>Y</a:t>
              </a:r>
              <a:r>
                <a:rPr lang="en-US" sz="2000" u="none">
                  <a:solidFill>
                    <a:srgbClr val="000000"/>
                  </a:solidFill>
                  <a:latin typeface="Muli Regular"/>
                </a:rPr>
                <a:t>ou can provide this for the class as a way of wrapping up everything you've discussed.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89342" y="5074734"/>
            <a:ext cx="3335805" cy="1539557"/>
            <a:chOff x="0" y="0"/>
            <a:chExt cx="4447740" cy="205274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44477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>
                  <a:solidFill>
                    <a:srgbClr val="000000"/>
                  </a:solidFill>
                  <a:latin typeface="Muli Bold"/>
                </a:rPr>
                <a:t>Discussion Point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3152"/>
              <a:ext cx="4447740" cy="1389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Muli Regular"/>
                </a:rPr>
                <a:t>Recaps</a:t>
              </a:r>
              <a:r>
                <a:rPr lang="en-US" sz="2000" u="none">
                  <a:solidFill>
                    <a:srgbClr val="000000"/>
                  </a:solidFill>
                  <a:latin typeface="Muli Regular"/>
                </a:rPr>
                <a:t> can also be led by students for a more enriching experience.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738127" y="5074734"/>
            <a:ext cx="3335805" cy="1891982"/>
            <a:chOff x="0" y="0"/>
            <a:chExt cx="4447740" cy="252264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44477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>
                  <a:solidFill>
                    <a:srgbClr val="000000"/>
                  </a:solidFill>
                  <a:latin typeface="Muli Bold"/>
                </a:rPr>
                <a:t>Discussion Point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63152"/>
              <a:ext cx="4447740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Muli Regular"/>
                </a:rPr>
                <a:t>Y</a:t>
              </a:r>
              <a:r>
                <a:rPr lang="en-US" sz="2000" u="none">
                  <a:solidFill>
                    <a:srgbClr val="000000"/>
                  </a:solidFill>
                  <a:latin typeface="Muli Regular"/>
                </a:rPr>
                <a:t>ou can provide this for the class as a way of wrapping up everything you've discussed.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738127" y="5074734"/>
            <a:ext cx="3335805" cy="1891982"/>
            <a:chOff x="0" y="0"/>
            <a:chExt cx="4447740" cy="252264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47625"/>
              <a:ext cx="44477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pc="72">
                  <a:solidFill>
                    <a:srgbClr val="000000"/>
                  </a:solidFill>
                  <a:latin typeface="Muli Bold"/>
                </a:rPr>
                <a:t>Discussion Point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3152"/>
              <a:ext cx="4447740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Muli Regular"/>
                </a:rPr>
                <a:t>Y</a:t>
              </a:r>
              <a:r>
                <a:rPr lang="en-US" sz="2000" u="none">
                  <a:solidFill>
                    <a:srgbClr val="000000"/>
                  </a:solidFill>
                  <a:latin typeface="Muli Regular"/>
                </a:rPr>
                <a:t>ou can provide this for the class as a way of wrapping up everything you've discussed.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4132512"/>
            <a:ext cx="1158212" cy="1258207"/>
            <a:chOff x="0" y="0"/>
            <a:chExt cx="1544282" cy="1677609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6579915" y="4132512"/>
            <a:ext cx="1158212" cy="1258207"/>
            <a:chOff x="0" y="0"/>
            <a:chExt cx="1544282" cy="167760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12131130" y="4132512"/>
            <a:ext cx="1158212" cy="1258207"/>
            <a:chOff x="0" y="0"/>
            <a:chExt cx="1544282" cy="1677609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2007">
            <a:off x="4863159" y="1101890"/>
            <a:ext cx="8561682" cy="2708605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5380262" y="1096022"/>
            <a:ext cx="7527476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Amatic SC Bold"/>
              </a:rPr>
              <a:t>CLASS RECAP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437957">
            <a:off x="4008767" y="1449399"/>
            <a:ext cx="1321100" cy="113614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9667">
            <a:off x="12974891" y="2535916"/>
            <a:ext cx="1321100" cy="1136146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3113" y="3127571"/>
            <a:ext cx="5829300" cy="4031859"/>
            <a:chOff x="0" y="0"/>
            <a:chExt cx="7772400" cy="5375812"/>
          </a:xfrm>
        </p:grpSpPr>
        <p:sp>
          <p:nvSpPr>
            <p:cNvPr id="3" name="TextBox 3"/>
            <p:cNvSpPr txBox="1"/>
            <p:nvPr/>
          </p:nvSpPr>
          <p:spPr>
            <a:xfrm>
              <a:off x="0" y="-266700"/>
              <a:ext cx="7772400" cy="318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0160"/>
                </a:lnSpc>
                <a:spcBef>
                  <a:spcPct val="0"/>
                </a:spcBef>
              </a:pPr>
              <a:r>
                <a:rPr lang="en-US" sz="14400" u="none">
                  <a:solidFill>
                    <a:srgbClr val="000000"/>
                  </a:solidFill>
                  <a:latin typeface="Amatic SC Bold"/>
                </a:rPr>
                <a:t>HOMEWORK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733067"/>
              <a:ext cx="777240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Muli Regular"/>
                </a:rPr>
                <a:t>Add instructions or guidelines here. You can also put additional details on when and how to submit.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9598811" y="1888904"/>
            <a:ext cx="6938093" cy="6509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902287">
            <a:off x="8285642" y="1178764"/>
            <a:ext cx="1333688" cy="11930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17131">
            <a:off x="8693288" y="1251576"/>
            <a:ext cx="518396" cy="84575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30406" y="2371723"/>
            <a:ext cx="5674903" cy="5543553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2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62007">
            <a:off x="-827416" y="8685343"/>
            <a:ext cx="20474267" cy="6477314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81905" y="7911358"/>
            <a:ext cx="1324190" cy="1324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00627" y="6190693"/>
            <a:ext cx="1324190" cy="1324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81905" y="4470029"/>
            <a:ext cx="1324190" cy="13241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81905" y="2749364"/>
            <a:ext cx="1324190" cy="13241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00627" y="1028700"/>
            <a:ext cx="1324190" cy="1324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59248" y="7911358"/>
            <a:ext cx="1324190" cy="1324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59248" y="6190693"/>
            <a:ext cx="1324190" cy="13241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59248" y="4470029"/>
            <a:ext cx="1324190" cy="13241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59248" y="2749364"/>
            <a:ext cx="1324190" cy="13241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359248" y="1028700"/>
            <a:ext cx="1324190" cy="13241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17869" y="7911358"/>
            <a:ext cx="1324190" cy="1324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099627" y="6190693"/>
            <a:ext cx="1324190" cy="1324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17869" y="4470029"/>
            <a:ext cx="1324190" cy="1324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099627" y="2749364"/>
            <a:ext cx="1324190" cy="13241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17869" y="1028700"/>
            <a:ext cx="1324190" cy="1324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076490" y="7911358"/>
            <a:ext cx="1324190" cy="13241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076490" y="6190693"/>
            <a:ext cx="1324190" cy="13241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076490" y="4470029"/>
            <a:ext cx="1324190" cy="13241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076490" y="2749364"/>
            <a:ext cx="1324190" cy="13241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4076490" y="1028700"/>
            <a:ext cx="1324190" cy="132419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935110" y="7911358"/>
            <a:ext cx="1324190" cy="132419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5935110" y="6190693"/>
            <a:ext cx="1324190" cy="132419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846429" y="4470029"/>
            <a:ext cx="1324190" cy="13241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846429" y="2660683"/>
            <a:ext cx="1324190" cy="132419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846429" y="1028700"/>
            <a:ext cx="1324190" cy="132419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1393394" y="3852970"/>
            <a:ext cx="5299030" cy="2581060"/>
            <a:chOff x="0" y="0"/>
            <a:chExt cx="7065373" cy="3441414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672276" y="200843"/>
              <a:ext cx="5720821" cy="1809860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0" y="2357469"/>
              <a:ext cx="7065373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"/>
                </a:rPr>
                <a:t>Use these free recolorable icons and illustrations in your Canva design.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22602" y="399658"/>
              <a:ext cx="4820168" cy="1488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FREE ICONS</a:t>
              </a:r>
            </a:p>
          </p:txBody>
        </p:sp>
      </p:grpSp>
      <p:pic>
        <p:nvPicPr>
          <p:cNvPr id="31" name="Picture 2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3302" y="3748123"/>
            <a:ext cx="5299030" cy="2790754"/>
            <a:chOff x="0" y="0"/>
            <a:chExt cx="7065373" cy="37210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265208" y="229425"/>
              <a:ext cx="6534957" cy="206742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2637060"/>
              <a:ext cx="7065373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"/>
                </a:rPr>
                <a:t>Use these free recolorable icons and illustrations in your Canva design.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15186" y="557021"/>
              <a:ext cx="6450137" cy="1488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FREE RESOURCES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89524" y="1194639"/>
            <a:ext cx="915168" cy="1010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93832" y="1754082"/>
            <a:ext cx="705723" cy="1196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71404" y="2074373"/>
            <a:ext cx="1529768" cy="20080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94316" y="1194639"/>
            <a:ext cx="826577" cy="1185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07703" y="2251601"/>
            <a:ext cx="716487" cy="20080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821111" y="2084460"/>
            <a:ext cx="1729275" cy="21751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37955" y="3255626"/>
            <a:ext cx="669650" cy="642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11594" y="4630930"/>
            <a:ext cx="1192022" cy="10251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21663" y="4743809"/>
            <a:ext cx="955782" cy="799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18774" y="2951595"/>
            <a:ext cx="1849748" cy="9468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316863" y="1384111"/>
            <a:ext cx="3008497" cy="6317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633295" y="4406609"/>
            <a:ext cx="837073" cy="9906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168522" y="4564048"/>
            <a:ext cx="749862" cy="83318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07650">
            <a:off x="14250918" y="4921967"/>
            <a:ext cx="2563496" cy="2563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14767" y="8497792"/>
            <a:ext cx="1256094" cy="7605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332" y="7813581"/>
            <a:ext cx="1256094" cy="39738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514767" y="6075485"/>
            <a:ext cx="1256094" cy="6942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14767" y="7238271"/>
            <a:ext cx="1256094" cy="2512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166609" y="6042816"/>
            <a:ext cx="1059904" cy="95391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166609" y="7238271"/>
            <a:ext cx="1059904" cy="8671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166609" y="8263918"/>
            <a:ext cx="1059904" cy="9943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928309" y="8497792"/>
            <a:ext cx="932015" cy="83373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676263" y="5965897"/>
            <a:ext cx="1470132" cy="234368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5255" y="6075485"/>
            <a:ext cx="1501526" cy="218476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821111" y="8524181"/>
            <a:ext cx="1908096" cy="70773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206088" y="5998286"/>
            <a:ext cx="1269803" cy="112666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2138738" y="8487570"/>
            <a:ext cx="2311265" cy="7312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33493" y="7233717"/>
            <a:ext cx="1269803" cy="107587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5667835">
            <a:off x="7264923" y="6762375"/>
            <a:ext cx="2258787" cy="714598"/>
          </a:xfrm>
          <a:prstGeom prst="rect">
            <a:avLst/>
          </a:prstGeom>
        </p:spPr>
      </p:pic>
      <p:pic>
        <p:nvPicPr>
          <p:cNvPr id="35" name="Picture 23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573479" y="1500026"/>
            <a:ext cx="5729515" cy="100141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3821">
            <a:off x="1645507" y="1570624"/>
            <a:ext cx="9585460" cy="19170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53500" y="4624950"/>
            <a:ext cx="7060234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Muli Regular"/>
              </a:rPr>
              <a:t>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39231" y="1868585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Why do people litter?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10809734" y="200857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00043">
            <a:off x="10420456" y="8980380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1938474" y="4024927"/>
            <a:ext cx="8172733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Sometimes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people are just 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careless.</a:t>
            </a:r>
          </a:p>
          <a:p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Sometimes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dirty spaces prompt them to throw more 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rubbish. </a:t>
            </a:r>
          </a:p>
          <a:p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Sometimes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they are just lazy or forgetful. </a:t>
            </a:r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Bins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may not be available at many places which could also be a reason for people to litter.</a:t>
            </a:r>
          </a:p>
          <a:p>
            <a:endParaRPr lang="en-GB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endParaRPr lang="en-GB" sz="40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pPr algn="ctr"/>
            <a:endParaRPr lang="en-GB" sz="40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429958" y="296328"/>
            <a:ext cx="1012267" cy="1493796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400000">
            <a:off x="10739057" y="1888132"/>
            <a:ext cx="7909527" cy="6095999"/>
          </a:xfrm>
          <a:prstGeom prst="rect">
            <a:avLst/>
          </a:prstGeom>
        </p:spPr>
      </p:pic>
      <p:pic>
        <p:nvPicPr>
          <p:cNvPr id="10242" name="Picture 2" descr="http://clipartmag.com/images/trash-clipart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8183" y="1582756"/>
            <a:ext cx="4646068" cy="66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175777" y="1775926"/>
            <a:ext cx="6662400" cy="10270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3821">
            <a:off x="1877825" y="1297533"/>
            <a:ext cx="9730912" cy="19170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53500" y="4624950"/>
            <a:ext cx="7060234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Muli Regular"/>
              </a:rPr>
              <a:t>.</a:t>
            </a: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2651" y="1642684"/>
            <a:ext cx="886671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WAYS PEOPLE LITTER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00043">
            <a:off x="10627462" y="9434378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2007253" y="3963372"/>
            <a:ext cx="8172733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People do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it knowingly as well as unknowingly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.</a:t>
            </a: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It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could be waste that is spilt on the ground or near the waste bin or under a bench in a park or buried in sand on the beach. </a:t>
            </a:r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People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could throw an empty packet </a:t>
            </a:r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of crisps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they just finished eating on the street instead of putting it in a bin. </a:t>
            </a:r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endParaRPr lang="en-GB" sz="32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r>
              <a:rPr lang="en-GB" sz="3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Littering </a:t>
            </a:r>
            <a:r>
              <a:rPr lang="en-GB" sz="3200" dirty="0">
                <a:solidFill>
                  <a:srgbClr val="00B050"/>
                </a:solidFill>
                <a:latin typeface="Berlin Sans FB" panose="020E0602020502020306" pitchFamily="34" charset="0"/>
              </a:rPr>
              <a:t>happens when people do not throw the waste in the bin appropriately.</a:t>
            </a:r>
          </a:p>
          <a:p>
            <a:endParaRPr lang="en-GB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r>
              <a:rPr lang="en-GB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endParaRPr lang="en-GB" sz="4000" dirty="0" smtClean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  <a:p>
            <a:pPr algn="ctr"/>
            <a:endParaRPr lang="en-GB" sz="4000" dirty="0">
              <a:solidFill>
                <a:srgbClr val="00B050"/>
              </a:solidFill>
              <a:latin typeface="Berlin Sans FB" panose="020E0602020502020306" pitchFamily="34" charset="0"/>
              <a:cs typeface="Amatic SC Bold" panose="020B0604020202020204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514314" y="244795"/>
            <a:ext cx="1012267" cy="1493796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400000">
            <a:off x="10739057" y="1888132"/>
            <a:ext cx="7909527" cy="6095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611" y="1617392"/>
            <a:ext cx="4269834" cy="67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5059557" y="10934782"/>
            <a:ext cx="1789027" cy="4845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3821">
            <a:off x="471745" y="2625786"/>
            <a:ext cx="10755496" cy="191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48200" y="4832383"/>
            <a:ext cx="4825947" cy="610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Plastic bottles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Glass bottles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Sweet, chocolate, crisp wrappers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Paper and card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B05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Food waste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4400" dirty="0" smtClean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uli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00" y="2934193"/>
            <a:ext cx="1093906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different types of litter in school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851397">
            <a:off x="10809734" y="200857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19102">
            <a:off x="17103061" y="5654380"/>
            <a:ext cx="927423" cy="1329729"/>
          </a:xfrm>
          <a:prstGeom prst="rect">
            <a:avLst/>
          </a:prstGeom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70250" y="9538511"/>
            <a:ext cx="2610759" cy="70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2572827" y="2095500"/>
            <a:ext cx="365777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erlin Sans FB" panose="020E0602020502020306" pitchFamily="34" charset="0"/>
              </a:rPr>
              <a:t>What is most common litter in your school?</a:t>
            </a:r>
            <a:endParaRPr lang="en-GB" sz="4800" dirty="0">
              <a:latin typeface="Berlin Sans FB" panose="020E0602020502020306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5450">
            <a:off x="9220242" y="196255"/>
            <a:ext cx="1362996" cy="20113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7484">
            <a:off x="283016" y="169635"/>
            <a:ext cx="1720505" cy="2064606"/>
          </a:xfrm>
          <a:prstGeom prst="rect">
            <a:avLst/>
          </a:prstGeom>
        </p:spPr>
      </p:pic>
      <p:pic>
        <p:nvPicPr>
          <p:cNvPr id="2053" name="Picture 5" descr="Image result for transparent confused emoji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2827" y="5037445"/>
            <a:ext cx="3665898" cy="33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lastic Bottle Png - Transparent Plastic Bottles Png (891x839), Png Download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1" y="6658697"/>
            <a:ext cx="3058301" cy="287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8100"/>
            <a:ext cx="14020800" cy="103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1837</Words>
  <Application>Microsoft Office PowerPoint</Application>
  <PresentationFormat>Custom</PresentationFormat>
  <Paragraphs>341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Amatic SC Bold</vt:lpstr>
      <vt:lpstr>Bevan</vt:lpstr>
      <vt:lpstr>Arial</vt:lpstr>
      <vt:lpstr>Berlin Sans FB</vt:lpstr>
      <vt:lpstr>Muli Regular Bold</vt:lpstr>
      <vt:lpstr>Muli Regular</vt:lpstr>
      <vt:lpstr>Calibri</vt:lpstr>
      <vt:lpstr>Times New Roman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these free, recolourable icons and illustrations in your Canva design.</dc:title>
  <dc:creator>Charlene McKeown</dc:creator>
  <cp:lastModifiedBy>Anna Green</cp:lastModifiedBy>
  <cp:revision>34</cp:revision>
  <dcterms:created xsi:type="dcterms:W3CDTF">2006-08-16T00:00:00Z</dcterms:created>
  <dcterms:modified xsi:type="dcterms:W3CDTF">2021-03-30T15:33:22Z</dcterms:modified>
  <dc:identifier>DAEDc3676mY</dc:identifier>
</cp:coreProperties>
</file>