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56" r:id="rId2"/>
    <p:sldId id="257" r:id="rId3"/>
    <p:sldId id="313" r:id="rId4"/>
    <p:sldId id="273" r:id="rId5"/>
    <p:sldId id="274" r:id="rId6"/>
    <p:sldId id="275" r:id="rId7"/>
    <p:sldId id="276" r:id="rId8"/>
    <p:sldId id="281" r:id="rId9"/>
    <p:sldId id="282" r:id="rId10"/>
    <p:sldId id="283" r:id="rId11"/>
    <p:sldId id="279" r:id="rId12"/>
    <p:sldId id="314" r:id="rId13"/>
    <p:sldId id="315" r:id="rId14"/>
    <p:sldId id="316" r:id="rId15"/>
    <p:sldId id="317" r:id="rId16"/>
    <p:sldId id="278" r:id="rId17"/>
    <p:sldId id="318" r:id="rId18"/>
    <p:sldId id="298" r:id="rId19"/>
    <p:sldId id="306" r:id="rId20"/>
    <p:sldId id="309" r:id="rId21"/>
    <p:sldId id="319" r:id="rId22"/>
    <p:sldId id="297" r:id="rId23"/>
    <p:sldId id="307" r:id="rId24"/>
    <p:sldId id="308" r:id="rId25"/>
    <p:sldId id="310" r:id="rId26"/>
    <p:sldId id="311" r:id="rId27"/>
    <p:sldId id="312" r:id="rId28"/>
    <p:sldId id="322" r:id="rId29"/>
    <p:sldId id="321" r:id="rId30"/>
    <p:sldId id="323" r:id="rId31"/>
    <p:sldId id="292" r:id="rId32"/>
    <p:sldId id="320" r:id="rId33"/>
    <p:sldId id="324" r:id="rId34"/>
    <p:sldId id="287" r:id="rId35"/>
    <p:sldId id="288" r:id="rId36"/>
    <p:sldId id="295" r:id="rId37"/>
    <p:sldId id="296" r:id="rId38"/>
    <p:sldId id="289" r:id="rId39"/>
    <p:sldId id="290" r:id="rId40"/>
    <p:sldId id="284" r:id="rId41"/>
    <p:sldId id="301" r:id="rId42"/>
    <p:sldId id="264" r:id="rId43"/>
    <p:sldId id="303" r:id="rId44"/>
    <p:sldId id="304" r:id="rId45"/>
    <p:sldId id="305" r:id="rId46"/>
    <p:sldId id="302" r:id="rId47"/>
    <p:sldId id="263" r:id="rId48"/>
    <p:sldId id="259" r:id="rId49"/>
    <p:sldId id="260" r:id="rId50"/>
    <p:sldId id="261" r:id="rId51"/>
    <p:sldId id="262" r:id="rId52"/>
    <p:sldId id="265" r:id="rId53"/>
    <p:sldId id="266" r:id="rId54"/>
    <p:sldId id="267" r:id="rId55"/>
    <p:sldId id="268" r:id="rId56"/>
    <p:sldId id="269" r:id="rId57"/>
    <p:sldId id="270" r:id="rId58"/>
    <p:sldId id="271" r:id="rId59"/>
  </p:sldIdLst>
  <p:sldSz cx="18288000" cy="10287000"/>
  <p:notesSz cx="6858000" cy="9144000"/>
  <p:embeddedFontLst>
    <p:embeddedFont>
      <p:font typeface="Amatic SC Bold" panose="020B0604020202020204" charset="-79"/>
      <p:regular r:id="rId61"/>
    </p:embeddedFont>
    <p:embeddedFont>
      <p:font typeface="Berlin Sans FB" panose="020E0602020502020306" pitchFamily="34" charset="0"/>
      <p:regular r:id="rId62"/>
      <p:bold r:id="rId63"/>
    </p:embeddedFont>
    <p:embeddedFont>
      <p:font typeface="Muli Regular Bold" panose="020B0604020202020204" charset="0"/>
      <p:regular r:id="rId64"/>
    </p:embeddedFont>
    <p:embeddedFont>
      <p:font typeface="Muli Regular" panose="020B0604020202020204" charset="0"/>
      <p:regular r:id="rId65"/>
    </p:embeddedFont>
    <p:embeddedFont>
      <p:font typeface="Calibri" panose="020F0502020204030204" pitchFamily="34" charset="0"/>
      <p:regular r:id="rId66"/>
      <p:bold r:id="rId67"/>
      <p:italic r:id="rId68"/>
      <p:boldItalic r:id="rId69"/>
    </p:embeddedFont>
    <p:embeddedFont>
      <p:font typeface="Muli Bold"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731" autoAdjust="0"/>
  </p:normalViewPr>
  <p:slideViewPr>
    <p:cSldViewPr>
      <p:cViewPr varScale="1">
        <p:scale>
          <a:sx n="58" d="100"/>
          <a:sy n="58" d="100"/>
        </p:scale>
        <p:origin x="75" y="2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6172A-DD13-4AF7-8114-B19044DB7D90}"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7573B-EFBE-4CF5-A868-E25E735B67DB}" type="slidenum">
              <a:rPr lang="en-GB" smtClean="0"/>
              <a:t>‹#›</a:t>
            </a:fld>
            <a:endParaRPr lang="en-GB"/>
          </a:p>
        </p:txBody>
      </p:sp>
    </p:spTree>
    <p:extLst>
      <p:ext uri="{BB962C8B-B14F-4D97-AF65-F5344CB8AC3E}">
        <p14:creationId xmlns:p14="http://schemas.microsoft.com/office/powerpoint/2010/main" val="405068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Expanded_polystyrene_foam" TargetMode="External"/><Relationship Id="rId3" Type="http://schemas.openxmlformats.org/officeDocument/2006/relationships/hyperlink" Target="https://en.wikipedia.org/wiki/Waste" TargetMode="External"/><Relationship Id="rId7" Type="http://schemas.openxmlformats.org/officeDocument/2006/relationships/hyperlink" Target="https://en.wikipedia.org/wiki/Biodegrad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Plastic_bottle" TargetMode="External"/><Relationship Id="rId5" Type="http://schemas.openxmlformats.org/officeDocument/2006/relationships/hyperlink" Target="https://en.wikipedia.org/wiki/Cardboard_box" TargetMode="External"/><Relationship Id="rId4" Type="http://schemas.openxmlformats.org/officeDocument/2006/relationships/hyperlink" Target="https://en.wikipedia.org/wiki/Aluminum_ca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Litter</a:t>
            </a:r>
            <a:r>
              <a:rPr lang="en-GB" sz="1200" b="0" i="0" kern="1200" dirty="0" smtClean="0">
                <a:solidFill>
                  <a:schemeClr val="tx1"/>
                </a:solidFill>
                <a:effectLst/>
                <a:latin typeface="+mn-lt"/>
                <a:ea typeface="+mn-ea"/>
                <a:cs typeface="+mn-cs"/>
              </a:rPr>
              <a:t> consists of </a:t>
            </a:r>
            <a:r>
              <a:rPr lang="en-GB" sz="1200" b="0" i="0" u="sng" kern="1200" dirty="0" smtClean="0">
                <a:solidFill>
                  <a:schemeClr val="tx1"/>
                </a:solidFill>
                <a:effectLst/>
                <a:latin typeface="+mn-lt"/>
                <a:ea typeface="+mn-ea"/>
                <a:cs typeface="+mn-cs"/>
                <a:hlinkClick r:id="rId3"/>
              </a:rPr>
              <a:t>waste products</a:t>
            </a:r>
            <a:r>
              <a:rPr lang="en-GB" sz="1200" b="0" i="0" kern="1200" dirty="0" smtClean="0">
                <a:solidFill>
                  <a:schemeClr val="tx1"/>
                </a:solidFill>
                <a:effectLst/>
                <a:latin typeface="+mn-lt"/>
                <a:ea typeface="+mn-ea"/>
                <a:cs typeface="+mn-cs"/>
              </a:rPr>
              <a:t> that have been discarded incorrectly, without consent, at an unsuitable location. Litter can also be used as a verb; to </a:t>
            </a:r>
            <a:r>
              <a:rPr lang="en-GB" sz="1200" b="1" i="0" kern="1200" dirty="0" smtClean="0">
                <a:solidFill>
                  <a:schemeClr val="tx1"/>
                </a:solidFill>
                <a:effectLst/>
                <a:latin typeface="+mn-lt"/>
                <a:ea typeface="+mn-ea"/>
                <a:cs typeface="+mn-cs"/>
              </a:rPr>
              <a:t>litter</a:t>
            </a:r>
            <a:r>
              <a:rPr lang="en-GB" sz="1200" b="0" i="0" kern="1200" dirty="0" smtClean="0">
                <a:solidFill>
                  <a:schemeClr val="tx1"/>
                </a:solidFill>
                <a:effectLst/>
                <a:latin typeface="+mn-lt"/>
                <a:ea typeface="+mn-ea"/>
                <a:cs typeface="+mn-cs"/>
              </a:rPr>
              <a:t> means to drop and leave objects, often man-made, such as </a:t>
            </a:r>
            <a:r>
              <a:rPr lang="en-GB" sz="1200" b="0" i="0" u="none" strike="noStrike" kern="1200" dirty="0" err="1" smtClean="0">
                <a:solidFill>
                  <a:schemeClr val="tx1"/>
                </a:solidFill>
                <a:effectLst/>
                <a:latin typeface="+mn-lt"/>
                <a:ea typeface="+mn-ea"/>
                <a:cs typeface="+mn-cs"/>
                <a:hlinkClick r:id="rId4" tooltip="Aluminum can"/>
              </a:rPr>
              <a:t>aluminum</a:t>
            </a:r>
            <a:r>
              <a:rPr lang="en-GB" sz="1200" b="0" i="0" u="none" strike="noStrike" kern="1200" dirty="0" smtClean="0">
                <a:solidFill>
                  <a:schemeClr val="tx1"/>
                </a:solidFill>
                <a:effectLst/>
                <a:latin typeface="+mn-lt"/>
                <a:ea typeface="+mn-ea"/>
                <a:cs typeface="+mn-cs"/>
                <a:hlinkClick r:id="rId4" tooltip="Aluminum can"/>
              </a:rPr>
              <a:t> cans</a:t>
            </a:r>
            <a:r>
              <a:rPr lang="en-GB" sz="1200" b="0" i="0" kern="1200" dirty="0" smtClean="0">
                <a:solidFill>
                  <a:schemeClr val="tx1"/>
                </a:solidFill>
                <a:effectLst/>
                <a:latin typeface="+mn-lt"/>
                <a:ea typeface="+mn-ea"/>
                <a:cs typeface="+mn-cs"/>
              </a:rPr>
              <a:t>, paper cups, fast food wrappers, </a:t>
            </a:r>
            <a:r>
              <a:rPr lang="en-GB" sz="1200" b="0" i="0" u="none" strike="noStrike" kern="1200" dirty="0" smtClean="0">
                <a:solidFill>
                  <a:schemeClr val="tx1"/>
                </a:solidFill>
                <a:effectLst/>
                <a:latin typeface="+mn-lt"/>
                <a:ea typeface="+mn-ea"/>
                <a:cs typeface="+mn-cs"/>
                <a:hlinkClick r:id="rId5" tooltip="Cardboard box"/>
              </a:rPr>
              <a:t>cardboard boxes</a:t>
            </a:r>
            <a:r>
              <a:rPr lang="en-GB" sz="1200" b="0" i="0" kern="1200" dirty="0" smtClean="0">
                <a:solidFill>
                  <a:schemeClr val="tx1"/>
                </a:solidFill>
                <a:effectLst/>
                <a:latin typeface="+mn-lt"/>
                <a:ea typeface="+mn-ea"/>
                <a:cs typeface="+mn-cs"/>
              </a:rPr>
              <a:t> or </a:t>
            </a:r>
            <a:r>
              <a:rPr lang="en-GB" sz="1200" b="0" i="0" u="none" strike="noStrike" kern="1200" dirty="0" smtClean="0">
                <a:solidFill>
                  <a:schemeClr val="tx1"/>
                </a:solidFill>
                <a:effectLst/>
                <a:latin typeface="+mn-lt"/>
                <a:ea typeface="+mn-ea"/>
                <a:cs typeface="+mn-cs"/>
                <a:hlinkClick r:id="rId6" tooltip="Plastic bottle"/>
              </a:rPr>
              <a:t>plastic bottles</a:t>
            </a:r>
            <a:r>
              <a:rPr lang="en-GB" sz="1200" b="0" i="0" kern="1200" dirty="0" smtClean="0">
                <a:solidFill>
                  <a:schemeClr val="tx1"/>
                </a:solidFill>
                <a:effectLst/>
                <a:latin typeface="+mn-lt"/>
                <a:ea typeface="+mn-ea"/>
                <a:cs typeface="+mn-cs"/>
              </a:rPr>
              <a:t> on the ground, and leave them there indefinitely or for other people to dispose of as opposed to disposing of them correctly.</a:t>
            </a:r>
          </a:p>
          <a:p>
            <a:r>
              <a:rPr lang="en-GB" sz="1200" b="0" i="0" kern="1200" dirty="0" smtClean="0">
                <a:solidFill>
                  <a:schemeClr val="tx1"/>
                </a:solidFill>
                <a:effectLst/>
                <a:latin typeface="+mn-lt"/>
                <a:ea typeface="+mn-ea"/>
                <a:cs typeface="+mn-cs"/>
              </a:rPr>
              <a:t>Litter can remain visible for extended periods of time before it eventually </a:t>
            </a:r>
            <a:r>
              <a:rPr lang="en-GB" sz="1200" b="0" i="0" u="none" strike="noStrike" kern="1200" dirty="0" smtClean="0">
                <a:solidFill>
                  <a:schemeClr val="tx1"/>
                </a:solidFill>
                <a:effectLst/>
                <a:latin typeface="+mn-lt"/>
                <a:ea typeface="+mn-ea"/>
                <a:cs typeface="+mn-cs"/>
                <a:hlinkClick r:id="rId7" tooltip="Biodegradation"/>
              </a:rPr>
              <a:t>biodegrades</a:t>
            </a:r>
            <a:r>
              <a:rPr lang="en-GB" sz="1200" b="0" i="0" kern="1200" dirty="0" smtClean="0">
                <a:solidFill>
                  <a:schemeClr val="tx1"/>
                </a:solidFill>
                <a:effectLst/>
                <a:latin typeface="+mn-lt"/>
                <a:ea typeface="+mn-ea"/>
                <a:cs typeface="+mn-cs"/>
              </a:rPr>
              <a:t>, with some items made of condensed glass, </a:t>
            </a:r>
            <a:r>
              <a:rPr lang="en-GB" sz="1200" b="0" i="0" u="none" strike="noStrike" kern="1200" dirty="0" err="1" smtClean="0">
                <a:solidFill>
                  <a:schemeClr val="tx1"/>
                </a:solidFill>
                <a:effectLst/>
                <a:latin typeface="+mn-lt"/>
                <a:ea typeface="+mn-ea"/>
                <a:cs typeface="+mn-cs"/>
                <a:hlinkClick r:id="rId8" tooltip="Expanded polystyrene foam"/>
              </a:rPr>
              <a:t>styrofoam</a:t>
            </a:r>
            <a:r>
              <a:rPr lang="en-GB" sz="1200" b="0" i="0" kern="1200" dirty="0" smtClean="0">
                <a:solidFill>
                  <a:schemeClr val="tx1"/>
                </a:solidFill>
                <a:effectLst/>
                <a:latin typeface="+mn-lt"/>
                <a:ea typeface="+mn-ea"/>
                <a:cs typeface="+mn-cs"/>
              </a:rPr>
              <a:t> or plastic possibly remaining in the environment for over a million years</a:t>
            </a:r>
            <a:endParaRPr lang="en-GB" sz="1200" dirty="0" smtClean="0">
              <a:solidFill>
                <a:srgbClr val="00B050"/>
              </a:solidFill>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5</a:t>
            </a:fld>
            <a:endParaRPr lang="en-GB"/>
          </a:p>
        </p:txBody>
      </p:sp>
    </p:spTree>
    <p:extLst>
      <p:ext uri="{BB962C8B-B14F-4D97-AF65-F5344CB8AC3E}">
        <p14:creationId xmlns:p14="http://schemas.microsoft.com/office/powerpoint/2010/main" val="290301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7801FC-DC65-420A-8B08-34EEC90BE312}" type="slidenum">
              <a:rPr lang="en-GB" smtClean="0"/>
              <a:t>17</a:t>
            </a:fld>
            <a:endParaRPr lang="en-GB"/>
          </a:p>
        </p:txBody>
      </p:sp>
    </p:spTree>
    <p:extLst>
      <p:ext uri="{BB962C8B-B14F-4D97-AF65-F5344CB8AC3E}">
        <p14:creationId xmlns:p14="http://schemas.microsoft.com/office/powerpoint/2010/main" val="1411637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is responsible for the death of millions of animals.</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Animals can get entangled in litter and die a slow painful death.</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Broken glass and other sharp objects can injure animals who stand on them unknowingly.</a:t>
            </a: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12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causes damage to marine life, sea and rivers.</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Animals eat litter and they cant digest it – this can cause injury or death.</a:t>
            </a: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Litter in water supply creates a toxic environment. The toxic water can kill plant life. If humans drink the water they can also become sick</a:t>
            </a:r>
          </a:p>
          <a:p>
            <a:endParaRPr lang="en-GB" dirty="0"/>
          </a:p>
        </p:txBody>
      </p:sp>
      <p:sp>
        <p:nvSpPr>
          <p:cNvPr id="4" name="Slide Number Placeholder 3"/>
          <p:cNvSpPr>
            <a:spLocks noGrp="1"/>
          </p:cNvSpPr>
          <p:nvPr>
            <p:ph type="sldNum" sz="quarter" idx="10"/>
          </p:nvPr>
        </p:nvSpPr>
        <p:spPr/>
        <p:txBody>
          <a:bodyPr/>
          <a:lstStyle/>
          <a:p>
            <a:fld id="{CCCF3FE9-1CEE-4CC9-9BDD-F4581765FF61}" type="slidenum">
              <a:rPr lang="en-GB" smtClean="0"/>
              <a:t>29</a:t>
            </a:fld>
            <a:endParaRPr lang="en-GB"/>
          </a:p>
        </p:txBody>
      </p:sp>
    </p:spTree>
    <p:extLst>
      <p:ext uri="{BB962C8B-B14F-4D97-AF65-F5344CB8AC3E}">
        <p14:creationId xmlns:p14="http://schemas.microsoft.com/office/powerpoint/2010/main" val="1165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a:t>
            </a:r>
            <a:r>
              <a:rPr lang="en-GB" baseline="0" dirty="0" smtClean="0"/>
              <a:t>: What is happening in each of these pictures? Is it the animal’s fault? Whose fault is it?</a:t>
            </a:r>
          </a:p>
          <a:p>
            <a:r>
              <a:rPr lang="en-GB" baseline="0" dirty="0" smtClean="0"/>
              <a:t>Is it us, humans? Is it big companies?</a:t>
            </a:r>
          </a:p>
          <a:p>
            <a:r>
              <a:rPr lang="en-GB" baseline="0" dirty="0" smtClean="0"/>
              <a:t>What do you think will happen to these animals? Are they in pain? Could they die?</a:t>
            </a:r>
            <a:endParaRPr lang="en-GB" dirty="0" smtClean="0"/>
          </a:p>
          <a:p>
            <a:endParaRPr lang="en-GB" dirty="0"/>
          </a:p>
        </p:txBody>
      </p:sp>
      <p:sp>
        <p:nvSpPr>
          <p:cNvPr id="4" name="Slide Number Placeholder 3"/>
          <p:cNvSpPr>
            <a:spLocks noGrp="1"/>
          </p:cNvSpPr>
          <p:nvPr>
            <p:ph type="sldNum" sz="quarter" idx="10"/>
          </p:nvPr>
        </p:nvSpPr>
        <p:spPr/>
        <p:txBody>
          <a:bodyPr/>
          <a:lstStyle/>
          <a:p>
            <a:fld id="{CCCF3FE9-1CEE-4CC9-9BDD-F4581765FF61}" type="slidenum">
              <a:rPr lang="en-GB" smtClean="0"/>
              <a:t>32</a:t>
            </a:fld>
            <a:endParaRPr lang="en-GB"/>
          </a:p>
        </p:txBody>
      </p:sp>
    </p:spTree>
    <p:extLst>
      <p:ext uri="{BB962C8B-B14F-4D97-AF65-F5344CB8AC3E}">
        <p14:creationId xmlns:p14="http://schemas.microsoft.com/office/powerpoint/2010/main" val="366200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 Why is</a:t>
            </a:r>
            <a:r>
              <a:rPr lang="en-GB" baseline="0" dirty="0" smtClean="0"/>
              <a:t> the rubbish on the ground?  who put the rubbish there? Why leave it on the ground?</a:t>
            </a:r>
          </a:p>
          <a:p>
            <a:r>
              <a:rPr lang="en-GB" baseline="0" dirty="0" smtClean="0"/>
              <a:t>Can you think of other rubbish you have seen?</a:t>
            </a:r>
          </a:p>
          <a:p>
            <a:r>
              <a:rPr lang="en-GB"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E187573B-EFBE-4CF5-A868-E25E735B67DB}" type="slidenum">
              <a:rPr lang="en-GB" smtClean="0"/>
              <a:t>9</a:t>
            </a:fld>
            <a:endParaRPr lang="en-GB"/>
          </a:p>
        </p:txBody>
      </p:sp>
    </p:spTree>
    <p:extLst>
      <p:ext uri="{BB962C8B-B14F-4D97-AF65-F5344CB8AC3E}">
        <p14:creationId xmlns:p14="http://schemas.microsoft.com/office/powerpoint/2010/main" val="423272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 Do you like this picture? Why/why</a:t>
            </a:r>
            <a:r>
              <a:rPr lang="en-GB" baseline="0" dirty="0" smtClean="0"/>
              <a:t> not?      </a:t>
            </a:r>
            <a:r>
              <a:rPr lang="en-GB" dirty="0" smtClean="0"/>
              <a:t>Would you like to see this every</a:t>
            </a:r>
            <a:r>
              <a:rPr lang="en-GB" baseline="0" dirty="0" smtClean="0"/>
              <a:t> day?   </a:t>
            </a:r>
            <a:r>
              <a:rPr lang="en-GB" dirty="0" smtClean="0"/>
              <a:t>How does this make</a:t>
            </a:r>
            <a:r>
              <a:rPr lang="en-GB" baseline="0" dirty="0" smtClean="0"/>
              <a:t> you feel? Happy/sad, annoyed, angry.</a:t>
            </a:r>
          </a:p>
          <a:p>
            <a:r>
              <a:rPr lang="en-GB" baseline="0" dirty="0" smtClean="0"/>
              <a:t>Who is responsible for this?     Who should tidy it up?</a:t>
            </a:r>
            <a:endParaRPr lang="en-GB" dirty="0" smtClean="0"/>
          </a:p>
          <a:p>
            <a:endParaRPr lang="en-GB" dirty="0"/>
          </a:p>
        </p:txBody>
      </p:sp>
      <p:sp>
        <p:nvSpPr>
          <p:cNvPr id="4" name="Slide Number Placeholder 3"/>
          <p:cNvSpPr>
            <a:spLocks noGrp="1"/>
          </p:cNvSpPr>
          <p:nvPr>
            <p:ph type="sldNum" sz="quarter" idx="10"/>
          </p:nvPr>
        </p:nvSpPr>
        <p:spPr/>
        <p:txBody>
          <a:bodyPr/>
          <a:lstStyle/>
          <a:p>
            <a:fld id="{E187573B-EFBE-4CF5-A868-E25E735B67DB}" type="slidenum">
              <a:rPr lang="en-GB" smtClean="0"/>
              <a:t>10</a:t>
            </a:fld>
            <a:endParaRPr lang="en-GB"/>
          </a:p>
        </p:txBody>
      </p:sp>
    </p:spTree>
    <p:extLst>
      <p:ext uri="{BB962C8B-B14F-4D97-AF65-F5344CB8AC3E}">
        <p14:creationId xmlns:p14="http://schemas.microsoft.com/office/powerpoint/2010/main" val="100790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00B050"/>
                </a:solidFill>
                <a:latin typeface="Berlin Sans FB" panose="020E0602020502020306" pitchFamily="34" charset="0"/>
                <a:cs typeface="Amatic SC Bold" panose="020B0604020202020204" charset="-79"/>
              </a:rPr>
              <a:t>To litter means to drop and leave objects, often man-made, such as aluminium cans, cardboard boxes or plastic bottles on the ground and leave them there for others to dispose of.</a:t>
            </a:r>
          </a:p>
          <a:p>
            <a:endParaRPr lang="en-GB" sz="18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11</a:t>
            </a:fld>
            <a:endParaRPr lang="en-GB"/>
          </a:p>
        </p:txBody>
      </p:sp>
    </p:spTree>
    <p:extLst>
      <p:ext uri="{BB962C8B-B14F-4D97-AF65-F5344CB8AC3E}">
        <p14:creationId xmlns:p14="http://schemas.microsoft.com/office/powerpoint/2010/main" val="161588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According</a:t>
            </a:r>
            <a:r>
              <a:rPr lang="en-GB" baseline="0" dirty="0" smtClean="0"/>
              <a:t> to Keep Northern Ireland Beautiful. Litter Composition Producer Report 2019-2020</a:t>
            </a:r>
            <a:endParaRPr lang="en-GB" dirty="0" smtClean="0"/>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12</a:t>
            </a:fld>
            <a:endParaRPr lang="en-GB"/>
          </a:p>
        </p:txBody>
      </p:sp>
    </p:spTree>
    <p:extLst>
      <p:ext uri="{BB962C8B-B14F-4D97-AF65-F5344CB8AC3E}">
        <p14:creationId xmlns:p14="http://schemas.microsoft.com/office/powerpoint/2010/main" val="88983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According</a:t>
            </a:r>
            <a:r>
              <a:rPr lang="en-GB" baseline="0" dirty="0" smtClean="0"/>
              <a:t> to Keep Northern Ireland Beautiful. Litter Composition Producer Report 2019-2020</a:t>
            </a:r>
            <a:endParaRPr lang="en-GB" dirty="0" smtClean="0"/>
          </a:p>
          <a:p>
            <a:endParaRPr lang="en-GB" dirty="0" smtClean="0"/>
          </a:p>
          <a:p>
            <a:r>
              <a:rPr lang="en-GB" dirty="0" smtClean="0"/>
              <a:t> Coca cola 6.3%</a:t>
            </a:r>
            <a:r>
              <a:rPr lang="en-GB" baseline="0" dirty="0" smtClean="0"/>
              <a:t> -</a:t>
            </a:r>
            <a:r>
              <a:rPr lang="en-GB" dirty="0" smtClean="0"/>
              <a:t> 81,065 items,     Boost</a:t>
            </a:r>
            <a:r>
              <a:rPr lang="en-GB" baseline="0" dirty="0" smtClean="0"/>
              <a:t> drinks 4.2% - 54,097 items,    Lucozade 2.4% - 3,516%,   Cadbury 2.4% - 30,866 items,    Red Bull  2.4% - 30,866 items,     Mars 2.2% - 29,242 items,      McDonalds 2% - 26,643 items,      </a:t>
            </a:r>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13</a:t>
            </a:fld>
            <a:endParaRPr lang="en-GB"/>
          </a:p>
        </p:txBody>
      </p:sp>
    </p:spTree>
    <p:extLst>
      <p:ext uri="{BB962C8B-B14F-4D97-AF65-F5344CB8AC3E}">
        <p14:creationId xmlns:p14="http://schemas.microsoft.com/office/powerpoint/2010/main" val="1301660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Put</a:t>
            </a:r>
            <a:r>
              <a:rPr lang="en-GB" baseline="0" dirty="0" smtClean="0"/>
              <a:t> these in order from top to bottom. Who creates the most litter and who creates the least litter?</a:t>
            </a:r>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14</a:t>
            </a:fld>
            <a:endParaRPr lang="en-GB"/>
          </a:p>
        </p:txBody>
      </p:sp>
    </p:spTree>
    <p:extLst>
      <p:ext uri="{BB962C8B-B14F-4D97-AF65-F5344CB8AC3E}">
        <p14:creationId xmlns:p14="http://schemas.microsoft.com/office/powerpoint/2010/main" val="2009362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Coca</a:t>
            </a:r>
            <a:r>
              <a:rPr lang="en-GB" baseline="0" dirty="0" smtClean="0"/>
              <a:t> cola.   2. Boost.  3. Lucozade.   4. Cadbury.  5. Red Bull.  6. Mars.   7. Mc </a:t>
            </a:r>
            <a:r>
              <a:rPr lang="en-GB" baseline="0" dirty="0" err="1" smtClean="0"/>
              <a:t>Donalds</a:t>
            </a:r>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15</a:t>
            </a:fld>
            <a:endParaRPr lang="en-GB"/>
          </a:p>
        </p:txBody>
      </p:sp>
    </p:spTree>
    <p:extLst>
      <p:ext uri="{BB962C8B-B14F-4D97-AF65-F5344CB8AC3E}">
        <p14:creationId xmlns:p14="http://schemas.microsoft.com/office/powerpoint/2010/main" val="1849257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According</a:t>
            </a:r>
            <a:r>
              <a:rPr lang="en-GB" baseline="0" dirty="0" smtClean="0"/>
              <a:t> to Keep Northern Ireland Beautiful. Litter Composition Producer Report 2019-2020</a:t>
            </a:r>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16</a:t>
            </a:fld>
            <a:endParaRPr lang="en-GB"/>
          </a:p>
        </p:txBody>
      </p:sp>
    </p:spTree>
    <p:extLst>
      <p:ext uri="{BB962C8B-B14F-4D97-AF65-F5344CB8AC3E}">
        <p14:creationId xmlns:p14="http://schemas.microsoft.com/office/powerpoint/2010/main" val="173281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2.jpe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0.jpeg"/><Relationship Id="rId5" Type="http://schemas.openxmlformats.org/officeDocument/2006/relationships/image" Target="../media/image36.pn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5.pn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27.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0.jpeg"/><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5.png"/><Relationship Id="rId10" Type="http://schemas.openxmlformats.org/officeDocument/2006/relationships/image" Target="../media/image33.jpg"/><Relationship Id="rId4" Type="http://schemas.openxmlformats.org/officeDocument/2006/relationships/image" Target="../media/image28.png"/><Relationship Id="rId9" Type="http://schemas.openxmlformats.org/officeDocument/2006/relationships/image" Target="../media/image32.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91.jfif"/><Relationship Id="rId3" Type="http://schemas.openxmlformats.org/officeDocument/2006/relationships/image" Target="../media/image25.png"/><Relationship Id="rId7" Type="http://schemas.openxmlformats.org/officeDocument/2006/relationships/image" Target="../media/image9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9.png"/><Relationship Id="rId10" Type="http://schemas.openxmlformats.org/officeDocument/2006/relationships/image" Target="../media/image93.jpg"/><Relationship Id="rId4" Type="http://schemas.openxmlformats.org/officeDocument/2006/relationships/image" Target="../media/image48.png"/><Relationship Id="rId9" Type="http://schemas.openxmlformats.org/officeDocument/2006/relationships/image" Target="../media/image46.jpe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9.png"/><Relationship Id="rId7" Type="http://schemas.openxmlformats.org/officeDocument/2006/relationships/image" Target="../media/image9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6.jfif"/><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3" Type="http://schemas.openxmlformats.org/officeDocument/2006/relationships/image" Target="../media/image19.png"/><Relationship Id="rId7" Type="http://schemas.openxmlformats.org/officeDocument/2006/relationships/image" Target="../media/image25.png"/><Relationship Id="rId12" Type="http://schemas.openxmlformats.org/officeDocument/2006/relationships/image" Target="../media/image10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00.jpeg"/><Relationship Id="rId5" Type="http://schemas.openxmlformats.org/officeDocument/2006/relationships/image" Target="../media/image38.png"/><Relationship Id="rId10" Type="http://schemas.openxmlformats.org/officeDocument/2006/relationships/image" Target="../media/image99.png"/><Relationship Id="rId4" Type="http://schemas.openxmlformats.org/officeDocument/2006/relationships/image" Target="../media/image37.png"/><Relationship Id="rId9" Type="http://schemas.openxmlformats.org/officeDocument/2006/relationships/image" Target="../media/image98.jpe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25.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1.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0.png"/><Relationship Id="rId5" Type="http://schemas.openxmlformats.org/officeDocument/2006/relationships/image" Target="../media/image27.png"/><Relationship Id="rId10" Type="http://schemas.openxmlformats.org/officeDocument/2006/relationships/image" Target="../media/image119.png"/><Relationship Id="rId4" Type="http://schemas.openxmlformats.org/officeDocument/2006/relationships/image" Target="../media/image116.png"/><Relationship Id="rId9" Type="http://schemas.openxmlformats.org/officeDocument/2006/relationships/image" Target="../media/image118.png"/><Relationship Id="rId1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26.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0.png"/><Relationship Id="rId5" Type="http://schemas.openxmlformats.org/officeDocument/2006/relationships/image" Target="../media/image123.png"/><Relationship Id="rId10" Type="http://schemas.openxmlformats.org/officeDocument/2006/relationships/image" Target="../media/image119.png"/><Relationship Id="rId4" Type="http://schemas.openxmlformats.org/officeDocument/2006/relationships/image" Target="../media/image122.png"/><Relationship Id="rId9" Type="http://schemas.openxmlformats.org/officeDocument/2006/relationships/image" Target="../media/image118.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0.jpeg"/><Relationship Id="rId5" Type="http://schemas.openxmlformats.org/officeDocument/2006/relationships/image" Target="../media/image36.pn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9.png"/></Relationships>
</file>

<file path=ppt/slides/_rels/slide5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7.png"/><Relationship Id="rId7" Type="http://schemas.openxmlformats.org/officeDocument/2006/relationships/image" Target="../media/image128.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8.png"/><Relationship Id="rId10" Type="http://schemas.openxmlformats.org/officeDocument/2006/relationships/image" Target="../media/image130.png"/><Relationship Id="rId4" Type="http://schemas.openxmlformats.org/officeDocument/2006/relationships/image" Target="../media/image35.png"/><Relationship Id="rId9"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9.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5.jpe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7.png"/><Relationship Id="rId7" Type="http://schemas.openxmlformats.org/officeDocument/2006/relationships/image" Target="../media/image123.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31.pn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25.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png"/></Relationships>
</file>

<file path=ppt/slides/_rels/slide5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26" Type="http://schemas.openxmlformats.org/officeDocument/2006/relationships/image" Target="../media/image166.png"/><Relationship Id="rId3" Type="http://schemas.openxmlformats.org/officeDocument/2006/relationships/image" Target="../media/image143.png"/><Relationship Id="rId21" Type="http://schemas.openxmlformats.org/officeDocument/2006/relationships/image" Target="../media/image161.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png"/><Relationship Id="rId2" Type="http://schemas.openxmlformats.org/officeDocument/2006/relationships/image" Target="../media/image142.png"/><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4.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png"/><Relationship Id="rId28" Type="http://schemas.openxmlformats.org/officeDocument/2006/relationships/image" Target="../media/image25.pn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png"/></Relationships>
</file>

<file path=ppt/slides/_rels/slide5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73.png"/><Relationship Id="rId18" Type="http://schemas.openxmlformats.org/officeDocument/2006/relationships/image" Target="../media/image178.png"/><Relationship Id="rId26" Type="http://schemas.openxmlformats.org/officeDocument/2006/relationships/image" Target="../media/image186.png"/><Relationship Id="rId3" Type="http://schemas.openxmlformats.org/officeDocument/2006/relationships/image" Target="../media/image118.png"/><Relationship Id="rId21" Type="http://schemas.openxmlformats.org/officeDocument/2006/relationships/image" Target="../media/image181.png"/><Relationship Id="rId7" Type="http://schemas.openxmlformats.org/officeDocument/2006/relationships/image" Target="../media/image170.png"/><Relationship Id="rId12" Type="http://schemas.openxmlformats.org/officeDocument/2006/relationships/image" Target="../media/image172.png"/><Relationship Id="rId17" Type="http://schemas.openxmlformats.org/officeDocument/2006/relationships/image" Target="../media/image177.png"/><Relationship Id="rId25" Type="http://schemas.openxmlformats.org/officeDocument/2006/relationships/image" Target="../media/image185.png"/><Relationship Id="rId2" Type="http://schemas.openxmlformats.org/officeDocument/2006/relationships/image" Target="../media/image168.png"/><Relationship Id="rId16" Type="http://schemas.openxmlformats.org/officeDocument/2006/relationships/image" Target="../media/image176.png"/><Relationship Id="rId20" Type="http://schemas.openxmlformats.org/officeDocument/2006/relationships/image" Target="../media/image180.png"/><Relationship Id="rId29"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71.png"/><Relationship Id="rId24" Type="http://schemas.openxmlformats.org/officeDocument/2006/relationships/image" Target="../media/image184.png"/><Relationship Id="rId5" Type="http://schemas.openxmlformats.org/officeDocument/2006/relationships/image" Target="../media/image169.png"/><Relationship Id="rId15" Type="http://schemas.openxmlformats.org/officeDocument/2006/relationships/image" Target="../media/image175.png"/><Relationship Id="rId23" Type="http://schemas.openxmlformats.org/officeDocument/2006/relationships/image" Target="../media/image183.png"/><Relationship Id="rId28" Type="http://schemas.openxmlformats.org/officeDocument/2006/relationships/image" Target="../media/image188.png"/><Relationship Id="rId10" Type="http://schemas.openxmlformats.org/officeDocument/2006/relationships/image" Target="../media/image122.png"/><Relationship Id="rId19" Type="http://schemas.openxmlformats.org/officeDocument/2006/relationships/image" Target="../media/image179.png"/><Relationship Id="rId31" Type="http://schemas.openxmlformats.org/officeDocument/2006/relationships/image" Target="../media/image25.png"/><Relationship Id="rId4" Type="http://schemas.openxmlformats.org/officeDocument/2006/relationships/image" Target="../media/image119.png"/><Relationship Id="rId9" Type="http://schemas.openxmlformats.org/officeDocument/2006/relationships/image" Target="../media/image28.png"/><Relationship Id="rId14" Type="http://schemas.openxmlformats.org/officeDocument/2006/relationships/image" Target="../media/image174.png"/><Relationship Id="rId22" Type="http://schemas.openxmlformats.org/officeDocument/2006/relationships/image" Target="../media/image182.png"/><Relationship Id="rId27" Type="http://schemas.openxmlformats.org/officeDocument/2006/relationships/image" Target="../media/image187.png"/><Relationship Id="rId30" Type="http://schemas.openxmlformats.org/officeDocument/2006/relationships/image" Target="../media/image190.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19.png"/><Relationship Id="rId10" Type="http://schemas.openxmlformats.org/officeDocument/2006/relationships/image" Target="../media/image40.jpeg"/><Relationship Id="rId4" Type="http://schemas.openxmlformats.org/officeDocument/2006/relationships/image" Target="../media/image36.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3.jpg"/><Relationship Id="rId5" Type="http://schemas.openxmlformats.org/officeDocument/2006/relationships/image" Target="../media/image19.png"/><Relationship Id="rId10" Type="http://schemas.openxmlformats.org/officeDocument/2006/relationships/image" Target="../media/image40.jpeg"/><Relationship Id="rId4" Type="http://schemas.openxmlformats.org/officeDocument/2006/relationships/image" Target="../media/image36.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6.png"/><Relationship Id="rId7"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19.png"/><Relationship Id="rId9"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58727"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8100"/>
            <a:ext cx="14020800" cy="1031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81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p:cNvPicPr>
            <a:picLocks noChangeAspect="1"/>
          </p:cNvPicPr>
          <p:nvPr/>
        </p:nvPicPr>
        <p:blipFill>
          <a:blip r:embed="rId3"/>
          <a:srcRect/>
          <a:stretch>
            <a:fillRect/>
          </a:stretch>
        </p:blipFill>
        <p:spPr>
          <a:xfrm rot="5400000">
            <a:off x="10239609" y="1635522"/>
            <a:ext cx="8535116" cy="6342464"/>
          </a:xfrm>
          <a:prstGeom prst="rect">
            <a:avLst/>
          </a:prstGeom>
        </p:spPr>
      </p:pic>
      <p:pic>
        <p:nvPicPr>
          <p:cNvPr id="17" name="Picture 9"/>
          <p:cNvPicPr>
            <a:picLocks noChangeAspect="1"/>
          </p:cNvPicPr>
          <p:nvPr/>
        </p:nvPicPr>
        <p:blipFill>
          <a:blip r:embed="rId4"/>
          <a:srcRect/>
          <a:stretch>
            <a:fillRect/>
          </a:stretch>
        </p:blipFill>
        <p:spPr>
          <a:xfrm rot="134838">
            <a:off x="2484235" y="1365239"/>
            <a:ext cx="8124766" cy="2080610"/>
          </a:xfrm>
          <a:prstGeom prst="rect">
            <a:avLst/>
          </a:prstGeom>
        </p:spPr>
      </p:pic>
      <p:pic>
        <p:nvPicPr>
          <p:cNvPr id="2" name="Picture 2"/>
          <p:cNvPicPr>
            <a:picLocks noChangeAspect="1"/>
          </p:cNvPicPr>
          <p:nvPr/>
        </p:nvPicPr>
        <p:blipFill>
          <a:blip r:embed="rId5"/>
          <a:srcRect/>
          <a:stretch>
            <a:fillRect/>
          </a:stretch>
        </p:blipFill>
        <p:spPr>
          <a:xfrm rot="5400000">
            <a:off x="3330367" y="1660733"/>
            <a:ext cx="6347506" cy="99602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Are you 1 of them???!!!</a:t>
            </a:r>
            <a:endParaRPr lang="en-US" sz="8000" dirty="0">
              <a:solidFill>
                <a:srgbClr val="000000"/>
              </a:solidFill>
              <a:latin typeface="Amatic SC Bold"/>
            </a:endParaRPr>
          </a:p>
        </p:txBody>
      </p:sp>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7"/>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8"/>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9"/>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273594" y="4323443"/>
            <a:ext cx="5877736" cy="7294305"/>
          </a:xfrm>
          <a:prstGeom prst="rect">
            <a:avLst/>
          </a:prstGeom>
        </p:spPr>
        <p:txBody>
          <a:bodyPr wrap="square">
            <a:spAutoFit/>
          </a:bodyPr>
          <a:lstStyle/>
          <a:p>
            <a:r>
              <a:rPr lang="en-GB" sz="4400" dirty="0" smtClean="0">
                <a:solidFill>
                  <a:srgbClr val="00B050"/>
                </a:solidFill>
                <a:latin typeface="Berlin Sans FB" panose="020E0602020502020306" pitchFamily="34" charset="0"/>
                <a:cs typeface="Amatic SC Bold" panose="020B0604020202020204" charset="-79"/>
              </a:rPr>
              <a:t>45% of Northern Ireland public openly admit to littering!!!</a:t>
            </a:r>
          </a:p>
          <a:p>
            <a:endParaRPr lang="en-GB" sz="4400" dirty="0">
              <a:solidFill>
                <a:srgbClr val="00B050"/>
              </a:solidFill>
              <a:latin typeface="Berlin Sans FB" panose="020E0602020502020306" pitchFamily="34" charset="0"/>
              <a:cs typeface="Amatic SC Bold" panose="020B0604020202020204" charset="-79"/>
            </a:endParaRPr>
          </a:p>
          <a:p>
            <a:r>
              <a:rPr lang="en-GB" sz="4400" dirty="0" smtClean="0">
                <a:solidFill>
                  <a:srgbClr val="00B050"/>
                </a:solidFill>
                <a:latin typeface="Berlin Sans FB" panose="020E0602020502020306" pitchFamily="34" charset="0"/>
                <a:cs typeface="Amatic SC Bold" panose="020B0604020202020204" charset="-79"/>
              </a:rPr>
              <a:t>Are you guilty????</a:t>
            </a:r>
          </a:p>
          <a:p>
            <a:endParaRPr lang="en-GB" sz="4400" dirty="0" smtClean="0">
              <a:solidFill>
                <a:srgbClr val="00B050"/>
              </a:solidFill>
              <a:latin typeface="Berlin Sans FB" panose="020E0602020502020306" pitchFamily="34" charset="0"/>
              <a:cs typeface="Amatic SC Bold" panose="020B0604020202020204" charset="-79"/>
            </a:endParaRP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915450">
            <a:off x="401835" y="244797"/>
            <a:ext cx="1012267" cy="1493796"/>
          </a:xfrm>
          <a:prstGeom prst="rect">
            <a:avLst/>
          </a:prstGeom>
        </p:spPr>
      </p:pic>
      <p:pic>
        <p:nvPicPr>
          <p:cNvPr id="2050" name="Picture 2" descr="https://dementiaadventure.co.uk/wp-content/uploads/2018/03/45-per-cent.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2292917" y="2377050"/>
            <a:ext cx="44958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uilty emoji fac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10742" y="5780536"/>
            <a:ext cx="3597419" cy="359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srcRect/>
          <a:stretch>
            <a:fillRect/>
          </a:stretch>
        </p:blipFill>
        <p:spPr>
          <a:xfrm rot="5400000">
            <a:off x="11100859" y="1897217"/>
            <a:ext cx="8535116" cy="5895147"/>
          </a:xfrm>
          <a:prstGeom prst="rect">
            <a:avLst/>
          </a:prstGeom>
        </p:spPr>
      </p:pic>
      <p:pic>
        <p:nvPicPr>
          <p:cNvPr id="20" name="Picture 4"/>
          <p:cNvPicPr>
            <a:picLocks noChangeAspect="1"/>
          </p:cNvPicPr>
          <p:nvPr/>
        </p:nvPicPr>
        <p:blipFill>
          <a:blip r:embed="rId3"/>
          <a:srcRect/>
          <a:stretch>
            <a:fillRect/>
          </a:stretch>
        </p:blipFill>
        <p:spPr>
          <a:xfrm rot="5400000">
            <a:off x="5215274" y="1897217"/>
            <a:ext cx="8535116" cy="5895147"/>
          </a:xfrm>
          <a:prstGeom prst="rect">
            <a:avLst/>
          </a:prstGeom>
        </p:spPr>
      </p:pic>
      <p:pic>
        <p:nvPicPr>
          <p:cNvPr id="21" name="Picture 4"/>
          <p:cNvPicPr>
            <a:picLocks noChangeAspect="1"/>
          </p:cNvPicPr>
          <p:nvPr/>
        </p:nvPicPr>
        <p:blipFill>
          <a:blip r:embed="rId3"/>
          <a:srcRect/>
          <a:stretch>
            <a:fillRect/>
          </a:stretch>
        </p:blipFill>
        <p:spPr>
          <a:xfrm rot="5400000">
            <a:off x="-800948" y="1828511"/>
            <a:ext cx="8535116" cy="5895147"/>
          </a:xfrm>
          <a:prstGeom prst="rect">
            <a:avLst/>
          </a:prstGeom>
        </p:spPr>
      </p:pic>
      <p:sp>
        <p:nvSpPr>
          <p:cNvPr id="5" name="TextBox 5"/>
          <p:cNvSpPr txBox="1"/>
          <p:nvPr/>
        </p:nvSpPr>
        <p:spPr>
          <a:xfrm>
            <a:off x="66411" y="3347815"/>
            <a:ext cx="101412" cy="1308050"/>
          </a:xfrm>
          <a:prstGeom prst="rect">
            <a:avLst/>
          </a:prstGeom>
        </p:spPr>
        <p:txBody>
          <a:bodyPr wrap="square" lIns="0" tIns="0" rIns="0" bIns="0" rtlCol="0" anchor="t">
            <a:spAutoFit/>
          </a:bodyPr>
          <a:lstStyle/>
          <a:p>
            <a:pPr>
              <a:lnSpc>
                <a:spcPts val="3359"/>
              </a:lnSpc>
              <a:spcBef>
                <a:spcPct val="0"/>
              </a:spcBef>
            </a:pPr>
            <a:endParaRPr lang="en-US" sz="2400" spc="72" dirty="0" smtClean="0">
              <a:solidFill>
                <a:srgbClr val="000000"/>
              </a:solidFill>
              <a:latin typeface="Berlin Sans FB" panose="020E0602020502020306" pitchFamily="34" charset="0"/>
            </a:endParaRPr>
          </a:p>
          <a:p>
            <a:pPr>
              <a:lnSpc>
                <a:spcPts val="3359"/>
              </a:lnSpc>
              <a:spcBef>
                <a:spcPct val="0"/>
              </a:spcBef>
            </a:pPr>
            <a:endParaRPr lang="en-US" sz="2400" spc="72" dirty="0">
              <a:solidFill>
                <a:srgbClr val="000000"/>
              </a:solidFill>
              <a:latin typeface="Berlin Sans FB" panose="020E0602020502020306" pitchFamily="34" charset="0"/>
            </a:endParaRPr>
          </a:p>
          <a:p>
            <a:pPr>
              <a:lnSpc>
                <a:spcPts val="3359"/>
              </a:lnSpc>
              <a:spcBef>
                <a:spcPct val="0"/>
              </a:spcBef>
            </a:pPr>
            <a:endParaRPr lang="en-US" sz="2400" spc="72" dirty="0">
              <a:solidFill>
                <a:srgbClr val="000000"/>
              </a:solidFill>
              <a:latin typeface="Berlin Sans FB" panose="020E0602020502020306" pitchFamily="34" charset="0"/>
            </a:endParaRPr>
          </a:p>
        </p:txBody>
      </p:sp>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sp>
        <p:nvSpPr>
          <p:cNvPr id="11" name="TextBox 11"/>
          <p:cNvSpPr txBox="1"/>
          <p:nvPr/>
        </p:nvSpPr>
        <p:spPr>
          <a:xfrm>
            <a:off x="20702360" y="-1619796"/>
            <a:ext cx="85996" cy="3488134"/>
          </a:xfrm>
          <a:prstGeom prst="rect">
            <a:avLst/>
          </a:prstGeom>
        </p:spPr>
        <p:txBody>
          <a:bodyPr wrap="square"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4" name="Picture 2" descr="https://www.waste360.com/sites/waste360.com/files/plastic%20bottles%20clear%20and%20blue-ts-58528848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20152" y="1444634"/>
            <a:ext cx="4190619" cy="27930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the source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027595" y="1191319"/>
            <a:ext cx="4200158" cy="26921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rot="10800000" flipH="1" flipV="1">
            <a:off x="1866262" y="4655865"/>
            <a:ext cx="2936619" cy="3416320"/>
          </a:xfrm>
          <a:prstGeom prst="rect">
            <a:avLst/>
          </a:prstGeom>
        </p:spPr>
        <p:txBody>
          <a:bodyPr wrap="square">
            <a:spAutoFit/>
          </a:bodyPr>
          <a:lstStyle/>
          <a:p>
            <a:r>
              <a:rPr lang="en-GB" sz="3600" dirty="0" smtClean="0">
                <a:solidFill>
                  <a:srgbClr val="202124"/>
                </a:solidFill>
                <a:latin typeface="Berlin Sans FB" panose="020E0602020502020306" pitchFamily="34" charset="0"/>
              </a:rPr>
              <a:t>In Northern Ireland we use 145 million single use plastic bottles every year.</a:t>
            </a:r>
            <a:endParaRPr lang="en-GB" sz="3600" dirty="0">
              <a:latin typeface="Berlin Sans FB" panose="020E0602020502020306" pitchFamily="34" charset="0"/>
            </a:endParaRPr>
          </a:p>
        </p:txBody>
      </p:sp>
      <p:sp>
        <p:nvSpPr>
          <p:cNvPr id="17" name="Rectangle 16"/>
          <p:cNvSpPr/>
          <p:nvPr/>
        </p:nvSpPr>
        <p:spPr>
          <a:xfrm rot="10800000" flipV="1">
            <a:off x="7598077" y="4901680"/>
            <a:ext cx="3325099" cy="3416320"/>
          </a:xfrm>
          <a:prstGeom prst="rect">
            <a:avLst/>
          </a:prstGeom>
        </p:spPr>
        <p:txBody>
          <a:bodyPr wrap="square">
            <a:spAutoFit/>
          </a:bodyPr>
          <a:lstStyle/>
          <a:p>
            <a:r>
              <a:rPr lang="en-GB" sz="3600" dirty="0" smtClean="0">
                <a:solidFill>
                  <a:srgbClr val="202124"/>
                </a:solidFill>
                <a:latin typeface="Berlin Sans FB" panose="020E0602020502020306" pitchFamily="34" charset="0"/>
              </a:rPr>
              <a:t>31,841 disposable coffee cups are thrown away every year in Northern Ireland.</a:t>
            </a:r>
            <a:endParaRPr lang="en-GB" sz="3600" dirty="0">
              <a:latin typeface="Berlin Sans FB" panose="020E0602020502020306" pitchFamily="34" charset="0"/>
            </a:endParaRPr>
          </a:p>
        </p:txBody>
      </p:sp>
      <p:sp>
        <p:nvSpPr>
          <p:cNvPr id="18" name="Rectangle 17"/>
          <p:cNvSpPr/>
          <p:nvPr/>
        </p:nvSpPr>
        <p:spPr>
          <a:xfrm rot="10800000" flipV="1">
            <a:off x="13027595" y="4384170"/>
            <a:ext cx="4200158" cy="3970318"/>
          </a:xfrm>
          <a:prstGeom prst="rect">
            <a:avLst/>
          </a:prstGeom>
        </p:spPr>
        <p:txBody>
          <a:bodyPr wrap="square">
            <a:spAutoFit/>
          </a:bodyPr>
          <a:lstStyle/>
          <a:p>
            <a:r>
              <a:rPr lang="en-GB" sz="3600" dirty="0">
                <a:solidFill>
                  <a:srgbClr val="202124"/>
                </a:solidFill>
                <a:latin typeface="Berlin Sans FB" panose="020E0602020502020306" pitchFamily="34" charset="0"/>
              </a:rPr>
              <a:t>An estimated 1.3 billion tonnes of food is wasted globally each year, one third of all food produced for human </a:t>
            </a:r>
            <a:r>
              <a:rPr lang="en-GB" sz="3600" dirty="0" smtClean="0">
                <a:solidFill>
                  <a:srgbClr val="202124"/>
                </a:solidFill>
                <a:latin typeface="Berlin Sans FB" panose="020E0602020502020306" pitchFamily="34" charset="0"/>
              </a:rPr>
              <a:t>consumption</a:t>
            </a:r>
            <a:endParaRPr lang="en-GB" sz="3600" dirty="0">
              <a:latin typeface="Berlin Sans FB" panose="020E0602020502020306" pitchFamily="34" charset="0"/>
            </a:endParaRPr>
          </a:p>
        </p:txBody>
      </p:sp>
      <p:pic>
        <p:nvPicPr>
          <p:cNvPr id="1028" name="Picture 4" descr="Image result for disposable coffee cup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05214" y="1283516"/>
            <a:ext cx="3786087" cy="32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0242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a:stretch>
            <a:fillRect/>
          </a:stretch>
        </p:blipFill>
        <p:spPr>
          <a:xfrm rot="134838">
            <a:off x="2198191" y="224496"/>
            <a:ext cx="8124766" cy="2080610"/>
          </a:xfrm>
          <a:prstGeom prst="rect">
            <a:avLst/>
          </a:prstGeom>
        </p:spPr>
      </p:pic>
      <p:pic>
        <p:nvPicPr>
          <p:cNvPr id="2" name="Picture 2"/>
          <p:cNvPicPr>
            <a:picLocks noChangeAspect="1"/>
          </p:cNvPicPr>
          <p:nvPr/>
        </p:nvPicPr>
        <p:blipFill>
          <a:blip r:embed="rId4"/>
          <a:srcRect/>
          <a:stretch>
            <a:fillRect/>
          </a:stretch>
        </p:blipFill>
        <p:spPr>
          <a:xfrm rot="5400000">
            <a:off x="2370439" y="399446"/>
            <a:ext cx="6967067" cy="107506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endParaRPr lang="en-US" sz="2400" dirty="0">
              <a:solidFill>
                <a:srgbClr val="000000"/>
              </a:solidFill>
              <a:latin typeface="Muli Regular"/>
            </a:endParaRPr>
          </a:p>
        </p:txBody>
      </p:sp>
      <p:sp>
        <p:nvSpPr>
          <p:cNvPr id="9" name="TextBox 9"/>
          <p:cNvSpPr txBox="1"/>
          <p:nvPr/>
        </p:nvSpPr>
        <p:spPr>
          <a:xfrm>
            <a:off x="1493914" y="700544"/>
            <a:ext cx="8866712" cy="1128514"/>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Who is responsible? </a:t>
            </a:r>
            <a:endParaRPr lang="en-US" sz="8000" dirty="0">
              <a:solidFill>
                <a:srgbClr val="000000"/>
              </a:solidFill>
              <a:latin typeface="Amatic SC Bold"/>
            </a:endParaRP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024820" y="2840070"/>
            <a:ext cx="10187909" cy="5078313"/>
          </a:xfrm>
          <a:prstGeom prst="rect">
            <a:avLst/>
          </a:prstGeom>
        </p:spPr>
        <p:txBody>
          <a:bodyPr wrap="square">
            <a:spAutoFit/>
          </a:bodyPr>
          <a:lstStyle/>
          <a:p>
            <a:pPr>
              <a:spcAft>
                <a:spcPts val="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Just 25 manufacturers - largely food and drinks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companies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responsible for more than 75% of the branded litter discarded by the public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here. </a:t>
            </a:r>
          </a:p>
          <a:p>
            <a:pPr>
              <a:spcAft>
                <a:spcPts val="0"/>
              </a:spcAft>
            </a:pPr>
            <a:endParaRPr lang="en-GB" sz="3600" dirty="0">
              <a:solidFill>
                <a:srgbClr val="00B050"/>
              </a:solidFill>
              <a:latin typeface="Berlin Sans FB" panose="020E0602020502020306" pitchFamily="34" charset="0"/>
              <a:ea typeface="Times New Roman" panose="02020603050405020304" pitchFamily="18" charset="0"/>
            </a:endParaRPr>
          </a:p>
          <a:p>
            <a:pPr>
              <a:spcAft>
                <a:spcPts val="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 top 25 companies - seven are responsible for manufacturing a staggering 52% of branded litter here</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spcAft>
                <a:spcPts val="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spcAft>
                <a:spcPts val="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Who you think are the top 7 companies???</a:t>
            </a:r>
          </a:p>
        </p:txBody>
      </p:sp>
      <p:pic>
        <p:nvPicPr>
          <p:cNvPr id="1030"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2400" y="1559460"/>
            <a:ext cx="5791200" cy="727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91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4295" y="742826"/>
            <a:ext cx="5943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94" y="4196185"/>
            <a:ext cx="4851699" cy="556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4648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272" y="689328"/>
            <a:ext cx="538303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1368338"/>
            <a:ext cx="3494088" cy="2620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1200" y="520982"/>
            <a:ext cx="4225332" cy="31702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6070500"/>
            <a:ext cx="4930608" cy="328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103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43" y="876300"/>
            <a:ext cx="5557044"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28287"/>
            <a:ext cx="4851699" cy="556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821" y="324367"/>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1600" y="1104900"/>
            <a:ext cx="538303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6546155"/>
            <a:ext cx="3494088" cy="2620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6530875"/>
            <a:ext cx="4225332" cy="31702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68200" y="6362700"/>
            <a:ext cx="4930608" cy="32886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9261"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2</a:t>
            </a:r>
            <a:endParaRPr lang="en-US" sz="9600" b="1" cap="none" spc="0" dirty="0">
              <a:ln/>
              <a:solidFill>
                <a:srgbClr val="00B050"/>
              </a:solidFill>
              <a:effectLst/>
            </a:endParaRPr>
          </a:p>
        </p:txBody>
      </p:sp>
      <p:sp>
        <p:nvSpPr>
          <p:cNvPr id="11" name="Rectangle 10"/>
          <p:cNvSpPr/>
          <p:nvPr/>
        </p:nvSpPr>
        <p:spPr>
          <a:xfrm>
            <a:off x="1065811" y="876300"/>
            <a:ext cx="1143990"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smtClean="0">
                <a:ln/>
                <a:solidFill>
                  <a:srgbClr val="00B050"/>
                </a:solidFill>
                <a:effectLst/>
              </a:rPr>
              <a:t>1</a:t>
            </a:r>
            <a:endParaRPr lang="en-US" sz="9600" b="1" cap="none" spc="0" dirty="0">
              <a:ln/>
              <a:solidFill>
                <a:srgbClr val="00B050"/>
              </a:solidFill>
              <a:effectLst/>
            </a:endParaRPr>
          </a:p>
        </p:txBody>
      </p:sp>
      <p:sp>
        <p:nvSpPr>
          <p:cNvPr id="12" name="Rectangle 11"/>
          <p:cNvSpPr/>
          <p:nvPr/>
        </p:nvSpPr>
        <p:spPr>
          <a:xfrm>
            <a:off x="8880783"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3</a:t>
            </a:r>
            <a:endParaRPr lang="en-US" sz="9600" b="1" cap="none" spc="0" dirty="0">
              <a:ln/>
              <a:solidFill>
                <a:srgbClr val="00B050"/>
              </a:solidFill>
              <a:effectLst/>
            </a:endParaRPr>
          </a:p>
        </p:txBody>
      </p:sp>
      <p:sp>
        <p:nvSpPr>
          <p:cNvPr id="14" name="Rectangle 13"/>
          <p:cNvSpPr/>
          <p:nvPr/>
        </p:nvSpPr>
        <p:spPr>
          <a:xfrm>
            <a:off x="12801600"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4</a:t>
            </a:r>
            <a:endParaRPr lang="en-US" sz="9600" b="1" cap="none" spc="0" dirty="0">
              <a:ln/>
              <a:solidFill>
                <a:srgbClr val="00B050"/>
              </a:solidFill>
              <a:effectLst/>
            </a:endParaRPr>
          </a:p>
        </p:txBody>
      </p:sp>
      <p:sp>
        <p:nvSpPr>
          <p:cNvPr id="15" name="Rectangle 14"/>
          <p:cNvSpPr/>
          <p:nvPr/>
        </p:nvSpPr>
        <p:spPr>
          <a:xfrm>
            <a:off x="593330" y="489207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5</a:t>
            </a:r>
            <a:endParaRPr lang="en-US" sz="9600" b="1" cap="none" spc="0" dirty="0">
              <a:ln/>
              <a:solidFill>
                <a:srgbClr val="00B050"/>
              </a:solidFill>
              <a:effectLst/>
            </a:endParaRPr>
          </a:p>
        </p:txBody>
      </p:sp>
      <p:sp>
        <p:nvSpPr>
          <p:cNvPr id="16" name="Rectangle 15"/>
          <p:cNvSpPr/>
          <p:nvPr/>
        </p:nvSpPr>
        <p:spPr>
          <a:xfrm>
            <a:off x="5676893" y="5996542"/>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6</a:t>
            </a:r>
            <a:endParaRPr lang="en-US" sz="9600" b="1" cap="none" spc="0" dirty="0">
              <a:ln/>
              <a:solidFill>
                <a:srgbClr val="00B050"/>
              </a:solidFill>
              <a:effectLst/>
            </a:endParaRPr>
          </a:p>
        </p:txBody>
      </p:sp>
      <p:sp>
        <p:nvSpPr>
          <p:cNvPr id="17" name="Rectangle 16"/>
          <p:cNvSpPr/>
          <p:nvPr/>
        </p:nvSpPr>
        <p:spPr>
          <a:xfrm>
            <a:off x="11096802" y="5988074"/>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7</a:t>
            </a:r>
            <a:endParaRPr lang="en-US" sz="9600" b="1" cap="none" spc="0" dirty="0">
              <a:ln/>
              <a:solidFill>
                <a:srgbClr val="00B050"/>
              </a:solidFill>
              <a:effectLst/>
            </a:endParaRPr>
          </a:p>
        </p:txBody>
      </p:sp>
    </p:spTree>
    <p:extLst>
      <p:ext uri="{BB962C8B-B14F-4D97-AF65-F5344CB8AC3E}">
        <p14:creationId xmlns:p14="http://schemas.microsoft.com/office/powerpoint/2010/main" val="2673484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srcRect/>
          <a:stretch>
            <a:fillRect/>
          </a:stretch>
        </p:blipFill>
        <p:spPr>
          <a:xfrm rot="5400000">
            <a:off x="10408422" y="1635522"/>
            <a:ext cx="8535116" cy="6342464"/>
          </a:xfrm>
          <a:prstGeom prst="rect">
            <a:avLst/>
          </a:prstGeom>
        </p:spPr>
      </p:pic>
      <p:pic>
        <p:nvPicPr>
          <p:cNvPr id="14" name="Picture 9"/>
          <p:cNvPicPr>
            <a:picLocks noChangeAspect="1"/>
          </p:cNvPicPr>
          <p:nvPr/>
        </p:nvPicPr>
        <p:blipFill>
          <a:blip r:embed="rId4"/>
          <a:srcRect/>
          <a:stretch>
            <a:fillRect/>
          </a:stretch>
        </p:blipFill>
        <p:spPr>
          <a:xfrm rot="134838">
            <a:off x="2484235" y="1365239"/>
            <a:ext cx="8124766" cy="2080610"/>
          </a:xfrm>
          <a:prstGeom prst="rect">
            <a:avLst/>
          </a:prstGeom>
        </p:spPr>
      </p:pic>
      <p:pic>
        <p:nvPicPr>
          <p:cNvPr id="2" name="Picture 2"/>
          <p:cNvPicPr>
            <a:picLocks noChangeAspect="1"/>
          </p:cNvPicPr>
          <p:nvPr/>
        </p:nvPicPr>
        <p:blipFill>
          <a:blip r:embed="rId5"/>
          <a:srcRect/>
          <a:stretch>
            <a:fillRect/>
          </a:stretch>
        </p:blipFill>
        <p:spPr>
          <a:xfrm rot="5400000">
            <a:off x="3137552" y="2113047"/>
            <a:ext cx="5766040" cy="9022617"/>
          </a:xfrm>
          <a:prstGeom prst="rect">
            <a:avLst/>
          </a:prstGeom>
        </p:spPr>
      </p:pic>
      <p:sp>
        <p:nvSpPr>
          <p:cNvPr id="9" name="TextBox 9"/>
          <p:cNvSpPr txBox="1"/>
          <p:nvPr/>
        </p:nvSpPr>
        <p:spPr>
          <a:xfrm>
            <a:off x="1857824" y="2008585"/>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Startling statistics</a:t>
            </a:r>
            <a:endParaRPr lang="en-US" sz="8000" dirty="0">
              <a:solidFill>
                <a:srgbClr val="000000"/>
              </a:solidFill>
              <a:latin typeface="Amatic SC Bold"/>
            </a:endParaRPr>
          </a:p>
        </p:txBody>
      </p:sp>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312640" y="5590406"/>
            <a:ext cx="927423" cy="1329729"/>
          </a:xfrm>
          <a:prstGeom prst="rect">
            <a:avLst/>
          </a:prstGeom>
        </p:spPr>
      </p:pic>
      <p:pic>
        <p:nvPicPr>
          <p:cNvPr id="20"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477640" y="9224836"/>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857824" y="4127838"/>
            <a:ext cx="8505376" cy="5078313"/>
          </a:xfrm>
          <a:prstGeom prst="rect">
            <a:avLst/>
          </a:prstGeom>
        </p:spPr>
        <p:txBody>
          <a:bodyPr wrap="square">
            <a:spAutoFit/>
          </a:bodyPr>
          <a:lstStyle/>
          <a:p>
            <a:r>
              <a:rPr lang="en-GB" sz="3600" dirty="0">
                <a:solidFill>
                  <a:srgbClr val="00B050"/>
                </a:solidFill>
                <a:latin typeface="Berlin Sans FB" panose="020E0602020502020306" pitchFamily="34" charset="0"/>
              </a:rPr>
              <a:t>1.3 million pieces of litter on Northern Ireland’s streets.</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That equals 28 tonnes of rubbish</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Plastics make up 71% of rubbish collected.</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The annual clean up bill is an estimated </a:t>
            </a:r>
            <a:r>
              <a:rPr lang="en-GB" sz="3600" dirty="0" smtClean="0">
                <a:solidFill>
                  <a:srgbClr val="00B050"/>
                </a:solidFill>
                <a:latin typeface="Berlin Sans FB" panose="020E0602020502020306" pitchFamily="34" charset="0"/>
              </a:rPr>
              <a:t>£29million</a:t>
            </a:r>
            <a:endParaRPr lang="en-GB" sz="3600" dirty="0">
              <a:solidFill>
                <a:srgbClr val="00B050"/>
              </a:solidFill>
              <a:latin typeface="Berlin Sans FB" panose="020E0602020502020306" pitchFamily="34" charset="0"/>
            </a:endParaRPr>
          </a:p>
        </p:txBody>
      </p:sp>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915450">
            <a:off x="343657" y="244797"/>
            <a:ext cx="1012267" cy="1493796"/>
          </a:xfrm>
          <a:prstGeom prst="rect">
            <a:avLst/>
          </a:prstGeom>
        </p:spPr>
      </p:pic>
      <p:pic>
        <p:nvPicPr>
          <p:cNvPr id="5122" name="Picture 2" descr="https://skipit.london/wp-content/uploads/2019/11/What-happens-to-the-rubbish-you-throw-awa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840167" y="3141202"/>
            <a:ext cx="53340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81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90500"/>
            <a:ext cx="14970445" cy="1323439"/>
          </a:xfrm>
          <a:prstGeom prst="rect">
            <a:avLst/>
          </a:prstGeom>
          <a:noFill/>
        </p:spPr>
        <p:txBody>
          <a:bodyPr wrap="none" lIns="91440" tIns="45720" rIns="91440" bIns="45720">
            <a:spAutoFit/>
          </a:bodyPr>
          <a:lstStyle/>
          <a:p>
            <a:pPr algn="ctr"/>
            <a:r>
              <a:rPr lang="en-US" sz="80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Where should we put our rubbish?</a:t>
            </a:r>
            <a:endParaRPr lang="en-US" sz="8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3600" y="2247900"/>
            <a:ext cx="3636264" cy="57652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600" y="2088185"/>
            <a:ext cx="4600575" cy="5924983"/>
          </a:xfrm>
          <a:prstGeom prst="rect">
            <a:avLst/>
          </a:prstGeom>
        </p:spPr>
      </p:pic>
      <p:pic>
        <p:nvPicPr>
          <p:cNvPr id="5"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78420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42900"/>
            <a:ext cx="13792200" cy="4401205"/>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Not all rubbish can be put in together.</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We have to separate it into different types.</a:t>
            </a:r>
          </a:p>
          <a:p>
            <a:endParaRPr lang="en-GB" sz="3600" dirty="0" smtClean="0">
              <a:solidFill>
                <a:srgbClr val="00B050"/>
              </a:solidFill>
              <a:latin typeface="Berlin Sans FB" panose="020E0602020502020306" pitchFamily="34" charset="0"/>
            </a:endParaRPr>
          </a:p>
          <a:p>
            <a:r>
              <a:rPr lang="en-GB" sz="3600" smtClean="0">
                <a:solidFill>
                  <a:srgbClr val="00B050"/>
                </a:solidFill>
                <a:latin typeface="Berlin Sans FB" panose="020E0602020502020306" pitchFamily="34" charset="0"/>
              </a:rPr>
              <a:t>Some we </a:t>
            </a:r>
            <a:r>
              <a:rPr lang="en-GB" sz="3600" dirty="0" smtClean="0">
                <a:solidFill>
                  <a:srgbClr val="00B050"/>
                </a:solidFill>
                <a:latin typeface="Berlin Sans FB" panose="020E0602020502020306" pitchFamily="34" charset="0"/>
              </a:rPr>
              <a:t>can recycle……use again.</a:t>
            </a: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We can recycle</a:t>
            </a:r>
          </a:p>
          <a:p>
            <a:endParaRPr lang="en-GB" sz="2800" dirty="0">
              <a:solidFill>
                <a:srgbClr val="00B050"/>
              </a:solidFill>
              <a:latin typeface="Berlin Sans FB" panose="020E0602020502020306" pitchFamily="34" charset="0"/>
            </a:endParaRPr>
          </a:p>
        </p:txBody>
      </p:sp>
      <p:sp>
        <p:nvSpPr>
          <p:cNvPr id="3" name="7-Point Star 2"/>
          <p:cNvSpPr/>
          <p:nvPr/>
        </p:nvSpPr>
        <p:spPr>
          <a:xfrm>
            <a:off x="8229600" y="204105"/>
            <a:ext cx="4724400" cy="358140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plastic</a:t>
            </a:r>
            <a:endParaRPr lang="en-GB" sz="6000" dirty="0"/>
          </a:p>
        </p:txBody>
      </p:sp>
      <p:sp>
        <p:nvSpPr>
          <p:cNvPr id="5" name="7-Point Star 4"/>
          <p:cNvSpPr/>
          <p:nvPr/>
        </p:nvSpPr>
        <p:spPr>
          <a:xfrm>
            <a:off x="1066800" y="5524500"/>
            <a:ext cx="4724400" cy="358140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paper</a:t>
            </a:r>
            <a:endParaRPr lang="en-GB" sz="6000" dirty="0"/>
          </a:p>
        </p:txBody>
      </p:sp>
      <p:sp>
        <p:nvSpPr>
          <p:cNvPr id="6" name="7-Point Star 5"/>
          <p:cNvSpPr/>
          <p:nvPr/>
        </p:nvSpPr>
        <p:spPr>
          <a:xfrm>
            <a:off x="6629400" y="4610100"/>
            <a:ext cx="4724400" cy="3581400"/>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glass</a:t>
            </a:r>
            <a:endParaRPr lang="en-GB" sz="6000" dirty="0"/>
          </a:p>
        </p:txBody>
      </p:sp>
      <p:sp>
        <p:nvSpPr>
          <p:cNvPr id="7" name="7-Point Star 6"/>
          <p:cNvSpPr/>
          <p:nvPr/>
        </p:nvSpPr>
        <p:spPr>
          <a:xfrm>
            <a:off x="13258800" y="204105"/>
            <a:ext cx="4724400" cy="3581400"/>
          </a:xfrm>
          <a:prstGeom prst="star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food</a:t>
            </a:r>
            <a:endParaRPr lang="en-GB" sz="6000" dirty="0"/>
          </a:p>
        </p:txBody>
      </p:sp>
      <p:sp>
        <p:nvSpPr>
          <p:cNvPr id="8" name="7-Point Star 7"/>
          <p:cNvSpPr/>
          <p:nvPr/>
        </p:nvSpPr>
        <p:spPr>
          <a:xfrm>
            <a:off x="12420600" y="5244486"/>
            <a:ext cx="4724400" cy="3581400"/>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wood</a:t>
            </a:r>
            <a:endParaRPr lang="en-GB" sz="6000" dirty="0"/>
          </a:p>
        </p:txBody>
      </p:sp>
    </p:spTree>
    <p:extLst>
      <p:ext uri="{BB962C8B-B14F-4D97-AF65-F5344CB8AC3E}">
        <p14:creationId xmlns:p14="http://schemas.microsoft.com/office/powerpoint/2010/main" val="2917557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800100"/>
            <a:ext cx="3886200" cy="2123658"/>
          </a:xfrm>
          <a:prstGeom prst="rect">
            <a:avLst/>
          </a:prstGeom>
          <a:noFill/>
        </p:spPr>
        <p:txBody>
          <a:bodyPr wrap="square" rtlCol="0">
            <a:spAutoFit/>
          </a:bodyPr>
          <a:lstStyle/>
          <a:p>
            <a:r>
              <a:rPr lang="en-GB" sz="4400" dirty="0" smtClean="0">
                <a:solidFill>
                  <a:srgbClr val="00B050"/>
                </a:solidFill>
                <a:latin typeface="Berlin Sans FB" panose="020E0602020502020306" pitchFamily="34" charset="0"/>
              </a:rPr>
              <a:t>These are the most common recycling bins.</a:t>
            </a:r>
            <a:endParaRPr lang="en-GB" sz="4400" dirty="0">
              <a:solidFill>
                <a:srgbClr val="00B050"/>
              </a:solidFill>
              <a:latin typeface="Berlin Sans FB" panose="020E0602020502020306" pitchFamily="34"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Coronavirus | Bins &amp; Recycling - Antrim &amp; Newtownabbey Borough Counc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800100"/>
            <a:ext cx="12722745" cy="810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125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2400300"/>
            <a:ext cx="6388768" cy="4495800"/>
          </a:xfrm>
          <a:prstGeom prst="rect">
            <a:avLst/>
          </a:prstGeom>
        </p:spPr>
      </p:pic>
      <p:pic>
        <p:nvPicPr>
          <p:cNvPr id="5"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01000" y="571500"/>
            <a:ext cx="8763000" cy="8763000"/>
          </a:xfrm>
          <a:prstGeom prst="rect">
            <a:avLst/>
          </a:prstGeom>
        </p:spPr>
      </p:pic>
    </p:spTree>
    <p:extLst>
      <p:ext uri="{BB962C8B-B14F-4D97-AF65-F5344CB8AC3E}">
        <p14:creationId xmlns:p14="http://schemas.microsoft.com/office/powerpoint/2010/main" val="2514995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20400" y="1659426"/>
            <a:ext cx="5867400" cy="5989551"/>
          </a:xfrm>
          <a:prstGeom prst="rect">
            <a:avLst/>
          </a:prstGeom>
        </p:spPr>
      </p:pic>
      <p:pic>
        <p:nvPicPr>
          <p:cNvPr id="9"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Turkey launches food loss and waste reduction campa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905500"/>
            <a:ext cx="6739467"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ucing food waste across the supply chain - Quality Assurance &amp; Food  Safe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952500"/>
            <a:ext cx="5334000" cy="347438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7924800" y="3162300"/>
            <a:ext cx="1752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8580757" y="6515100"/>
            <a:ext cx="1752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3719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447800" y="571500"/>
            <a:ext cx="15392400" cy="3785652"/>
          </a:xfrm>
          <a:prstGeom prst="rect">
            <a:avLst/>
          </a:prstGeom>
          <a:noFill/>
        </p:spPr>
        <p:txBody>
          <a:bodyPr wrap="square" rtlCol="0">
            <a:spAutoFit/>
          </a:bodyPr>
          <a:lstStyle/>
          <a:p>
            <a:r>
              <a:rPr lang="en-GB" sz="4800" dirty="0" smtClean="0">
                <a:solidFill>
                  <a:srgbClr val="00B050"/>
                </a:solidFill>
                <a:latin typeface="Berlin Sans FB" panose="020E0602020502020306" pitchFamily="34" charset="0"/>
              </a:rPr>
              <a:t>Where should you put plastic after you are finished with it?</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paper</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glass</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food</a:t>
            </a:r>
          </a:p>
          <a:p>
            <a:endParaRPr lang="en-GB" sz="4800" dirty="0">
              <a:solidFill>
                <a:srgbClr val="00B050"/>
              </a:solidFill>
              <a:latin typeface="Berlin Sans FB" panose="020E0602020502020306" pitchFamily="34" charset="0"/>
            </a:endParaRPr>
          </a:p>
        </p:txBody>
      </p:sp>
      <p:pic>
        <p:nvPicPr>
          <p:cNvPr id="1028" name="Picture 4" descr="Person Littering stock photos and royalty-free images, vectors and  illustrations | Adobe St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3964411"/>
            <a:ext cx="11811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18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32" y="5232215"/>
            <a:ext cx="6852073" cy="42724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1" y="356586"/>
            <a:ext cx="6553200" cy="457618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1400" y="565216"/>
            <a:ext cx="3352800" cy="33528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4800" y="5600700"/>
            <a:ext cx="3025140" cy="3025140"/>
          </a:xfrm>
          <a:prstGeom prst="rect">
            <a:avLst/>
          </a:prstGeom>
        </p:spPr>
      </p:pic>
      <p:pic>
        <p:nvPicPr>
          <p:cNvPr id="7"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11125199" y="1714500"/>
            <a:ext cx="5943600" cy="1200329"/>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Put your aluminium cans in recycling boxes.</a:t>
            </a:r>
            <a:endParaRPr lang="en-GB" sz="3600" dirty="0">
              <a:solidFill>
                <a:srgbClr val="00B050"/>
              </a:solidFill>
              <a:latin typeface="Berlin Sans FB" panose="020E0602020502020306" pitchFamily="34" charset="0"/>
            </a:endParaRPr>
          </a:p>
        </p:txBody>
      </p:sp>
      <p:sp>
        <p:nvSpPr>
          <p:cNvPr id="5" name="Rectangle 4"/>
          <p:cNvSpPr/>
          <p:nvPr/>
        </p:nvSpPr>
        <p:spPr>
          <a:xfrm>
            <a:off x="11352291" y="6362700"/>
            <a:ext cx="5752828" cy="1200329"/>
          </a:xfrm>
          <a:prstGeom prst="rect">
            <a:avLst/>
          </a:prstGeom>
        </p:spPr>
        <p:txBody>
          <a:bodyPr wrap="square">
            <a:spAutoFit/>
          </a:bodyPr>
          <a:lstStyle/>
          <a:p>
            <a:r>
              <a:rPr lang="en-GB" sz="3600" dirty="0" smtClean="0">
                <a:solidFill>
                  <a:srgbClr val="FF0000"/>
                </a:solidFill>
                <a:latin typeface="Berlin Sans FB" panose="020E0602020502020306" pitchFamily="34" charset="0"/>
              </a:rPr>
              <a:t>Don’t throw aluminium </a:t>
            </a:r>
            <a:r>
              <a:rPr lang="en-GB" sz="3600" dirty="0">
                <a:solidFill>
                  <a:srgbClr val="FF0000"/>
                </a:solidFill>
                <a:latin typeface="Berlin Sans FB" panose="020E0602020502020306" pitchFamily="34" charset="0"/>
              </a:rPr>
              <a:t>cans </a:t>
            </a:r>
            <a:r>
              <a:rPr lang="en-GB" sz="3600" dirty="0" smtClean="0">
                <a:solidFill>
                  <a:srgbClr val="FF0000"/>
                </a:solidFill>
                <a:latin typeface="Berlin Sans FB" panose="020E0602020502020306" pitchFamily="34" charset="0"/>
              </a:rPr>
              <a:t>on the ground.</a:t>
            </a:r>
            <a:endParaRPr lang="en-GB" sz="36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3702454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9600" y="711418"/>
            <a:ext cx="3352800" cy="335280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4400" y="5787390"/>
            <a:ext cx="3314700" cy="33147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4914900"/>
            <a:ext cx="7162800" cy="505968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00" y="190500"/>
            <a:ext cx="7086600" cy="4394636"/>
          </a:xfrm>
          <a:prstGeom prst="rect">
            <a:avLst/>
          </a:prstGeom>
        </p:spPr>
      </p:pic>
      <p:pic>
        <p:nvPicPr>
          <p:cNvPr id="7"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11430000" y="1943100"/>
            <a:ext cx="5943600" cy="1200329"/>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Put your plastic bottles in recycling boxes.</a:t>
            </a:r>
            <a:endParaRPr lang="en-GB" sz="3600" dirty="0">
              <a:solidFill>
                <a:srgbClr val="00B050"/>
              </a:solidFill>
              <a:latin typeface="Berlin Sans FB" panose="020E0602020502020306" pitchFamily="34" charset="0"/>
            </a:endParaRPr>
          </a:p>
        </p:txBody>
      </p:sp>
      <p:sp>
        <p:nvSpPr>
          <p:cNvPr id="10" name="Rectangle 9"/>
          <p:cNvSpPr/>
          <p:nvPr/>
        </p:nvSpPr>
        <p:spPr>
          <a:xfrm>
            <a:off x="12039600" y="6362700"/>
            <a:ext cx="5752828" cy="1200329"/>
          </a:xfrm>
          <a:prstGeom prst="rect">
            <a:avLst/>
          </a:prstGeom>
        </p:spPr>
        <p:txBody>
          <a:bodyPr wrap="square">
            <a:spAutoFit/>
          </a:bodyPr>
          <a:lstStyle/>
          <a:p>
            <a:r>
              <a:rPr lang="en-GB" sz="3600" dirty="0" smtClean="0">
                <a:solidFill>
                  <a:srgbClr val="FF0000"/>
                </a:solidFill>
                <a:latin typeface="Berlin Sans FB" panose="020E0602020502020306" pitchFamily="34" charset="0"/>
              </a:rPr>
              <a:t>Don’t throw plastic bottles on the ground.</a:t>
            </a:r>
            <a:endParaRPr lang="en-GB" sz="36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544157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30756" y="-574548"/>
            <a:ext cx="5822170" cy="6617078"/>
          </a:xfrm>
          <a:prstGeom prst="rect">
            <a:avLst/>
          </a:prstGeom>
        </p:spPr>
      </p:pic>
      <p:sp>
        <p:nvSpPr>
          <p:cNvPr id="4" name="Oval 3"/>
          <p:cNvSpPr/>
          <p:nvPr/>
        </p:nvSpPr>
        <p:spPr>
          <a:xfrm>
            <a:off x="13868400" y="732666"/>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5" name="Oval 4"/>
          <p:cNvSpPr/>
          <p:nvPr/>
        </p:nvSpPr>
        <p:spPr>
          <a:xfrm>
            <a:off x="12521534" y="3297724"/>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paper</a:t>
            </a:r>
          </a:p>
        </p:txBody>
      </p:sp>
      <p:sp>
        <p:nvSpPr>
          <p:cNvPr id="6" name="Oval 5"/>
          <p:cNvSpPr/>
          <p:nvPr/>
        </p:nvSpPr>
        <p:spPr>
          <a:xfrm>
            <a:off x="359337" y="4113229"/>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7" name="Oval 6"/>
          <p:cNvSpPr/>
          <p:nvPr/>
        </p:nvSpPr>
        <p:spPr>
          <a:xfrm>
            <a:off x="304800" y="800100"/>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pic>
        <p:nvPicPr>
          <p:cNvPr id="8"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2133600" y="7782461"/>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0" name="Right Arrow 9"/>
          <p:cNvSpPr/>
          <p:nvPr/>
        </p:nvSpPr>
        <p:spPr>
          <a:xfrm>
            <a:off x="4434016" y="1474268"/>
            <a:ext cx="150958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0876046" y="1342267"/>
            <a:ext cx="302944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0134600" y="3905266"/>
            <a:ext cx="238281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4434016" y="4686300"/>
            <a:ext cx="150958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2421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5546" y="661452"/>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6" name="Oval 5"/>
          <p:cNvSpPr/>
          <p:nvPr/>
        </p:nvSpPr>
        <p:spPr>
          <a:xfrm>
            <a:off x="441754" y="3848100"/>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7" name="Oval 6"/>
          <p:cNvSpPr/>
          <p:nvPr/>
        </p:nvSpPr>
        <p:spPr>
          <a:xfrm>
            <a:off x="13258800" y="3337205"/>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pic>
        <p:nvPicPr>
          <p:cNvPr id="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3"/>
          <a:stretch>
            <a:fillRect/>
          </a:stretch>
        </p:blipFill>
        <p:spPr>
          <a:xfrm>
            <a:off x="5304138" y="-266700"/>
            <a:ext cx="6172200" cy="6429375"/>
          </a:xfrm>
          <a:prstGeom prst="rect">
            <a:avLst/>
          </a:prstGeom>
        </p:spPr>
      </p:pic>
      <p:sp>
        <p:nvSpPr>
          <p:cNvPr id="9" name="TextBox 8"/>
          <p:cNvSpPr txBox="1"/>
          <p:nvPr/>
        </p:nvSpPr>
        <p:spPr>
          <a:xfrm>
            <a:off x="2286000" y="8034101"/>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0" name="Right Arrow 9"/>
          <p:cNvSpPr/>
          <p:nvPr/>
        </p:nvSpPr>
        <p:spPr>
          <a:xfrm rot="10800000">
            <a:off x="11232292" y="3946805"/>
            <a:ext cx="202650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4556554" y="4501206"/>
            <a:ext cx="130363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357189">
            <a:off x="4777424" y="1941798"/>
            <a:ext cx="288858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4240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48400" y="0"/>
            <a:ext cx="5943600" cy="7924800"/>
          </a:xfrm>
          <a:prstGeom prst="rect">
            <a:avLst/>
          </a:prstGeom>
        </p:spPr>
      </p:pic>
      <p:sp>
        <p:nvSpPr>
          <p:cNvPr id="4" name="Oval 3"/>
          <p:cNvSpPr/>
          <p:nvPr/>
        </p:nvSpPr>
        <p:spPr>
          <a:xfrm>
            <a:off x="13015783" y="2933699"/>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paper</a:t>
            </a:r>
          </a:p>
        </p:txBody>
      </p:sp>
      <p:sp>
        <p:nvSpPr>
          <p:cNvPr id="5" name="Oval 4"/>
          <p:cNvSpPr/>
          <p:nvPr/>
        </p:nvSpPr>
        <p:spPr>
          <a:xfrm>
            <a:off x="914400" y="969513"/>
            <a:ext cx="39624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sp>
        <p:nvSpPr>
          <p:cNvPr id="6" name="Oval 5"/>
          <p:cNvSpPr/>
          <p:nvPr/>
        </p:nvSpPr>
        <p:spPr>
          <a:xfrm>
            <a:off x="0" y="4192358"/>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7" name="Oval 6"/>
          <p:cNvSpPr/>
          <p:nvPr/>
        </p:nvSpPr>
        <p:spPr>
          <a:xfrm>
            <a:off x="13015783" y="6055182"/>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10" name="TextBox 9"/>
          <p:cNvSpPr txBox="1"/>
          <p:nvPr/>
        </p:nvSpPr>
        <p:spPr>
          <a:xfrm>
            <a:off x="2209800" y="8567067"/>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1" name="Right Arrow 10"/>
          <p:cNvSpPr/>
          <p:nvPr/>
        </p:nvSpPr>
        <p:spPr>
          <a:xfrm rot="10800000">
            <a:off x="10698890" y="3543300"/>
            <a:ext cx="2331309"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0210800" y="6664782"/>
            <a:ext cx="281939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4114801" y="4779588"/>
            <a:ext cx="2133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2255705">
            <a:off x="4275437" y="2739800"/>
            <a:ext cx="2331309"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5818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a:stretch>
            <a:fillRect/>
          </a:stretch>
        </p:blipFill>
        <p:spPr>
          <a:xfrm rot="134838">
            <a:off x="2172657" y="107824"/>
            <a:ext cx="6430573" cy="2118183"/>
          </a:xfrm>
          <a:prstGeom prst="rect">
            <a:avLst/>
          </a:prstGeom>
        </p:spPr>
      </p:pic>
      <p:pic>
        <p:nvPicPr>
          <p:cNvPr id="7" name="Picture 2"/>
          <p:cNvPicPr>
            <a:picLocks noChangeAspect="1"/>
          </p:cNvPicPr>
          <p:nvPr/>
        </p:nvPicPr>
        <p:blipFill>
          <a:blip r:embed="rId3"/>
          <a:srcRect/>
          <a:stretch>
            <a:fillRect/>
          </a:stretch>
        </p:blipFill>
        <p:spPr>
          <a:xfrm rot="5400000">
            <a:off x="1259377" y="1754679"/>
            <a:ext cx="5919903" cy="7715743"/>
          </a:xfrm>
          <a:prstGeom prst="rect">
            <a:avLst/>
          </a:prstGeom>
        </p:spPr>
      </p:pic>
      <p:sp>
        <p:nvSpPr>
          <p:cNvPr id="4" name="TextBox 9"/>
          <p:cNvSpPr txBox="1"/>
          <p:nvPr/>
        </p:nvSpPr>
        <p:spPr>
          <a:xfrm>
            <a:off x="-1936513" y="832663"/>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Effects  of </a:t>
            </a:r>
            <a:r>
              <a:rPr lang="en-US" sz="8800" b="1" dirty="0" smtClean="0">
                <a:solidFill>
                  <a:srgbClr val="000000"/>
                </a:solidFill>
                <a:latin typeface="Amatic SC Bold"/>
              </a:rPr>
              <a:t>litter</a:t>
            </a:r>
            <a:endParaRPr lang="en-US" sz="8800" dirty="0">
              <a:solidFill>
                <a:srgbClr val="000000"/>
              </a:solidFill>
              <a:latin typeface="Amatic SC Bold"/>
            </a:endParaRPr>
          </a:p>
        </p:txBody>
      </p:sp>
      <p:sp>
        <p:nvSpPr>
          <p:cNvPr id="5" name="Rectangle 4"/>
          <p:cNvSpPr/>
          <p:nvPr/>
        </p:nvSpPr>
        <p:spPr>
          <a:xfrm>
            <a:off x="990600" y="2857686"/>
            <a:ext cx="7162800" cy="5632311"/>
          </a:xfrm>
          <a:prstGeom prst="rect">
            <a:avLst/>
          </a:prstGeom>
        </p:spPr>
        <p:txBody>
          <a:bodyPr wrap="square">
            <a:spAutoFit/>
          </a:bodyPr>
          <a:lstStyle/>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creates visual pollution. </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It makes a place look unclean and unpleasant to the eyes.</a:t>
            </a:r>
          </a:p>
          <a:p>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causes damage to marine life, sea and rivers.</a:t>
            </a:r>
          </a:p>
          <a:p>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Litter </a:t>
            </a:r>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in water supply creates a toxic environment. The toxic water can kill plant life. If humans drink the water they can also become sick</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9600" y="2781300"/>
            <a:ext cx="9737776" cy="5472113"/>
          </a:xfrm>
          <a:prstGeom prst="rect">
            <a:avLst/>
          </a:prstGeom>
        </p:spPr>
      </p:pic>
    </p:spTree>
    <p:extLst>
      <p:ext uri="{BB962C8B-B14F-4D97-AF65-F5344CB8AC3E}">
        <p14:creationId xmlns:p14="http://schemas.microsoft.com/office/powerpoint/2010/main" val="3803205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571499"/>
            <a:ext cx="13868400" cy="9241397"/>
          </a:xfrm>
          <a:prstGeom prst="rect">
            <a:avLst/>
          </a:prstGeom>
        </p:spPr>
      </p:pic>
    </p:spTree>
    <p:extLst>
      <p:ext uri="{BB962C8B-B14F-4D97-AF65-F5344CB8AC3E}">
        <p14:creationId xmlns:p14="http://schemas.microsoft.com/office/powerpoint/2010/main" val="320691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pic>
        <p:nvPicPr>
          <p:cNvPr id="15" name="Picture 3"/>
          <p:cNvPicPr>
            <a:picLocks noChangeAspect="1"/>
          </p:cNvPicPr>
          <p:nvPr/>
        </p:nvPicPr>
        <p:blipFill>
          <a:blip r:embed="rId3"/>
          <a:srcRect/>
          <a:stretch>
            <a:fillRect/>
          </a:stretch>
        </p:blipFill>
        <p:spPr>
          <a:xfrm rot="181237">
            <a:off x="4945929" y="4370884"/>
            <a:ext cx="8386416" cy="2643995"/>
          </a:xfrm>
          <a:prstGeom prst="rect">
            <a:avLst/>
          </a:prstGeom>
        </p:spPr>
      </p:pic>
      <p:sp>
        <p:nvSpPr>
          <p:cNvPr id="4" name="TextBox 4"/>
          <p:cNvSpPr txBox="1"/>
          <p:nvPr/>
        </p:nvSpPr>
        <p:spPr>
          <a:xfrm>
            <a:off x="3429451" y="4324205"/>
            <a:ext cx="11572009" cy="2453640"/>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What is litter?</a:t>
            </a:r>
            <a:endParaRPr lang="en-US" sz="14400" dirty="0">
              <a:solidFill>
                <a:srgbClr val="000000"/>
              </a:solidFill>
              <a:latin typeface="Amatic SC Bold"/>
            </a:endParaRPr>
          </a:p>
        </p:txBody>
      </p:sp>
      <p:pic>
        <p:nvPicPr>
          <p:cNvPr id="22" name="Picture 22"/>
          <p:cNvPicPr>
            <a:picLocks noChangeAspect="1"/>
          </p:cNvPicPr>
          <p:nvPr/>
        </p:nvPicPr>
        <p:blipFill>
          <a:blip r:embed="rId4"/>
          <a:srcRect/>
          <a:stretch>
            <a:fillRect/>
          </a:stretch>
        </p:blipFill>
        <p:spPr>
          <a:xfrm rot="12372227">
            <a:off x="8938249" y="948628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smtClean="0">
                <a:solidFill>
                  <a:srgbClr val="000000"/>
                </a:solidFill>
                <a:latin typeface="Amatic SC Bold"/>
              </a:rPr>
              <a:t>Key stage 4</a:t>
            </a:r>
            <a:endParaRPr lang="en-US" sz="4800" dirty="0">
              <a:solidFill>
                <a:srgbClr val="000000"/>
              </a:solidFill>
              <a:latin typeface="Amatic SC Bold"/>
            </a:endParaRPr>
          </a:p>
        </p:txBody>
      </p:sp>
      <p:pic>
        <p:nvPicPr>
          <p:cNvPr id="26"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Help keep our town tidy by becoming a Sevenoaks Litter Hero - My Sevenoaks  Communit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073"/>
            <a:ext cx="5254439" cy="381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nes for littering could skyrocket as city spends £90K a year tackling  litterbugs - Cambridgeshire Liv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877800" y="-38100"/>
            <a:ext cx="5410200" cy="38786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to put in your green bin/kerbside box - Armagh City, Banbridge and  Craigavon Borough Counc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0255" y="3073"/>
            <a:ext cx="6400800" cy="42646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761" y="7581900"/>
            <a:ext cx="2209800" cy="262092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7347" y="7584419"/>
            <a:ext cx="2036258" cy="2709789"/>
          </a:xfrm>
          <a:prstGeom prst="rect">
            <a:avLst/>
          </a:prstGeom>
        </p:spPr>
      </p:pic>
    </p:spTree>
    <p:extLst>
      <p:ext uri="{BB962C8B-B14F-4D97-AF65-F5344CB8AC3E}">
        <p14:creationId xmlns:p14="http://schemas.microsoft.com/office/powerpoint/2010/main" val="2977678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a:xfrm rot="134838">
            <a:off x="2172657" y="107824"/>
            <a:ext cx="6430573" cy="2118183"/>
          </a:xfrm>
          <a:prstGeom prst="rect">
            <a:avLst/>
          </a:prstGeom>
        </p:spPr>
      </p:pic>
      <p:pic>
        <p:nvPicPr>
          <p:cNvPr id="9" name="Picture 2"/>
          <p:cNvPicPr>
            <a:picLocks noChangeAspect="1"/>
          </p:cNvPicPr>
          <p:nvPr/>
        </p:nvPicPr>
        <p:blipFill>
          <a:blip r:embed="rId3"/>
          <a:srcRect/>
          <a:stretch>
            <a:fillRect/>
          </a:stretch>
        </p:blipFill>
        <p:spPr>
          <a:xfrm rot="5400000">
            <a:off x="1259377" y="1754679"/>
            <a:ext cx="5919903" cy="7715743"/>
          </a:xfrm>
          <a:prstGeom prst="rect">
            <a:avLst/>
          </a:prstGeom>
        </p:spPr>
      </p:pic>
      <p:sp>
        <p:nvSpPr>
          <p:cNvPr id="4" name="TextBox 9"/>
          <p:cNvSpPr txBox="1"/>
          <p:nvPr/>
        </p:nvSpPr>
        <p:spPr>
          <a:xfrm>
            <a:off x="-2269760" y="800100"/>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Effects  of </a:t>
            </a:r>
            <a:r>
              <a:rPr lang="en-US" sz="8800" b="1" dirty="0" smtClean="0">
                <a:solidFill>
                  <a:srgbClr val="000000"/>
                </a:solidFill>
                <a:latin typeface="Amatic SC Bold"/>
              </a:rPr>
              <a:t>litter</a:t>
            </a:r>
            <a:endParaRPr lang="en-US" sz="8800" dirty="0">
              <a:solidFill>
                <a:srgbClr val="000000"/>
              </a:solidFill>
              <a:latin typeface="Amatic SC Bold"/>
            </a:endParaRPr>
          </a:p>
        </p:txBody>
      </p:sp>
      <p:sp>
        <p:nvSpPr>
          <p:cNvPr id="7" name="Rectangle 6"/>
          <p:cNvSpPr/>
          <p:nvPr/>
        </p:nvSpPr>
        <p:spPr>
          <a:xfrm>
            <a:off x="1143000" y="2933700"/>
            <a:ext cx="7391400" cy="5509200"/>
          </a:xfrm>
          <a:prstGeom prst="rect">
            <a:avLst/>
          </a:prstGeom>
        </p:spPr>
        <p:txBody>
          <a:bodyPr wrap="square">
            <a:spAutoFit/>
          </a:bodyPr>
          <a:lstStyle/>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is responsible for the death of millions of animals.</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Animals can get entangled in litter and die a slow painful death.</a:t>
            </a:r>
          </a:p>
          <a:p>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Animals eat litter and they cant digest it – this can cause injury or death.</a:t>
            </a: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endParaRP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pic>
        <p:nvPicPr>
          <p:cNvPr id="6" name="Picture 2"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29800" y="2247900"/>
            <a:ext cx="7440540" cy="600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97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a:stretch>
            <a:fillRect/>
          </a:stretch>
        </p:blipFill>
        <p:spPr>
          <a:xfrm rot="134838">
            <a:off x="2248857" y="188182"/>
            <a:ext cx="6430573" cy="2118183"/>
          </a:xfrm>
          <a:prstGeom prst="rect">
            <a:avLst/>
          </a:prstGeom>
        </p:spPr>
      </p:pic>
      <p:pic>
        <p:nvPicPr>
          <p:cNvPr id="9" name="Picture 2"/>
          <p:cNvPicPr>
            <a:picLocks noChangeAspect="1"/>
          </p:cNvPicPr>
          <p:nvPr/>
        </p:nvPicPr>
        <p:blipFill>
          <a:blip r:embed="rId3"/>
          <a:srcRect/>
          <a:stretch>
            <a:fillRect/>
          </a:stretch>
        </p:blipFill>
        <p:spPr>
          <a:xfrm rot="5400000">
            <a:off x="2708782" y="-325706"/>
            <a:ext cx="7472591" cy="12255848"/>
          </a:xfrm>
          <a:prstGeom prst="rect">
            <a:avLst/>
          </a:prstGeom>
        </p:spPr>
      </p:pic>
      <p:sp>
        <p:nvSpPr>
          <p:cNvPr id="3" name="Content Placeholder 2"/>
          <p:cNvSpPr>
            <a:spLocks noGrp="1"/>
          </p:cNvSpPr>
          <p:nvPr>
            <p:ph idx="1"/>
          </p:nvPr>
        </p:nvSpPr>
        <p:spPr>
          <a:xfrm>
            <a:off x="913028" y="2400300"/>
            <a:ext cx="11235692" cy="7654748"/>
          </a:xfrm>
        </p:spPr>
        <p:txBody>
          <a:bodyPr>
            <a:noAutofit/>
          </a:bodyPr>
          <a:lstStyle/>
          <a:p>
            <a:pPr marL="0" indent="0">
              <a:buNone/>
            </a:pPr>
            <a:r>
              <a:rPr lang="en-GB" sz="36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a:t>
            </a:r>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is responsible for the death of millions of animals</a:t>
            </a:r>
            <a:r>
              <a:rPr lang="en-GB" sz="3600" dirty="0" smtClean="0">
                <a:solidFill>
                  <a:srgbClr val="7030A0"/>
                </a:solidFill>
                <a:effectLst>
                  <a:outerShdw blurRad="38100" dist="38100" dir="2700000" algn="tl">
                    <a:srgbClr val="000000">
                      <a:alpha val="43137"/>
                    </a:srgbClr>
                  </a:outerShdw>
                </a:effectLst>
                <a:latin typeface="Berlin Sans FB" panose="020E0602020502020306" pitchFamily="34" charset="0"/>
              </a:rPr>
              <a:t>.</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Broken glass and other sharp objects can injure animals who stand on them unknowingly.</a:t>
            </a:r>
          </a:p>
          <a:p>
            <a:pPr marL="0" indent="0">
              <a:buNone/>
            </a:pPr>
            <a:endPar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can cause soil and air pollution</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Hazardous chemicals can leak out of litter and pollute the soil and nearby water.</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The pollutants can lead to respiratory problems in humans.</a:t>
            </a: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a:solidFill>
                <a:srgbClr val="7030A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sp>
        <p:nvSpPr>
          <p:cNvPr id="6" name="TextBox 9"/>
          <p:cNvSpPr txBox="1"/>
          <p:nvPr/>
        </p:nvSpPr>
        <p:spPr>
          <a:xfrm>
            <a:off x="-1981200" y="683016"/>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 </a:t>
            </a:r>
            <a:r>
              <a:rPr lang="en-US" sz="8800" b="1" dirty="0" smtClean="0">
                <a:solidFill>
                  <a:srgbClr val="000000"/>
                </a:solidFill>
                <a:latin typeface="Amatic SC Bold"/>
              </a:rPr>
              <a:t>effects of litter</a:t>
            </a:r>
            <a:endParaRPr lang="en-US" sz="8800" dirty="0">
              <a:solidFill>
                <a:srgbClr val="000000"/>
              </a:solidFill>
              <a:latin typeface="Amatic SC Bold"/>
            </a:endParaRPr>
          </a:p>
        </p:txBody>
      </p:sp>
      <p:pic>
        <p:nvPicPr>
          <p:cNvPr id="7"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descr="See the source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068402" y="3924300"/>
            <a:ext cx="4917973"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4"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25400" y="206526"/>
            <a:ext cx="5181600" cy="4301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6800" y="723900"/>
            <a:ext cx="5257800" cy="535672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000" y="5289931"/>
            <a:ext cx="5257800" cy="460057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723900"/>
            <a:ext cx="3600450" cy="413385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0" y="6555928"/>
            <a:ext cx="5029200" cy="3334578"/>
          </a:xfrm>
          <a:prstGeom prst="rect">
            <a:avLst/>
          </a:prstGeom>
        </p:spPr>
      </p:pic>
    </p:spTree>
    <p:extLst>
      <p:ext uri="{BB962C8B-B14F-4D97-AF65-F5344CB8AC3E}">
        <p14:creationId xmlns:p14="http://schemas.microsoft.com/office/powerpoint/2010/main" val="1484103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019800" y="4076700"/>
            <a:ext cx="9677400" cy="369332"/>
          </a:xfrm>
          <a:prstGeom prst="rect">
            <a:avLst/>
          </a:prstGeom>
          <a:noFill/>
        </p:spPr>
        <p:txBody>
          <a:bodyPr wrap="square" rtlCol="0">
            <a:spAutoFit/>
          </a:bodyPr>
          <a:lstStyle/>
          <a:p>
            <a:r>
              <a:rPr lang="en-GB" dirty="0" smtClean="0"/>
              <a:t>How long does trash take to decompose?</a:t>
            </a:r>
            <a:endParaRPr lang="en-GB" dirty="0"/>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29400" y="4914900"/>
            <a:ext cx="3148170" cy="369332"/>
          </a:xfrm>
          <a:prstGeom prst="rect">
            <a:avLst/>
          </a:prstGeom>
        </p:spPr>
        <p:txBody>
          <a:bodyPr wrap="none">
            <a:spAutoFit/>
          </a:bodyPr>
          <a:lstStyle/>
          <a:p>
            <a:r>
              <a:rPr lang="en-GB" dirty="0"/>
              <a:t>https://youtu.be/VuzPkkM3bjQ</a:t>
            </a:r>
          </a:p>
        </p:txBody>
      </p:sp>
    </p:spTree>
    <p:extLst>
      <p:ext uri="{BB962C8B-B14F-4D97-AF65-F5344CB8AC3E}">
        <p14:creationId xmlns:p14="http://schemas.microsoft.com/office/powerpoint/2010/main" val="28997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2"/>
          <a:srcRect/>
          <a:stretch>
            <a:fillRect/>
          </a:stretch>
        </p:blipFill>
        <p:spPr>
          <a:xfrm rot="5400000">
            <a:off x="10720625" y="2918311"/>
            <a:ext cx="8001365" cy="5214645"/>
          </a:xfrm>
          <a:prstGeom prst="rect">
            <a:avLst/>
          </a:prstGeom>
        </p:spPr>
      </p:pic>
      <p:pic>
        <p:nvPicPr>
          <p:cNvPr id="15" name="Picture 24"/>
          <p:cNvPicPr>
            <a:picLocks noChangeAspect="1"/>
          </p:cNvPicPr>
          <p:nvPr/>
        </p:nvPicPr>
        <p:blipFill>
          <a:blip r:embed="rId3"/>
          <a:srcRect/>
          <a:stretch>
            <a:fillRect/>
          </a:stretch>
        </p:blipFill>
        <p:spPr>
          <a:xfrm rot="133738">
            <a:off x="813801" y="208368"/>
            <a:ext cx="10759915" cy="2310835"/>
          </a:xfrm>
          <a:prstGeom prst="rect">
            <a:avLst/>
          </a:prstGeom>
        </p:spPr>
      </p:pic>
      <p:pic>
        <p:nvPicPr>
          <p:cNvPr id="5" name="Picture 5"/>
          <p:cNvPicPr>
            <a:picLocks noChangeAspect="1"/>
          </p:cNvPicPr>
          <p:nvPr/>
        </p:nvPicPr>
        <p:blipFill>
          <a:blip r:embed="rId4"/>
          <a:srcRect/>
          <a:stretch>
            <a:fillRect/>
          </a:stretch>
        </p:blipFill>
        <p:spPr>
          <a:xfrm>
            <a:off x="12172950" y="1839671"/>
            <a:ext cx="4844147" cy="7048362"/>
          </a:xfrm>
          <a:prstGeom prst="rect">
            <a:avLst/>
          </a:prstGeom>
        </p:spPr>
      </p:pic>
      <p:grpSp>
        <p:nvGrpSpPr>
          <p:cNvPr id="6" name="Group 6"/>
          <p:cNvGrpSpPr>
            <a:grpSpLocks noChangeAspect="1"/>
          </p:cNvGrpSpPr>
          <p:nvPr/>
        </p:nvGrpSpPr>
        <p:grpSpPr>
          <a:xfrm>
            <a:off x="12579092" y="2095500"/>
            <a:ext cx="3948829" cy="6258763"/>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417215" y="960694"/>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Litter in our school is increasing</a:t>
            </a:r>
            <a:endParaRPr lang="en-US" sz="8000" dirty="0">
              <a:solidFill>
                <a:srgbClr val="000000"/>
              </a:solidFill>
              <a:latin typeface="Amatic SC Bold"/>
            </a:endParaRPr>
          </a:p>
        </p:txBody>
      </p:sp>
      <p:pic>
        <p:nvPicPr>
          <p:cNvPr id="13" name="Picture 13"/>
          <p:cNvPicPr>
            <a:picLocks noChangeAspect="1"/>
          </p:cNvPicPr>
          <p:nvPr/>
        </p:nvPicPr>
        <p:blipFill>
          <a:blip r:embed="rId5"/>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907350" y="8454140"/>
            <a:ext cx="567418" cy="626667"/>
          </a:xfrm>
          <a:prstGeom prst="rect">
            <a:avLst/>
          </a:prstGeom>
        </p:spPr>
      </p:pic>
      <p:pic>
        <p:nvPicPr>
          <p:cNvPr id="19" name="Picture 19"/>
          <p:cNvPicPr>
            <a:picLocks noChangeAspect="1"/>
          </p:cNvPicPr>
          <p:nvPr/>
        </p:nvPicPr>
        <p:blipFill>
          <a:blip r:embed="rId7"/>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12869880" y="2251378"/>
            <a:ext cx="3145518" cy="2554545"/>
          </a:xfrm>
          <a:prstGeom prst="rect">
            <a:avLst/>
          </a:prstGeom>
        </p:spPr>
        <p:txBody>
          <a:bodyPr wrap="square">
            <a:spAutoFit/>
          </a:bodyPr>
          <a:lstStyle/>
          <a:p>
            <a:r>
              <a:rPr lang="en-GB" sz="3200" dirty="0" smtClean="0">
                <a:solidFill>
                  <a:srgbClr val="000000"/>
                </a:solidFill>
                <a:latin typeface="Berlin Sans FB" panose="020E0602020502020306" pitchFamily="34" charset="0"/>
              </a:rPr>
              <a:t>How can we find out how much litter is in our school playground?</a:t>
            </a:r>
          </a:p>
        </p:txBody>
      </p:sp>
      <p:pic>
        <p:nvPicPr>
          <p:cNvPr id="22" name="Picture 5" descr="Image result for transparent confused emoji"/>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609690" y="4702876"/>
            <a:ext cx="3665898" cy="33168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133600" y="3575974"/>
            <a:ext cx="7986712" cy="5604710"/>
          </a:xfrm>
          <a:prstGeom prst="rect">
            <a:avLst/>
          </a:prstGeom>
        </p:spPr>
      </p:pic>
    </p:spTree>
    <p:extLst>
      <p:ext uri="{BB962C8B-B14F-4D97-AF65-F5344CB8AC3E}">
        <p14:creationId xmlns:p14="http://schemas.microsoft.com/office/powerpoint/2010/main" val="2421169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p:cNvPicPr>
            <a:picLocks noChangeAspect="1"/>
          </p:cNvPicPr>
          <p:nvPr/>
        </p:nvPicPr>
        <p:blipFill>
          <a:blip r:embed="rId2"/>
          <a:srcRect/>
          <a:stretch>
            <a:fillRect/>
          </a:stretch>
        </p:blipFill>
        <p:spPr>
          <a:xfrm rot="133738">
            <a:off x="530109" y="597610"/>
            <a:ext cx="9224432" cy="2310835"/>
          </a:xfrm>
          <a:prstGeom prst="rect">
            <a:avLst/>
          </a:prstGeom>
        </p:spPr>
      </p:pic>
      <p:sp>
        <p:nvSpPr>
          <p:cNvPr id="9" name="TextBox 9"/>
          <p:cNvSpPr txBox="1"/>
          <p:nvPr/>
        </p:nvSpPr>
        <p:spPr>
          <a:xfrm>
            <a:off x="-682981" y="1328993"/>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can we do to help?</a:t>
            </a:r>
            <a:endParaRPr lang="en-US" sz="8000" dirty="0">
              <a:solidFill>
                <a:srgbClr val="000000"/>
              </a:solidFill>
              <a:latin typeface="Amatic SC Bold"/>
            </a:endParaRPr>
          </a:p>
        </p:txBody>
      </p:sp>
      <p:pic>
        <p:nvPicPr>
          <p:cNvPr id="13" name="Picture 13"/>
          <p:cNvPicPr>
            <a:picLocks noChangeAspect="1"/>
          </p:cNvPicPr>
          <p:nvPr/>
        </p:nvPicPr>
        <p:blipFill>
          <a:blip r:embed="rId3"/>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4"/>
          <a:srcRect/>
          <a:stretch>
            <a:fillRect/>
          </a:stretch>
        </p:blipFill>
        <p:spPr>
          <a:xfrm rot="1800043">
            <a:off x="10907350" y="8454140"/>
            <a:ext cx="567418" cy="626667"/>
          </a:xfrm>
          <a:prstGeom prst="rect">
            <a:avLst/>
          </a:prstGeom>
        </p:spPr>
      </p:pic>
      <p:pic>
        <p:nvPicPr>
          <p:cNvPr id="19" name="Picture 19"/>
          <p:cNvPicPr>
            <a:picLocks noChangeAspect="1"/>
          </p:cNvPicPr>
          <p:nvPr/>
        </p:nvPicPr>
        <p:blipFill>
          <a:blip r:embed="rId5"/>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8" name="Picture 6" descr="Image result for litter in schoo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70117" y="3317132"/>
            <a:ext cx="9028355" cy="60042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chool student litteri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162145" y="2441779"/>
            <a:ext cx="4124325" cy="62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6941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33400" y="342900"/>
            <a:ext cx="9220200" cy="6629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14400" y="571500"/>
            <a:ext cx="9144000" cy="6001643"/>
          </a:xfrm>
          <a:prstGeom prst="rect">
            <a:avLst/>
          </a:prstGeom>
        </p:spPr>
        <p:txBody>
          <a:bodyPr>
            <a:spAutoFit/>
          </a:bodyPr>
          <a:lstStyle/>
          <a:p>
            <a:r>
              <a:rPr lang="en-GB" sz="3200" dirty="0">
                <a:solidFill>
                  <a:srgbClr val="00B050"/>
                </a:solidFill>
                <a:latin typeface="Berlin Sans FB" panose="020E0602020502020306" pitchFamily="34" charset="0"/>
              </a:rPr>
              <a:t>Many schools have a litter problem to some degree. Controlling litter, and making sure that school grounds are cleaned up regularly, is an important priority. A school with a serious litter problem</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B050"/>
                </a:solidFill>
                <a:latin typeface="Berlin Sans FB" panose="020E0602020502020306" pitchFamily="34" charset="0"/>
              </a:rPr>
              <a:t>Creates complaints from local residents and businesses</a:t>
            </a:r>
          </a:p>
          <a:p>
            <a:pPr>
              <a:buFont typeface="Arial" panose="020B0604020202020204" pitchFamily="34" charset="0"/>
              <a:buChar char="•"/>
            </a:pPr>
            <a:r>
              <a:rPr lang="en-GB" sz="3200" dirty="0">
                <a:solidFill>
                  <a:srgbClr val="00B050"/>
                </a:solidFill>
                <a:latin typeface="Berlin Sans FB" panose="020E0602020502020306" pitchFamily="34" charset="0"/>
              </a:rPr>
              <a:t>Is off-putting to visitors</a:t>
            </a:r>
          </a:p>
          <a:p>
            <a:pPr>
              <a:buFont typeface="Arial" panose="020B0604020202020204" pitchFamily="34" charset="0"/>
              <a:buChar char="•"/>
            </a:pPr>
            <a:r>
              <a:rPr lang="en-GB" sz="3200" dirty="0">
                <a:solidFill>
                  <a:srgbClr val="00B050"/>
                </a:solidFill>
                <a:latin typeface="Berlin Sans FB" panose="020E0602020502020306" pitchFamily="34" charset="0"/>
              </a:rPr>
              <a:t>Can be demoralising for staff and pupils</a:t>
            </a:r>
          </a:p>
          <a:p>
            <a:pPr>
              <a:buFont typeface="Arial" panose="020B0604020202020204" pitchFamily="34" charset="0"/>
              <a:buChar char="•"/>
            </a:pPr>
            <a:r>
              <a:rPr lang="en-GB" sz="3200" dirty="0">
                <a:solidFill>
                  <a:srgbClr val="00B050"/>
                </a:solidFill>
                <a:latin typeface="Berlin Sans FB" panose="020E0602020502020306" pitchFamily="34" charset="0"/>
              </a:rPr>
              <a:t>Can be dangerous, due to broken glass or cans on the playing field</a:t>
            </a:r>
          </a:p>
          <a:p>
            <a:pPr>
              <a:buFont typeface="Arial" panose="020B0604020202020204" pitchFamily="34" charset="0"/>
              <a:buChar char="•"/>
            </a:pPr>
            <a:r>
              <a:rPr lang="en-GB" sz="3200" dirty="0">
                <a:solidFill>
                  <a:srgbClr val="00B050"/>
                </a:solidFill>
                <a:latin typeface="Berlin Sans FB" panose="020E0602020502020306" pitchFamily="34" charset="0"/>
              </a:rPr>
              <a:t>Is breaking the law</a:t>
            </a:r>
            <a:endParaRPr lang="en-GB" sz="3200" b="0" i="0" dirty="0">
              <a:solidFill>
                <a:srgbClr val="00B050"/>
              </a:solidFill>
              <a:effectLst/>
              <a:latin typeface="Berlin Sans FB" panose="020E0602020502020306" pitchFamily="34" charset="0"/>
            </a:endParaRPr>
          </a:p>
        </p:txBody>
      </p:sp>
      <p:pic>
        <p:nvPicPr>
          <p:cNvPr id="3" name="Picture 8" descr="Image result for school student litter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06200" y="1409700"/>
            <a:ext cx="4704070" cy="71375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1256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8661" y="3086954"/>
            <a:ext cx="10788939" cy="540934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4"/>
          <p:cNvPicPr>
            <a:picLocks noChangeAspect="1"/>
          </p:cNvPicPr>
          <p:nvPr/>
        </p:nvPicPr>
        <p:blipFill>
          <a:blip r:embed="rId2"/>
          <a:srcRect/>
          <a:stretch>
            <a:fillRect/>
          </a:stretch>
        </p:blipFill>
        <p:spPr>
          <a:xfrm rot="133738">
            <a:off x="530109" y="597610"/>
            <a:ext cx="9224432" cy="2310835"/>
          </a:xfrm>
          <a:prstGeom prst="rect">
            <a:avLst/>
          </a:prstGeom>
        </p:spPr>
      </p:pic>
      <p:sp>
        <p:nvSpPr>
          <p:cNvPr id="4" name="TextBox 9"/>
          <p:cNvSpPr txBox="1"/>
          <p:nvPr/>
        </p:nvSpPr>
        <p:spPr>
          <a:xfrm>
            <a:off x="-457200" y="1196131"/>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can we do to help?</a:t>
            </a:r>
            <a:endParaRPr lang="en-US" sz="8000" dirty="0">
              <a:solidFill>
                <a:srgbClr val="000000"/>
              </a:solidFill>
              <a:latin typeface="Amatic SC Bold"/>
            </a:endParaRPr>
          </a:p>
        </p:txBody>
      </p:sp>
      <p:sp>
        <p:nvSpPr>
          <p:cNvPr id="5" name="Rectangle 4"/>
          <p:cNvSpPr/>
          <p:nvPr/>
        </p:nvSpPr>
        <p:spPr>
          <a:xfrm>
            <a:off x="990599" y="3162300"/>
            <a:ext cx="10065733" cy="5078313"/>
          </a:xfrm>
          <a:prstGeom prst="rect">
            <a:avLst/>
          </a:prstGeom>
        </p:spPr>
        <p:txBody>
          <a:bodyPr wrap="square">
            <a:spAutoFit/>
          </a:bodyPr>
          <a:lstStyle/>
          <a:p>
            <a:r>
              <a:rPr lang="en-GB" sz="3200" dirty="0">
                <a:solidFill>
                  <a:srgbClr val="0070C0"/>
                </a:solidFill>
                <a:latin typeface="Berlin Sans FB" panose="020E0602020502020306" pitchFamily="34" charset="0"/>
              </a:rPr>
              <a:t>The Adopt A Spot </a:t>
            </a:r>
            <a:r>
              <a:rPr lang="en-GB" sz="3200" dirty="0" smtClean="0">
                <a:solidFill>
                  <a:srgbClr val="0070C0"/>
                </a:solidFill>
                <a:latin typeface="Berlin Sans FB" panose="020E0602020502020306" pitchFamily="34" charset="0"/>
              </a:rPr>
              <a:t>Kit</a:t>
            </a:r>
          </a:p>
          <a:p>
            <a:endParaRPr lang="en-GB" sz="3200" dirty="0">
              <a:solidFill>
                <a:srgbClr val="0070C0"/>
              </a:solidFill>
              <a:latin typeface="Berlin Sans FB" panose="020E0602020502020306" pitchFamily="34" charset="0"/>
            </a:endParaRPr>
          </a:p>
          <a:p>
            <a:r>
              <a:rPr lang="en-GB" sz="3200" dirty="0">
                <a:solidFill>
                  <a:srgbClr val="00B050"/>
                </a:solidFill>
                <a:latin typeface="Berlin Sans FB" panose="020E0602020502020306" pitchFamily="34" charset="0"/>
              </a:rPr>
              <a:t>When you register for Adopt A Spot you'll get a maximum of 5 litter pickers, 5 high vis vests, 5 pairs of gloves, bin bags, First Aid Kit, bucket, sharps box, hints and tips booklet and a certificate. </a:t>
            </a:r>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All </a:t>
            </a:r>
            <a:r>
              <a:rPr lang="en-GB" sz="3200" dirty="0">
                <a:solidFill>
                  <a:srgbClr val="00B050"/>
                </a:solidFill>
                <a:latin typeface="Berlin Sans FB" panose="020E0602020502020306" pitchFamily="34" charset="0"/>
              </a:rPr>
              <a:t>we ask is that you record your clean ups on your profile and agree to carry out 4 clean ups a year for a minimum of 2 years. </a:t>
            </a:r>
          </a:p>
          <a:p>
            <a:r>
              <a:rPr lang="en-GB" dirty="0">
                <a:solidFill>
                  <a:srgbClr val="206144"/>
                </a:solidFill>
                <a:latin typeface="Bevan"/>
              </a:rPr>
              <a:t/>
            </a:r>
            <a:br>
              <a:rPr lang="en-GB" dirty="0">
                <a:solidFill>
                  <a:srgbClr val="206144"/>
                </a:solidFill>
                <a:latin typeface="Bevan"/>
              </a:rPr>
            </a:b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34800" y="3467100"/>
            <a:ext cx="5230690" cy="4495800"/>
          </a:xfrm>
          <a:prstGeom prst="rect">
            <a:avLst/>
          </a:prstGeom>
        </p:spPr>
      </p:pic>
      <p:pic>
        <p:nvPicPr>
          <p:cNvPr id="7"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89172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9"/>
          <p:cNvPicPr>
            <a:picLocks noChangeAspect="1"/>
          </p:cNvPicPr>
          <p:nvPr/>
        </p:nvPicPr>
        <p:blipFill>
          <a:blip r:embed="rId2"/>
          <a:srcRect/>
          <a:stretch>
            <a:fillRect/>
          </a:stretch>
        </p:blipFill>
        <p:spPr>
          <a:xfrm rot="134838">
            <a:off x="647058" y="1334400"/>
            <a:ext cx="10590914" cy="2118183"/>
          </a:xfrm>
          <a:prstGeom prst="rect">
            <a:avLst/>
          </a:prstGeom>
        </p:spPr>
      </p:pic>
      <p:sp>
        <p:nvSpPr>
          <p:cNvPr id="9" name="TextBox 9"/>
          <p:cNvSpPr txBox="1"/>
          <p:nvPr/>
        </p:nvSpPr>
        <p:spPr>
          <a:xfrm>
            <a:off x="79894" y="1791534"/>
            <a:ext cx="11513533"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For the next task you will need</a:t>
            </a:r>
            <a:endParaRPr lang="en-US" sz="8000" dirty="0">
              <a:solidFill>
                <a:srgbClr val="000000"/>
              </a:solidFill>
              <a:latin typeface="Amatic SC Bold"/>
            </a:endParaRPr>
          </a:p>
        </p:txBody>
      </p:sp>
      <p:pic>
        <p:nvPicPr>
          <p:cNvPr id="13" name="Picture 13"/>
          <p:cNvPicPr>
            <a:picLocks noChangeAspect="1"/>
          </p:cNvPicPr>
          <p:nvPr/>
        </p:nvPicPr>
        <p:blipFill>
          <a:blip r:embed="rId3"/>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4"/>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5"/>
          <a:srcRect/>
          <a:stretch>
            <a:fillRect/>
          </a:stretch>
        </p:blipFill>
        <p:spPr>
          <a:xfrm rot="-1669974">
            <a:off x="7356770" y="309510"/>
            <a:ext cx="530353" cy="898904"/>
          </a:xfrm>
          <a:prstGeom prst="rect">
            <a:avLst/>
          </a:prstGeom>
        </p:spPr>
      </p:pic>
      <p:pic>
        <p:nvPicPr>
          <p:cNvPr id="16" name="Picture 16"/>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Image result for hi vis jacke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117073" y="691962"/>
            <a:ext cx="4146736" cy="41467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itter pick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3400" y="4004405"/>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lip art wellies clipart"/>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011864" y="6896100"/>
            <a:ext cx="2176075" cy="1762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88920" y="5365122"/>
            <a:ext cx="2849880" cy="3419856"/>
          </a:xfrm>
          <a:prstGeom prst="rect">
            <a:avLst/>
          </a:prstGeom>
        </p:spPr>
      </p:pic>
      <p:pic>
        <p:nvPicPr>
          <p:cNvPr id="2058" name="Picture 10" descr="Image result for clipboard clipart"/>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974911" y="3820914"/>
            <a:ext cx="2167949" cy="27316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cales clipart"/>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287226" y="7053100"/>
            <a:ext cx="2485411" cy="248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194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11945" y="1943100"/>
            <a:ext cx="4212655" cy="79474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9"/>
          <p:cNvPicPr>
            <a:picLocks noChangeAspect="1"/>
          </p:cNvPicPr>
          <p:nvPr/>
        </p:nvPicPr>
        <p:blipFill>
          <a:blip r:embed="rId2"/>
          <a:srcRect/>
          <a:stretch>
            <a:fillRect/>
          </a:stretch>
        </p:blipFill>
        <p:spPr>
          <a:xfrm rot="134838">
            <a:off x="6531155" y="288091"/>
            <a:ext cx="4448368" cy="2118183"/>
          </a:xfrm>
          <a:prstGeom prst="rect">
            <a:avLst/>
          </a:prstGeom>
        </p:spPr>
      </p:pic>
      <p:grpSp>
        <p:nvGrpSpPr>
          <p:cNvPr id="2" name="Group 2"/>
          <p:cNvGrpSpPr/>
          <p:nvPr/>
        </p:nvGrpSpPr>
        <p:grpSpPr>
          <a:xfrm>
            <a:off x="826941" y="645644"/>
            <a:ext cx="16002000" cy="1988656"/>
            <a:chOff x="-1259391" y="-1079493"/>
            <a:chExt cx="19865913" cy="2651544"/>
          </a:xfrm>
        </p:grpSpPr>
        <p:sp>
          <p:nvSpPr>
            <p:cNvPr id="3" name="TextBox 3"/>
            <p:cNvSpPr txBox="1"/>
            <p:nvPr/>
          </p:nvSpPr>
          <p:spPr>
            <a:xfrm>
              <a:off x="-1259391" y="956497"/>
              <a:ext cx="19865913" cy="615554"/>
            </a:xfrm>
            <a:prstGeom prst="rect">
              <a:avLst/>
            </a:prstGeom>
          </p:spPr>
          <p:txBody>
            <a:bodyPr wrap="square" lIns="0" tIns="0" rIns="0" bIns="0" rtlCol="0" anchor="t">
              <a:spAutoFit/>
            </a:bodyPr>
            <a:lstStyle/>
            <a:p>
              <a:r>
                <a:rPr lang="en-GB" sz="3000" dirty="0" smtClean="0"/>
                <a:t>.</a:t>
              </a:r>
              <a:endParaRPr lang="en-GB" sz="3000" dirty="0"/>
            </a:p>
          </p:txBody>
        </p:sp>
        <p:sp>
          <p:nvSpPr>
            <p:cNvPr id="5" name="TextBox 5"/>
            <p:cNvSpPr txBox="1"/>
            <p:nvPr/>
          </p:nvSpPr>
          <p:spPr>
            <a:xfrm>
              <a:off x="5835578" y="-1079493"/>
              <a:ext cx="4864928" cy="1517877"/>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checklist</a:t>
              </a:r>
              <a:endParaRPr lang="en-US" sz="8000" dirty="0">
                <a:solidFill>
                  <a:srgbClr val="000000"/>
                </a:solidFill>
                <a:latin typeface="Amatic SC Bold"/>
              </a:endParaRPr>
            </a:p>
          </p:txBody>
        </p:sp>
      </p:grpSp>
      <p:pic>
        <p:nvPicPr>
          <p:cNvPr id="18"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2514600" y="2536226"/>
            <a:ext cx="9144000" cy="861774"/>
          </a:xfrm>
          <a:prstGeom prst="rect">
            <a:avLst/>
          </a:prstGeom>
        </p:spPr>
        <p:txBody>
          <a:bodyPr wrap="square">
            <a:spAutoFit/>
          </a:bodyPr>
          <a:lstStyle/>
          <a:p>
            <a:r>
              <a:rPr lang="en-GB" sz="3200" dirty="0" smtClean="0">
                <a:solidFill>
                  <a:srgbClr val="0070C0"/>
                </a:solidFill>
                <a:latin typeface="Berlin Sans FB" panose="020E0602020502020306" pitchFamily="34" charset="0"/>
              </a:rPr>
              <a:t>Hi visibility jacket</a:t>
            </a:r>
            <a:endParaRPr lang="en-GB" sz="3200" dirty="0">
              <a:solidFill>
                <a:srgbClr val="0070C0"/>
              </a:solidFill>
              <a:latin typeface="Berlin Sans FB" panose="020E0602020502020306" pitchFamily="34" charset="0"/>
            </a:endParaRPr>
          </a:p>
          <a:p>
            <a:endParaRPr lang="en-GB" dirty="0">
              <a:solidFill>
                <a:srgbClr val="0070C0"/>
              </a:solidFill>
              <a:latin typeface="Berlin Sans FB" panose="020E0602020502020306" pitchFamily="34" charset="0"/>
            </a:endParaRPr>
          </a:p>
        </p:txBody>
      </p:sp>
      <p:sp>
        <p:nvSpPr>
          <p:cNvPr id="13" name="Rectangle 12"/>
          <p:cNvSpPr/>
          <p:nvPr/>
        </p:nvSpPr>
        <p:spPr>
          <a:xfrm>
            <a:off x="2514600" y="3716655"/>
            <a:ext cx="2137124" cy="584775"/>
          </a:xfrm>
          <a:prstGeom prst="rect">
            <a:avLst/>
          </a:prstGeom>
        </p:spPr>
        <p:txBody>
          <a:bodyPr wrap="none">
            <a:spAutoFit/>
          </a:bodyPr>
          <a:lstStyle/>
          <a:p>
            <a:r>
              <a:rPr lang="en-GB" sz="3200" dirty="0" smtClean="0">
                <a:solidFill>
                  <a:srgbClr val="0070C0"/>
                </a:solidFill>
                <a:latin typeface="Berlin Sans FB" panose="020E0602020502020306" pitchFamily="34" charset="0"/>
              </a:rPr>
              <a:t>Welly boots</a:t>
            </a:r>
            <a:endParaRPr lang="en-GB" sz="3200" dirty="0">
              <a:solidFill>
                <a:srgbClr val="0070C0"/>
              </a:solidFill>
              <a:latin typeface="Berlin Sans FB" panose="020E0602020502020306" pitchFamily="34" charset="0"/>
            </a:endParaRPr>
          </a:p>
        </p:txBody>
      </p:sp>
      <p:sp>
        <p:nvSpPr>
          <p:cNvPr id="17" name="Rectangle 16"/>
          <p:cNvSpPr/>
          <p:nvPr/>
        </p:nvSpPr>
        <p:spPr>
          <a:xfrm>
            <a:off x="2487827" y="4906676"/>
            <a:ext cx="2247731" cy="584775"/>
          </a:xfrm>
          <a:prstGeom prst="rect">
            <a:avLst/>
          </a:prstGeom>
        </p:spPr>
        <p:txBody>
          <a:bodyPr wrap="none">
            <a:spAutoFit/>
          </a:bodyPr>
          <a:lstStyle/>
          <a:p>
            <a:r>
              <a:rPr lang="en-GB" sz="3200" dirty="0" smtClean="0">
                <a:solidFill>
                  <a:srgbClr val="0070C0"/>
                </a:solidFill>
                <a:latin typeface="Berlin Sans FB" panose="020E0602020502020306" pitchFamily="34" charset="0"/>
              </a:rPr>
              <a:t>Litter picker</a:t>
            </a:r>
            <a:endParaRPr lang="en-GB" sz="3200" dirty="0">
              <a:solidFill>
                <a:srgbClr val="0070C0"/>
              </a:solidFill>
              <a:latin typeface="Berlin Sans FB" panose="020E0602020502020306" pitchFamily="34" charset="0"/>
            </a:endParaRPr>
          </a:p>
        </p:txBody>
      </p:sp>
      <p:sp>
        <p:nvSpPr>
          <p:cNvPr id="22" name="Rectangle 21"/>
          <p:cNvSpPr/>
          <p:nvPr/>
        </p:nvSpPr>
        <p:spPr>
          <a:xfrm>
            <a:off x="2438400" y="5970513"/>
            <a:ext cx="2430474" cy="584775"/>
          </a:xfrm>
          <a:prstGeom prst="rect">
            <a:avLst/>
          </a:prstGeom>
        </p:spPr>
        <p:txBody>
          <a:bodyPr wrap="none">
            <a:spAutoFit/>
          </a:bodyPr>
          <a:lstStyle/>
          <a:p>
            <a:r>
              <a:rPr lang="en-GB" sz="3200" dirty="0" smtClean="0">
                <a:solidFill>
                  <a:srgbClr val="0070C0"/>
                </a:solidFill>
                <a:latin typeface="Berlin Sans FB" panose="020E0602020502020306" pitchFamily="34" charset="0"/>
              </a:rPr>
              <a:t>Rubbish bags</a:t>
            </a:r>
            <a:endParaRPr lang="en-GB" sz="3200" dirty="0">
              <a:solidFill>
                <a:srgbClr val="0070C0"/>
              </a:solidFill>
              <a:latin typeface="Berlin Sans FB" panose="020E0602020502020306" pitchFamily="34" charset="0"/>
            </a:endParaRPr>
          </a:p>
        </p:txBody>
      </p:sp>
      <p:sp>
        <p:nvSpPr>
          <p:cNvPr id="34" name="TextBox 8"/>
          <p:cNvSpPr txBox="1"/>
          <p:nvPr/>
        </p:nvSpPr>
        <p:spPr>
          <a:xfrm>
            <a:off x="756371" y="3836623"/>
            <a:ext cx="2780378" cy="538609"/>
          </a:xfrm>
          <a:prstGeom prst="rect">
            <a:avLst/>
          </a:prstGeom>
        </p:spPr>
        <p:txBody>
          <a:bodyPr wrap="square" lIns="0" tIns="0" rIns="0" bIns="0" rtlCol="0" anchor="t">
            <a:spAutoFit/>
          </a:bodyPr>
          <a:lstStyle/>
          <a:p>
            <a:r>
              <a:rPr lang="en-GB" sz="3500" dirty="0" smtClean="0"/>
              <a:t>  </a:t>
            </a:r>
            <a:endParaRPr lang="en-GB" sz="3500" dirty="0"/>
          </a:p>
        </p:txBody>
      </p:sp>
      <p:sp>
        <p:nvSpPr>
          <p:cNvPr id="37" name="TextBox 8"/>
          <p:cNvSpPr txBox="1"/>
          <p:nvPr/>
        </p:nvSpPr>
        <p:spPr>
          <a:xfrm>
            <a:off x="791657" y="4985054"/>
            <a:ext cx="2640576" cy="538609"/>
          </a:xfrm>
          <a:prstGeom prst="rect">
            <a:avLst/>
          </a:prstGeom>
        </p:spPr>
        <p:txBody>
          <a:bodyPr lIns="0" tIns="0" rIns="0" bIns="0" rtlCol="0" anchor="t">
            <a:spAutoFit/>
          </a:bodyPr>
          <a:lstStyle/>
          <a:p>
            <a:r>
              <a:rPr lang="en-GB" sz="3500" dirty="0" smtClean="0"/>
              <a:t>  </a:t>
            </a:r>
            <a:endParaRPr lang="en-GB" sz="3500" dirty="0"/>
          </a:p>
        </p:txBody>
      </p:sp>
      <p:sp>
        <p:nvSpPr>
          <p:cNvPr id="43" name="TextBox 8"/>
          <p:cNvSpPr txBox="1"/>
          <p:nvPr/>
        </p:nvSpPr>
        <p:spPr>
          <a:xfrm>
            <a:off x="968562" y="5880424"/>
            <a:ext cx="2640576" cy="538609"/>
          </a:xfrm>
          <a:prstGeom prst="rect">
            <a:avLst/>
          </a:prstGeom>
        </p:spPr>
        <p:txBody>
          <a:bodyPr lIns="0" tIns="0" rIns="0" bIns="0" rtlCol="0" anchor="t">
            <a:spAutoFit/>
          </a:bodyPr>
          <a:lstStyle/>
          <a:p>
            <a:r>
              <a:rPr lang="en-GB" sz="3500" dirty="0" smtClean="0"/>
              <a:t>  </a:t>
            </a:r>
            <a:endParaRPr lang="en-GB" sz="3500" dirty="0"/>
          </a:p>
        </p:txBody>
      </p:sp>
      <p:sp>
        <p:nvSpPr>
          <p:cNvPr id="44" name="Rectangle 43"/>
          <p:cNvSpPr/>
          <p:nvPr/>
        </p:nvSpPr>
        <p:spPr>
          <a:xfrm>
            <a:off x="2438400" y="7085281"/>
            <a:ext cx="3385863" cy="584775"/>
          </a:xfrm>
          <a:prstGeom prst="rect">
            <a:avLst/>
          </a:prstGeom>
        </p:spPr>
        <p:txBody>
          <a:bodyPr wrap="none">
            <a:spAutoFit/>
          </a:bodyPr>
          <a:lstStyle/>
          <a:p>
            <a:r>
              <a:rPr lang="en-GB" sz="3200" dirty="0" smtClean="0">
                <a:solidFill>
                  <a:srgbClr val="0070C0"/>
                </a:solidFill>
                <a:latin typeface="Berlin Sans FB" panose="020E0602020502020306" pitchFamily="34" charset="0"/>
              </a:rPr>
              <a:t>Clipboard and pen</a:t>
            </a:r>
            <a:endParaRPr lang="en-GB" sz="3200" dirty="0">
              <a:solidFill>
                <a:srgbClr val="0070C0"/>
              </a:solidFill>
              <a:latin typeface="Berlin Sans FB" panose="020E0602020502020306" pitchFamily="34" charset="0"/>
            </a:endParaRPr>
          </a:p>
        </p:txBody>
      </p:sp>
      <p:sp>
        <p:nvSpPr>
          <p:cNvPr id="45" name="Rectangle 44"/>
          <p:cNvSpPr/>
          <p:nvPr/>
        </p:nvSpPr>
        <p:spPr>
          <a:xfrm>
            <a:off x="2514600" y="8305339"/>
            <a:ext cx="1282723" cy="584775"/>
          </a:xfrm>
          <a:prstGeom prst="rect">
            <a:avLst/>
          </a:prstGeom>
        </p:spPr>
        <p:txBody>
          <a:bodyPr wrap="none">
            <a:spAutoFit/>
          </a:bodyPr>
          <a:lstStyle/>
          <a:p>
            <a:r>
              <a:rPr lang="en-GB" sz="3200" dirty="0" smtClean="0">
                <a:solidFill>
                  <a:srgbClr val="0070C0"/>
                </a:solidFill>
                <a:latin typeface="Berlin Sans FB" panose="020E0602020502020306" pitchFamily="34" charset="0"/>
              </a:rPr>
              <a:t>Scales </a:t>
            </a:r>
            <a:endParaRPr lang="en-GB" sz="3200" dirty="0">
              <a:solidFill>
                <a:srgbClr val="0070C0"/>
              </a:solidFill>
              <a:latin typeface="Berlin Sans FB" panose="020E0602020502020306" pitchFamily="34" charset="0"/>
            </a:endParaRPr>
          </a:p>
        </p:txBody>
      </p:sp>
      <p:pic>
        <p:nvPicPr>
          <p:cNvPr id="3074" name="Picture 2" descr="Image result for collecting litter clipa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77200" y="4091050"/>
            <a:ext cx="7871492" cy="483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258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9294" y="3467100"/>
            <a:ext cx="9718706" cy="5486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9"/>
          <p:cNvPicPr>
            <a:picLocks noChangeAspect="1"/>
          </p:cNvPicPr>
          <p:nvPr/>
        </p:nvPicPr>
        <p:blipFill>
          <a:blip r:embed="rId2"/>
          <a:srcRect/>
          <a:stretch>
            <a:fillRect/>
          </a:stretch>
        </p:blipFill>
        <p:spPr>
          <a:xfrm rot="134838">
            <a:off x="987776" y="321134"/>
            <a:ext cx="7926069" cy="2118183"/>
          </a:xfrm>
          <a:prstGeom prst="rect">
            <a:avLst/>
          </a:prstGeom>
        </p:spPr>
      </p:pic>
      <p:sp>
        <p:nvSpPr>
          <p:cNvPr id="7" name="TextBox 7"/>
          <p:cNvSpPr txBox="1"/>
          <p:nvPr/>
        </p:nvSpPr>
        <p:spPr>
          <a:xfrm>
            <a:off x="547987" y="4163681"/>
            <a:ext cx="10424902" cy="4667945"/>
          </a:xfrm>
          <a:prstGeom prst="rect">
            <a:avLst/>
          </a:prstGeom>
        </p:spPr>
        <p:txBody>
          <a:bodyPr wrap="square" lIns="0" tIns="0" rIns="0" bIns="0" rtlCol="0" anchor="t">
            <a:spAutoFit/>
          </a:bodyPr>
          <a:lstStyle/>
          <a:p>
            <a:pPr algn="ctr">
              <a:lnSpc>
                <a:spcPts val="2800"/>
              </a:lnSpc>
              <a:spcBef>
                <a:spcPct val="0"/>
              </a:spcBef>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C00000"/>
                </a:solidFill>
                <a:latin typeface="Berlin Sans FB" panose="020E0602020502020306" pitchFamily="34" charset="0"/>
              </a:rPr>
              <a:t>What are the different types of litter?</a:t>
            </a: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C00000"/>
                </a:solidFill>
                <a:latin typeface="Berlin Sans FB" panose="020E0602020502020306" pitchFamily="34" charset="0"/>
              </a:rPr>
              <a:t>How does littering affect the environment?</a:t>
            </a: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C00000"/>
                </a:solidFill>
                <a:latin typeface="Berlin Sans FB" panose="020E0602020502020306" pitchFamily="34" charset="0"/>
              </a:rPr>
              <a:t>How does littering affect the school </a:t>
            </a:r>
          </a:p>
          <a:p>
            <a:pPr algn="ctr">
              <a:lnSpc>
                <a:spcPts val="2800"/>
              </a:lnSpc>
              <a:spcBef>
                <a:spcPct val="0"/>
              </a:spcBef>
            </a:pPr>
            <a:r>
              <a:rPr lang="en-US" sz="4000" dirty="0" smtClean="0">
                <a:solidFill>
                  <a:srgbClr val="C00000"/>
                </a:solidFill>
                <a:latin typeface="Berlin Sans FB" panose="020E0602020502020306" pitchFamily="34" charset="0"/>
              </a:rPr>
              <a:t>environment?</a:t>
            </a: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C00000"/>
                </a:solidFill>
                <a:latin typeface="Berlin Sans FB" panose="020E0602020502020306" pitchFamily="34" charset="0"/>
              </a:rPr>
              <a:t>What can I do to stop littering in school?</a:t>
            </a:r>
          </a:p>
          <a:p>
            <a:pPr algn="ctr">
              <a:lnSpc>
                <a:spcPts val="2800"/>
              </a:lnSpc>
              <a:spcBef>
                <a:spcPct val="0"/>
              </a:spcBef>
            </a:pPr>
            <a:endParaRPr lang="en-US" sz="4000" dirty="0">
              <a:solidFill>
                <a:srgbClr val="0070C0"/>
              </a:solidFill>
              <a:latin typeface="Muli Regular"/>
            </a:endParaRPr>
          </a:p>
        </p:txBody>
      </p:sp>
      <p:sp>
        <p:nvSpPr>
          <p:cNvPr id="10" name="TextBox 10"/>
          <p:cNvSpPr txBox="1"/>
          <p:nvPr/>
        </p:nvSpPr>
        <p:spPr>
          <a:xfrm>
            <a:off x="504823" y="809769"/>
            <a:ext cx="8891974" cy="1140912"/>
          </a:xfrm>
          <a:prstGeom prst="rect">
            <a:avLst/>
          </a:prstGeom>
        </p:spPr>
        <p:txBody>
          <a:bodyPr lIns="0" tIns="0" rIns="0" bIns="0" rtlCol="0" anchor="t">
            <a:spAutoFit/>
          </a:bodyPr>
          <a:lstStyle/>
          <a:p>
            <a:pPr algn="ctr">
              <a:lnSpc>
                <a:spcPts val="8807"/>
              </a:lnSpc>
            </a:pPr>
            <a:r>
              <a:rPr lang="en-US" sz="8000" dirty="0" smtClean="0">
                <a:solidFill>
                  <a:srgbClr val="000000"/>
                </a:solidFill>
                <a:latin typeface="Amatic SC Bold"/>
              </a:rPr>
              <a:t>Class objectives</a:t>
            </a:r>
            <a:endParaRPr lang="en-US" sz="8000" dirty="0">
              <a:solidFill>
                <a:srgbClr val="000000"/>
              </a:solidFill>
              <a:latin typeface="Amatic SC Bold"/>
            </a:endParaRPr>
          </a:p>
        </p:txBody>
      </p:sp>
      <p:pic>
        <p:nvPicPr>
          <p:cNvPr id="17" name="Picture 17"/>
          <p:cNvPicPr>
            <a:picLocks noChangeAspect="1"/>
          </p:cNvPicPr>
          <p:nvPr/>
        </p:nvPicPr>
        <p:blipFill>
          <a:blip r:embed="rId3"/>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203433" y="1170015"/>
            <a:ext cx="6225405" cy="7448550"/>
          </a:xfrm>
          <a:prstGeom prst="rect">
            <a:avLst/>
          </a:prstGeom>
        </p:spPr>
      </p:pic>
    </p:spTree>
    <p:extLst>
      <p:ext uri="{BB962C8B-B14F-4D97-AF65-F5344CB8AC3E}">
        <p14:creationId xmlns:p14="http://schemas.microsoft.com/office/powerpoint/2010/main" val="3080835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rot="5252589">
            <a:off x="16778295" y="2087183"/>
            <a:ext cx="516571" cy="495908"/>
          </a:xfrm>
          <a:prstGeom prst="rect">
            <a:avLst/>
          </a:prstGeom>
        </p:spPr>
      </p:pic>
      <p:pic>
        <p:nvPicPr>
          <p:cNvPr id="1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178970" y="2571387"/>
            <a:ext cx="10565229" cy="6740307"/>
          </a:xfrm>
          <a:prstGeom prst="rect">
            <a:avLst/>
          </a:prstGeom>
          <a:noFill/>
        </p:spPr>
        <p:txBody>
          <a:bodyPr wrap="square" lIns="91440" tIns="45720" rIns="91440" bIns="45720">
            <a:spAutoFit/>
          </a:bodyPr>
          <a:lstStyle/>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There’s litter all around us</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There’s litter at our feet</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There’s litter in the bushes</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There’s litter in the street</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There’s litter all around us</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And it’s a filthy sin</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When at your feet just yards away</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There lies an empty bin</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67237" y="1943100"/>
            <a:ext cx="5580930" cy="6619243"/>
          </a:xfrm>
          <a:prstGeom prst="rect">
            <a:avLst/>
          </a:prstGeom>
        </p:spPr>
      </p:pic>
      <p:pic>
        <p:nvPicPr>
          <p:cNvPr id="23" name="Picture 24"/>
          <p:cNvPicPr>
            <a:picLocks noChangeAspect="1"/>
          </p:cNvPicPr>
          <p:nvPr/>
        </p:nvPicPr>
        <p:blipFill>
          <a:blip r:embed="rId5"/>
          <a:srcRect/>
          <a:stretch>
            <a:fillRect/>
          </a:stretch>
        </p:blipFill>
        <p:spPr>
          <a:xfrm rot="133738">
            <a:off x="4680150" y="208477"/>
            <a:ext cx="4876697" cy="1737918"/>
          </a:xfrm>
          <a:prstGeom prst="rect">
            <a:avLst/>
          </a:prstGeom>
        </p:spPr>
      </p:pic>
      <p:sp>
        <p:nvSpPr>
          <p:cNvPr id="3" name="TextBox 2"/>
          <p:cNvSpPr txBox="1"/>
          <p:nvPr/>
        </p:nvSpPr>
        <p:spPr>
          <a:xfrm>
            <a:off x="6096000" y="354161"/>
            <a:ext cx="5076037" cy="1446550"/>
          </a:xfrm>
          <a:prstGeom prst="rect">
            <a:avLst/>
          </a:prstGeom>
          <a:noFill/>
        </p:spPr>
        <p:txBody>
          <a:bodyPr wrap="square" rtlCol="0">
            <a:spAutoFit/>
          </a:bodyPr>
          <a:lstStyle/>
          <a:p>
            <a:r>
              <a:rPr lang="en-GB" sz="8800" dirty="0" smtClean="0">
                <a:latin typeface="Amatic SC Bold" panose="020B0604020202020204" charset="-79"/>
                <a:cs typeface="Amatic SC Bold" panose="020B0604020202020204" charset="-79"/>
              </a:rPr>
              <a:t>POEM</a:t>
            </a:r>
            <a:endParaRPr lang="en-GB" sz="8800" dirty="0">
              <a:latin typeface="Amatic SC Bold" panose="020B0604020202020204" charset="-79"/>
              <a:cs typeface="Amatic SC Bold" panose="020B0604020202020204" charset="-79"/>
            </a:endParaRPr>
          </a:p>
        </p:txBody>
      </p:sp>
    </p:spTree>
    <p:extLst>
      <p:ext uri="{BB962C8B-B14F-4D97-AF65-F5344CB8AC3E}">
        <p14:creationId xmlns:p14="http://schemas.microsoft.com/office/powerpoint/2010/main" val="1441400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rot="5252589">
            <a:off x="16778295" y="2087183"/>
            <a:ext cx="516571" cy="495908"/>
          </a:xfrm>
          <a:prstGeom prst="rect">
            <a:avLst/>
          </a:prstGeom>
        </p:spPr>
      </p:pic>
      <p:pic>
        <p:nvPicPr>
          <p:cNvPr id="1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414345"/>
            <a:ext cx="3071234" cy="828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69653" y="2740925"/>
            <a:ext cx="2870187" cy="2585323"/>
          </a:xfrm>
          <a:prstGeom prst="rect">
            <a:avLst/>
          </a:prstGeom>
          <a:noFill/>
        </p:spPr>
        <p:txBody>
          <a:bodyPr wrap="square" lIns="91440" tIns="45720" rIns="91440" bIns="45720">
            <a:spAutoFit/>
          </a:bodyPr>
          <a:lstStyle/>
          <a:p>
            <a:pPr algn="ctr"/>
            <a:endParaRPr lang="en-US" sz="5400" b="1" dirty="0">
              <a:ln w="22225">
                <a:solidFill>
                  <a:schemeClr val="accent2"/>
                </a:solidFill>
                <a:prstDash val="solid"/>
              </a:ln>
              <a:solidFill>
                <a:schemeClr val="accent2">
                  <a:lumMod val="40000"/>
                  <a:lumOff val="60000"/>
                </a:schemeClr>
              </a:solidFill>
            </a:endParaRPr>
          </a:p>
          <a:p>
            <a:pPr algn="ctr"/>
            <a:endParaRPr lang="en-US" sz="5400" b="1" dirty="0" smtClean="0">
              <a:ln w="22225">
                <a:solidFill>
                  <a:schemeClr val="accent2"/>
                </a:solidFill>
                <a:prstDash val="solid"/>
              </a:ln>
              <a:solidFill>
                <a:schemeClr val="accent2">
                  <a:lumMod val="40000"/>
                  <a:lumOff val="60000"/>
                </a:schemeClr>
              </a:solidFill>
            </a:endParaRPr>
          </a:p>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1454125" y="4443964"/>
            <a:ext cx="2127275" cy="2585323"/>
          </a:xfrm>
          <a:prstGeom prst="rect">
            <a:avLst/>
          </a:prstGeom>
          <a:noFill/>
        </p:spPr>
        <p:txBody>
          <a:bodyPr wrap="square" lIns="91440" tIns="45720" rIns="91440" bIns="45720">
            <a:spAutoFit/>
          </a:bodyPr>
          <a:lstStyle/>
          <a:p>
            <a:pPr algn="ctr"/>
            <a:endPar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0" name="TextBox 19"/>
          <p:cNvSpPr txBox="1"/>
          <p:nvPr/>
        </p:nvSpPr>
        <p:spPr>
          <a:xfrm>
            <a:off x="1295400" y="3086100"/>
            <a:ext cx="8686800" cy="4524315"/>
          </a:xfrm>
          <a:prstGeom prst="rect">
            <a:avLst/>
          </a:prstGeom>
          <a:noFill/>
        </p:spPr>
        <p:txBody>
          <a:bodyPr wrap="square" rtlCol="0">
            <a:spAutoFit/>
          </a:bodyPr>
          <a:lstStyle/>
          <a:p>
            <a:r>
              <a:rPr lang="en-GB" sz="4800" dirty="0" smtClean="0">
                <a:solidFill>
                  <a:srgbClr val="00B050"/>
                </a:solidFill>
                <a:latin typeface="Berlin Sans FB" panose="020E0602020502020306" pitchFamily="34" charset="0"/>
              </a:rPr>
              <a:t>Lazy people everywhere</a:t>
            </a:r>
          </a:p>
          <a:p>
            <a:r>
              <a:rPr lang="en-GB" sz="4800" dirty="0" smtClean="0">
                <a:solidFill>
                  <a:schemeClr val="tx2">
                    <a:lumMod val="60000"/>
                    <a:lumOff val="40000"/>
                  </a:schemeClr>
                </a:solidFill>
                <a:latin typeface="Berlin Sans FB" panose="020E0602020502020306" pitchFamily="34" charset="0"/>
              </a:rPr>
              <a:t>In the world around us</a:t>
            </a:r>
          </a:p>
          <a:p>
            <a:r>
              <a:rPr lang="en-GB" sz="4800" dirty="0" smtClean="0">
                <a:solidFill>
                  <a:srgbClr val="FF0000"/>
                </a:solidFill>
                <a:latin typeface="Berlin Sans FB" panose="020E0602020502020306" pitchFamily="34" charset="0"/>
              </a:rPr>
              <a:t>Throw their</a:t>
            </a:r>
          </a:p>
          <a:p>
            <a:r>
              <a:rPr lang="en-GB" sz="4800" dirty="0" smtClean="0">
                <a:solidFill>
                  <a:srgbClr val="7030A0"/>
                </a:solidFill>
                <a:latin typeface="Berlin Sans FB" panose="020E0602020502020306" pitchFamily="34" charset="0"/>
              </a:rPr>
              <a:t>Trash on the ground</a:t>
            </a:r>
          </a:p>
          <a:p>
            <a:r>
              <a:rPr lang="en-GB" sz="4800" dirty="0" smtClean="0">
                <a:solidFill>
                  <a:schemeClr val="accent6">
                    <a:lumMod val="75000"/>
                  </a:schemeClr>
                </a:solidFill>
                <a:latin typeface="Berlin Sans FB" panose="020E0602020502020306" pitchFamily="34" charset="0"/>
              </a:rPr>
              <a:t>Everyone should try to</a:t>
            </a:r>
          </a:p>
          <a:p>
            <a:r>
              <a:rPr lang="en-GB" sz="4800" dirty="0" smtClean="0">
                <a:solidFill>
                  <a:srgbClr val="00B050"/>
                </a:solidFill>
                <a:latin typeface="Berlin Sans FB" panose="020E0602020502020306" pitchFamily="34" charset="0"/>
              </a:rPr>
              <a:t>Reduce the litter in our area</a:t>
            </a:r>
            <a:endParaRPr lang="en-GB" sz="4800" dirty="0">
              <a:solidFill>
                <a:srgbClr val="00B050"/>
              </a:solidFill>
              <a:latin typeface="Berlin Sans FB" panose="020E0602020502020306" pitchFamily="34" charset="0"/>
            </a:endParaRPr>
          </a:p>
        </p:txBody>
      </p:sp>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l="-1778" r="1778"/>
          <a:stretch/>
        </p:blipFill>
        <p:spPr>
          <a:xfrm>
            <a:off x="8610600" y="1943100"/>
            <a:ext cx="8572500" cy="5867400"/>
          </a:xfrm>
          <a:prstGeom prst="rect">
            <a:avLst/>
          </a:prstGeom>
        </p:spPr>
      </p:pic>
      <p:pic>
        <p:nvPicPr>
          <p:cNvPr id="12" name="Picture 24"/>
          <p:cNvPicPr>
            <a:picLocks noChangeAspect="1"/>
          </p:cNvPicPr>
          <p:nvPr/>
        </p:nvPicPr>
        <p:blipFill>
          <a:blip r:embed="rId5"/>
          <a:srcRect/>
          <a:stretch>
            <a:fillRect/>
          </a:stretch>
        </p:blipFill>
        <p:spPr>
          <a:xfrm rot="133738">
            <a:off x="4680150" y="208477"/>
            <a:ext cx="4876697" cy="1737918"/>
          </a:xfrm>
          <a:prstGeom prst="rect">
            <a:avLst/>
          </a:prstGeom>
        </p:spPr>
      </p:pic>
      <p:sp>
        <p:nvSpPr>
          <p:cNvPr id="2" name="TextBox 1"/>
          <p:cNvSpPr txBox="1"/>
          <p:nvPr/>
        </p:nvSpPr>
        <p:spPr>
          <a:xfrm>
            <a:off x="5334000" y="393512"/>
            <a:ext cx="3962400" cy="1446550"/>
          </a:xfrm>
          <a:prstGeom prst="rect">
            <a:avLst/>
          </a:prstGeom>
          <a:noFill/>
        </p:spPr>
        <p:txBody>
          <a:bodyPr wrap="square" rtlCol="0">
            <a:spAutoFit/>
          </a:bodyPr>
          <a:lstStyle/>
          <a:p>
            <a:r>
              <a:rPr lang="en-GB" sz="8800" dirty="0" smtClean="0">
                <a:latin typeface="Amatic SC Bold" panose="020B0604020202020204" charset="-79"/>
                <a:cs typeface="Amatic SC Bold" panose="020B0604020202020204" charset="-79"/>
              </a:rPr>
              <a:t>ACROSTIC</a:t>
            </a:r>
            <a:endParaRPr lang="en-GB" sz="8800" dirty="0">
              <a:latin typeface="Amatic SC Bold" panose="020B0604020202020204" charset="-79"/>
              <a:cs typeface="Amatic SC Bold" panose="020B0604020202020204" charset="-79"/>
            </a:endParaRPr>
          </a:p>
        </p:txBody>
      </p:sp>
    </p:spTree>
    <p:extLst>
      <p:ext uri="{BB962C8B-B14F-4D97-AF65-F5344CB8AC3E}">
        <p14:creationId xmlns:p14="http://schemas.microsoft.com/office/powerpoint/2010/main" val="25494186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7363" y="608645"/>
            <a:ext cx="4176445" cy="1321275"/>
            <a:chOff x="748390" y="195499"/>
            <a:chExt cx="5568593" cy="1761700"/>
          </a:xfrm>
        </p:grpSpPr>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295400" y="2382749"/>
            <a:ext cx="6892696" cy="1513284"/>
            <a:chOff x="9076" y="-30579"/>
            <a:chExt cx="9190261" cy="2017713"/>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534079"/>
            </a:xfrm>
            <a:prstGeom prst="rect">
              <a:avLst/>
            </a:prstGeom>
          </p:spPr>
          <p:txBody>
            <a:bodyPr lIns="0" tIns="0" rIns="0" bIns="0" rtlCol="0" anchor="t">
              <a:spAutoFit/>
            </a:bodyPr>
            <a:lstStyle/>
            <a:p>
              <a:pPr marL="0" lvl="0" indent="0">
                <a:lnSpc>
                  <a:spcPts val="3359"/>
                </a:lnSpc>
                <a:spcBef>
                  <a:spcPct val="0"/>
                </a:spcBef>
              </a:pPr>
              <a:r>
                <a:rPr lang="en-US" sz="2400" u="none" dirty="0">
                  <a:solidFill>
                    <a:srgbClr val="000000"/>
                  </a:solidFill>
                  <a:latin typeface="Muli Regular Bold"/>
                </a:rPr>
                <a:t>Question 1: </a:t>
              </a:r>
              <a:r>
                <a:rPr lang="en-US" sz="2400" dirty="0">
                  <a:solidFill>
                    <a:srgbClr val="000000"/>
                  </a:solidFill>
                  <a:latin typeface="Muli Regular"/>
                </a:rPr>
                <a:t> </a:t>
              </a:r>
              <a:endParaRPr lang="en-US" sz="2400" u="none" dirty="0">
                <a:solidFill>
                  <a:srgbClr val="000000"/>
                </a:solidFill>
                <a:latin typeface="Muli Regular"/>
              </a:endParaRPr>
            </a:p>
          </p:txBody>
        </p:sp>
        <p:sp>
          <p:nvSpPr>
            <p:cNvPr id="9" name="TextBox 9"/>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Answer 1:</a:t>
              </a:r>
            </a:p>
          </p:txBody>
        </p:sp>
      </p:grpSp>
      <p:grpSp>
        <p:nvGrpSpPr>
          <p:cNvPr id="10" name="Group 10"/>
          <p:cNvGrpSpPr/>
          <p:nvPr/>
        </p:nvGrpSpPr>
        <p:grpSpPr>
          <a:xfrm>
            <a:off x="1357203" y="6437764"/>
            <a:ext cx="6892696" cy="1513284"/>
            <a:chOff x="9076" y="-30579"/>
            <a:chExt cx="9190261" cy="2017713"/>
          </a:xfrm>
        </p:grpSpPr>
        <p:pic>
          <p:nvPicPr>
            <p:cNvPr id="11"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581356"/>
            </a:xfrm>
            <a:prstGeom prst="rect">
              <a:avLst/>
            </a:prstGeom>
          </p:spPr>
          <p:txBody>
            <a:bodyPr lIns="0" tIns="0" rIns="0" bIns="0" rtlCol="0" anchor="t">
              <a:spAutoFit/>
            </a:bodyPr>
            <a:lstStyle/>
            <a:p>
              <a:pPr marL="0" lvl="0" indent="0">
                <a:lnSpc>
                  <a:spcPts val="3359"/>
                </a:lnSpc>
                <a:spcBef>
                  <a:spcPct val="0"/>
                </a:spcBef>
              </a:pPr>
              <a:r>
                <a:rPr lang="en-US" sz="2400" u="none" dirty="0">
                  <a:solidFill>
                    <a:srgbClr val="000000"/>
                  </a:solidFill>
                  <a:latin typeface="Muli Regular Bold"/>
                </a:rPr>
                <a:t>Question 2: </a:t>
              </a:r>
              <a:r>
                <a:rPr lang="en-US" sz="2400" dirty="0">
                  <a:solidFill>
                    <a:srgbClr val="000000"/>
                  </a:solidFill>
                  <a:latin typeface="Muli Regular"/>
                </a:rPr>
                <a:t> </a:t>
              </a:r>
              <a:r>
                <a:rPr lang="en-US" sz="2400" dirty="0" smtClean="0">
                  <a:solidFill>
                    <a:srgbClr val="000000"/>
                  </a:solidFill>
                  <a:latin typeface="Muli Regular"/>
                </a:rPr>
                <a:t> </a:t>
              </a:r>
              <a:r>
                <a:rPr lang="en-US" sz="2400" u="none" dirty="0" smtClean="0">
                  <a:solidFill>
                    <a:srgbClr val="000000"/>
                  </a:solidFill>
                  <a:latin typeface="Muli Regular"/>
                </a:rPr>
                <a:t>.</a:t>
              </a:r>
              <a:endParaRPr lang="en-US" sz="2400" u="none" dirty="0">
                <a:solidFill>
                  <a:srgbClr val="000000"/>
                </a:solidFill>
                <a:latin typeface="Muli Regular"/>
              </a:endParaRPr>
            </a:p>
          </p:txBody>
        </p:sp>
        <p:sp>
          <p:nvSpPr>
            <p:cNvPr id="13"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grpSp>
        <p:nvGrpSpPr>
          <p:cNvPr id="14" name="Group 14"/>
          <p:cNvGrpSpPr/>
          <p:nvPr/>
        </p:nvGrpSpPr>
        <p:grpSpPr>
          <a:xfrm>
            <a:off x="9608007" y="2404112"/>
            <a:ext cx="6892696" cy="1513284"/>
            <a:chOff x="9076" y="-30579"/>
            <a:chExt cx="9190261" cy="2017713"/>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581356"/>
            </a:xfrm>
            <a:prstGeom prst="rect">
              <a:avLst/>
            </a:prstGeom>
          </p:spPr>
          <p:txBody>
            <a:bodyPr lIns="0" tIns="0" rIns="0" bIns="0" rtlCol="0" anchor="t">
              <a:spAutoFit/>
            </a:bodyPr>
            <a:lstStyle/>
            <a:p>
              <a:pPr marL="0" lvl="0" indent="0">
                <a:lnSpc>
                  <a:spcPts val="3359"/>
                </a:lnSpc>
                <a:spcBef>
                  <a:spcPct val="0"/>
                </a:spcBef>
              </a:pPr>
              <a:r>
                <a:rPr lang="en-US" sz="2400" u="none" dirty="0">
                  <a:solidFill>
                    <a:srgbClr val="000000"/>
                  </a:solidFill>
                  <a:latin typeface="Muli Regular Bold"/>
                </a:rPr>
                <a:t>Question 3</a:t>
              </a:r>
              <a:r>
                <a:rPr lang="en-US" sz="2400" u="none" dirty="0" smtClean="0">
                  <a:solidFill>
                    <a:srgbClr val="000000"/>
                  </a:solidFill>
                  <a:latin typeface="Muli Regular Bold"/>
                </a:rPr>
                <a:t>:</a:t>
              </a:r>
              <a:r>
                <a:rPr lang="en-US" sz="2400" u="none" dirty="0" smtClean="0">
                  <a:solidFill>
                    <a:srgbClr val="000000"/>
                  </a:solidFill>
                  <a:latin typeface="Muli Regular"/>
                </a:rPr>
                <a:t>.</a:t>
              </a:r>
              <a:endParaRPr lang="en-US" sz="2400" u="none" dirty="0">
                <a:solidFill>
                  <a:srgbClr val="000000"/>
                </a:solidFill>
                <a:latin typeface="Muli Regular"/>
              </a:endParaRPr>
            </a:p>
          </p:txBody>
        </p:sp>
        <p:sp>
          <p:nvSpPr>
            <p:cNvPr id="17" name="TextBox 17"/>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3:</a:t>
              </a:r>
            </a:p>
          </p:txBody>
        </p:sp>
      </p:gr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259245" y="2441259"/>
            <a:ext cx="5844870" cy="523220"/>
          </a:xfrm>
          <a:prstGeom prst="rect">
            <a:avLst/>
          </a:prstGeom>
        </p:spPr>
        <p:txBody>
          <a:bodyPr wrap="none">
            <a:spAutoFit/>
          </a:bodyPr>
          <a:lstStyle/>
          <a:p>
            <a:r>
              <a:rPr lang="en-GB" sz="2800" dirty="0">
                <a:solidFill>
                  <a:srgbClr val="C00000"/>
                </a:solidFill>
                <a:latin typeface="Berlin Sans FB" panose="020E0602020502020306" pitchFamily="34" charset="0"/>
              </a:rPr>
              <a:t>Where do you see litter in your school?</a:t>
            </a:r>
          </a:p>
        </p:txBody>
      </p:sp>
      <p:sp>
        <p:nvSpPr>
          <p:cNvPr id="20" name="Rectangle 19"/>
          <p:cNvSpPr/>
          <p:nvPr/>
        </p:nvSpPr>
        <p:spPr>
          <a:xfrm>
            <a:off x="3505201" y="6460698"/>
            <a:ext cx="6060400" cy="954107"/>
          </a:xfrm>
          <a:prstGeom prst="rect">
            <a:avLst/>
          </a:prstGeom>
        </p:spPr>
        <p:txBody>
          <a:bodyPr wrap="square">
            <a:spAutoFit/>
          </a:bodyPr>
          <a:lstStyle/>
          <a:p>
            <a:r>
              <a:rPr lang="en-GB" sz="2800" dirty="0">
                <a:solidFill>
                  <a:srgbClr val="C00000"/>
                </a:solidFill>
                <a:latin typeface="Berlin Sans FB" panose="020E0602020502020306" pitchFamily="34" charset="0"/>
              </a:rPr>
              <a:t>Who is responsible for littering your school?</a:t>
            </a:r>
          </a:p>
        </p:txBody>
      </p:sp>
      <p:sp>
        <p:nvSpPr>
          <p:cNvPr id="21" name="Rectangle 20"/>
          <p:cNvSpPr/>
          <p:nvPr/>
        </p:nvSpPr>
        <p:spPr>
          <a:xfrm>
            <a:off x="11689634" y="2427046"/>
            <a:ext cx="5994360" cy="1015663"/>
          </a:xfrm>
          <a:prstGeom prst="rect">
            <a:avLst/>
          </a:prstGeom>
        </p:spPr>
        <p:txBody>
          <a:bodyPr wrap="square">
            <a:spAutoFit/>
          </a:bodyPr>
          <a:lstStyle/>
          <a:p>
            <a:r>
              <a:rPr lang="en-GB" sz="2800" dirty="0">
                <a:solidFill>
                  <a:srgbClr val="C00000"/>
                </a:solidFill>
                <a:latin typeface="Berlin Sans FB" panose="020E0602020502020306" pitchFamily="34" charset="0"/>
              </a:rPr>
              <a:t>Do you ever throw anything on the ground and not pick i</a:t>
            </a:r>
            <a:r>
              <a:rPr lang="en-GB" sz="3200" dirty="0">
                <a:solidFill>
                  <a:srgbClr val="C00000"/>
                </a:solidFill>
                <a:latin typeface="Berlin Sans FB" panose="020E0602020502020306" pitchFamily="34" charset="0"/>
              </a:rPr>
              <a:t>t up?</a:t>
            </a:r>
          </a:p>
        </p:txBody>
      </p:sp>
      <p:grpSp>
        <p:nvGrpSpPr>
          <p:cNvPr id="22" name="Group 10"/>
          <p:cNvGrpSpPr/>
          <p:nvPr/>
        </p:nvGrpSpPr>
        <p:grpSpPr>
          <a:xfrm>
            <a:off x="9448800" y="6437764"/>
            <a:ext cx="6892696" cy="1513284"/>
            <a:chOff x="9076" y="-30579"/>
            <a:chExt cx="9190261" cy="2017713"/>
          </a:xfrm>
        </p:grpSpPr>
        <p:pic>
          <p:nvPicPr>
            <p:cNvPr id="23"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24" name="TextBox 12"/>
            <p:cNvSpPr txBox="1"/>
            <p:nvPr/>
          </p:nvSpPr>
          <p:spPr>
            <a:xfrm>
              <a:off x="164809" y="-30579"/>
              <a:ext cx="9034528" cy="581356"/>
            </a:xfrm>
            <a:prstGeom prst="rect">
              <a:avLst/>
            </a:prstGeom>
          </p:spPr>
          <p:txBody>
            <a:bodyPr lIns="0" tIns="0" rIns="0" bIns="0" rtlCol="0" anchor="t">
              <a:spAutoFit/>
            </a:bodyPr>
            <a:lstStyle/>
            <a:p>
              <a:pPr marL="0" lvl="0" indent="0">
                <a:lnSpc>
                  <a:spcPts val="3359"/>
                </a:lnSpc>
                <a:spcBef>
                  <a:spcPct val="0"/>
                </a:spcBef>
              </a:pPr>
              <a:r>
                <a:rPr lang="en-US" sz="2400" u="none" dirty="0">
                  <a:solidFill>
                    <a:srgbClr val="000000"/>
                  </a:solidFill>
                  <a:latin typeface="Muli Regular Bold"/>
                </a:rPr>
                <a:t>Question 2: </a:t>
              </a:r>
              <a:r>
                <a:rPr lang="en-US" sz="2400" dirty="0">
                  <a:solidFill>
                    <a:srgbClr val="000000"/>
                  </a:solidFill>
                  <a:latin typeface="Muli Regular"/>
                </a:rPr>
                <a:t> </a:t>
              </a:r>
              <a:r>
                <a:rPr lang="en-US" sz="2400" dirty="0" smtClean="0">
                  <a:solidFill>
                    <a:srgbClr val="000000"/>
                  </a:solidFill>
                  <a:latin typeface="Muli Regular"/>
                </a:rPr>
                <a:t> </a:t>
              </a:r>
              <a:r>
                <a:rPr lang="en-US" sz="2400" u="none" dirty="0" smtClean="0">
                  <a:solidFill>
                    <a:srgbClr val="000000"/>
                  </a:solidFill>
                  <a:latin typeface="Muli Regular"/>
                </a:rPr>
                <a:t>.</a:t>
              </a:r>
              <a:endParaRPr lang="en-US" sz="2400" u="none" dirty="0">
                <a:solidFill>
                  <a:srgbClr val="000000"/>
                </a:solidFill>
                <a:latin typeface="Muli Regular"/>
              </a:endParaRPr>
            </a:p>
          </p:txBody>
        </p:sp>
        <p:sp>
          <p:nvSpPr>
            <p:cNvPr id="25"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sp>
        <p:nvSpPr>
          <p:cNvPr id="26" name="Rectangle 25"/>
          <p:cNvSpPr/>
          <p:nvPr/>
        </p:nvSpPr>
        <p:spPr>
          <a:xfrm>
            <a:off x="11749377" y="6498021"/>
            <a:ext cx="6767224" cy="954107"/>
          </a:xfrm>
          <a:prstGeom prst="rect">
            <a:avLst/>
          </a:prstGeom>
        </p:spPr>
        <p:txBody>
          <a:bodyPr wrap="square">
            <a:spAutoFit/>
          </a:bodyPr>
          <a:lstStyle/>
          <a:p>
            <a:r>
              <a:rPr lang="en-GB" sz="2800" dirty="0">
                <a:solidFill>
                  <a:srgbClr val="C00000"/>
                </a:solidFill>
                <a:latin typeface="Berlin Sans FB" panose="020E0602020502020306" pitchFamily="34" charset="0"/>
              </a:rPr>
              <a:t>What should you do if you see someone dropping litter?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p:cNvPicPr>
            <a:picLocks noChangeAspect="1"/>
          </p:cNvPicPr>
          <p:nvPr/>
        </p:nvPicPr>
        <p:blipFill>
          <a:blip r:embed="rId2"/>
          <a:srcRect/>
          <a:stretch>
            <a:fillRect/>
          </a:stretch>
        </p:blipFill>
        <p:spPr>
          <a:xfrm rot="133738">
            <a:off x="4678794" y="354443"/>
            <a:ext cx="8464279" cy="1737918"/>
          </a:xfrm>
          <a:prstGeom prst="rect">
            <a:avLst/>
          </a:prstGeom>
        </p:spPr>
      </p:pic>
      <p:sp>
        <p:nvSpPr>
          <p:cNvPr id="3" name="Content Placeholder 2"/>
          <p:cNvSpPr>
            <a:spLocks noGrp="1"/>
          </p:cNvSpPr>
          <p:nvPr>
            <p:ph idx="1"/>
          </p:nvPr>
        </p:nvSpPr>
        <p:spPr>
          <a:xfrm>
            <a:off x="2415539" y="3009900"/>
            <a:ext cx="10919461" cy="6629400"/>
          </a:xfrm>
        </p:spPr>
        <p:txBody>
          <a:bodyPr>
            <a:noAutofit/>
          </a:bodyPr>
          <a:lstStyle/>
          <a:p>
            <a:pPr marL="0" indent="0">
              <a:buNone/>
            </a:pPr>
            <a:r>
              <a:rPr lang="en-GB" sz="3600" dirty="0">
                <a:effectLst>
                  <a:outerShdw blurRad="38100" dist="38100" dir="2700000" algn="tl">
                    <a:srgbClr val="000000">
                      <a:alpha val="43137"/>
                    </a:srgbClr>
                  </a:outerShdw>
                </a:effectLst>
                <a:latin typeface="Berlin Sans FB" panose="020E0602020502020306" pitchFamily="34" charset="0"/>
              </a:rPr>
              <a:t>Read the following articles</a:t>
            </a:r>
          </a:p>
          <a:p>
            <a:pPr marL="0" indent="0">
              <a:buNone/>
            </a:pPr>
            <a:r>
              <a:rPr lang="en-GB" sz="3600" dirty="0">
                <a:effectLst>
                  <a:outerShdw blurRad="38100" dist="38100" dir="2700000" algn="tl">
                    <a:srgbClr val="000000">
                      <a:alpha val="43137"/>
                    </a:srgbClr>
                  </a:outerShdw>
                </a:effectLst>
                <a:latin typeface="Berlin Sans FB" panose="020E0602020502020306" pitchFamily="34" charset="0"/>
              </a:rPr>
              <a:t>In teams choose 1 of the debate topics</a:t>
            </a:r>
          </a:p>
          <a:p>
            <a:pPr marL="0" indent="0">
              <a:buNone/>
            </a:pPr>
            <a:r>
              <a:rPr lang="en-GB" sz="3600" dirty="0">
                <a:effectLst>
                  <a:outerShdw blurRad="38100" dist="38100" dir="2700000" algn="tl">
                    <a:srgbClr val="000000">
                      <a:alpha val="43137"/>
                    </a:srgbClr>
                  </a:outerShdw>
                </a:effectLst>
                <a:latin typeface="Berlin Sans FB" panose="020E0602020502020306" pitchFamily="34" charset="0"/>
              </a:rPr>
              <a:t>Decide who is going to argue for/against the </a:t>
            </a:r>
            <a:r>
              <a:rPr lang="en-GB" sz="3600" dirty="0" smtClean="0">
                <a:effectLst>
                  <a:outerShdw blurRad="38100" dist="38100" dir="2700000" algn="tl">
                    <a:srgbClr val="000000">
                      <a:alpha val="43137"/>
                    </a:srgbClr>
                  </a:outerShdw>
                </a:effectLst>
                <a:latin typeface="Berlin Sans FB" panose="020E0602020502020306" pitchFamily="34" charset="0"/>
              </a:rPr>
              <a:t>topic</a:t>
            </a:r>
          </a:p>
          <a:p>
            <a:pPr marL="0" indent="0">
              <a:buNone/>
            </a:pP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Should students help clean the school grounds?</a:t>
            </a:r>
          </a:p>
          <a:p>
            <a:pPr marL="0" indent="0">
              <a:buNone/>
            </a:pP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Should councils fine students for littering?</a:t>
            </a:r>
          </a:p>
          <a:p>
            <a:pPr marL="0" indent="0">
              <a:buNone/>
            </a:pP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p:txBody>
      </p:sp>
      <p:sp>
        <p:nvSpPr>
          <p:cNvPr id="6" name="TextBox 9"/>
          <p:cNvSpPr txBox="1"/>
          <p:nvPr/>
        </p:nvSpPr>
        <p:spPr>
          <a:xfrm>
            <a:off x="1666430" y="844302"/>
            <a:ext cx="14030771"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 </a:t>
            </a:r>
            <a:r>
              <a:rPr lang="en-US" sz="8800" b="1" dirty="0" smtClean="0">
                <a:solidFill>
                  <a:srgbClr val="000000"/>
                </a:solidFill>
                <a:latin typeface="Amatic SC Bold"/>
              </a:rPr>
              <a:t>are you for or against</a:t>
            </a:r>
            <a:r>
              <a:rPr lang="en-US" sz="8800" dirty="0" smtClean="0">
                <a:solidFill>
                  <a:srgbClr val="000000"/>
                </a:solidFill>
                <a:latin typeface="Amatic SC Bold"/>
              </a:rPr>
              <a:t>?</a:t>
            </a:r>
            <a:endParaRPr lang="en-US" sz="8800" dirty="0">
              <a:solidFill>
                <a:srgbClr val="000000"/>
              </a:solidFill>
              <a:latin typeface="Amatic SC Bold"/>
            </a:endParaRPr>
          </a:p>
        </p:txBody>
      </p:sp>
      <p:pic>
        <p:nvPicPr>
          <p:cNvPr id="7"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descr="Image result for for or again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35000" y="5372100"/>
            <a:ext cx="445770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103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197570"/>
            <a:ext cx="8249386" cy="9822730"/>
          </a:xfrm>
          <a:prstGeom prst="rect">
            <a:avLst/>
          </a:prstGeom>
        </p:spPr>
      </p:pic>
      <p:pic>
        <p:nvPicPr>
          <p:cNvPr id="4" name="Picture 3"/>
          <p:cNvPicPr>
            <a:picLocks noChangeAspect="1"/>
          </p:cNvPicPr>
          <p:nvPr/>
        </p:nvPicPr>
        <p:blipFill>
          <a:blip r:embed="rId3"/>
          <a:stretch>
            <a:fillRect/>
          </a:stretch>
        </p:blipFill>
        <p:spPr>
          <a:xfrm>
            <a:off x="9525000" y="639454"/>
            <a:ext cx="8324635" cy="9525761"/>
          </a:xfrm>
          <a:prstGeom prst="rect">
            <a:avLst/>
          </a:prstGeom>
        </p:spPr>
      </p:pic>
    </p:spTree>
    <p:extLst>
      <p:ext uri="{BB962C8B-B14F-4D97-AF65-F5344CB8AC3E}">
        <p14:creationId xmlns:p14="http://schemas.microsoft.com/office/powerpoint/2010/main" val="16822050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90500"/>
            <a:ext cx="7772400" cy="10002549"/>
          </a:xfrm>
          <a:prstGeom prst="rect">
            <a:avLst/>
          </a:prstGeom>
        </p:spPr>
      </p:pic>
      <p:pic>
        <p:nvPicPr>
          <p:cNvPr id="5" name="Picture 4"/>
          <p:cNvPicPr>
            <a:picLocks noChangeAspect="1"/>
          </p:cNvPicPr>
          <p:nvPr/>
        </p:nvPicPr>
        <p:blipFill>
          <a:blip r:embed="rId3"/>
          <a:stretch>
            <a:fillRect/>
          </a:stretch>
        </p:blipFill>
        <p:spPr>
          <a:xfrm>
            <a:off x="9448800" y="266700"/>
            <a:ext cx="8153400" cy="10089480"/>
          </a:xfrm>
          <a:prstGeom prst="rect">
            <a:avLst/>
          </a:prstGeom>
        </p:spPr>
      </p:pic>
    </p:spTree>
    <p:extLst>
      <p:ext uri="{BB962C8B-B14F-4D97-AF65-F5344CB8AC3E}">
        <p14:creationId xmlns:p14="http://schemas.microsoft.com/office/powerpoint/2010/main" val="2693323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0"/>
            <a:ext cx="9591675" cy="9372600"/>
          </a:xfrm>
          <a:prstGeom prst="rect">
            <a:avLst/>
          </a:prstGeom>
        </p:spPr>
      </p:pic>
      <p:sp>
        <p:nvSpPr>
          <p:cNvPr id="3" name="TextBox 2"/>
          <p:cNvSpPr txBox="1"/>
          <p:nvPr/>
        </p:nvSpPr>
        <p:spPr>
          <a:xfrm>
            <a:off x="10058400" y="1257300"/>
            <a:ext cx="7924800" cy="5909310"/>
          </a:xfrm>
          <a:prstGeom prst="rect">
            <a:avLst/>
          </a:prstGeom>
          <a:noFill/>
        </p:spPr>
        <p:txBody>
          <a:bodyPr wrap="square" rtlCol="0">
            <a:spAutoFit/>
          </a:bodyPr>
          <a:lstStyle/>
          <a:p>
            <a:r>
              <a:rPr lang="en-GB" sz="3600" dirty="0">
                <a:solidFill>
                  <a:srgbClr val="0070C0"/>
                </a:solidFill>
                <a:effectLst>
                  <a:outerShdw blurRad="38100" dist="38100" dir="2700000" algn="tl">
                    <a:srgbClr val="000000">
                      <a:alpha val="43137"/>
                    </a:srgbClr>
                  </a:outerShdw>
                </a:effectLst>
                <a:latin typeface="Berlin Sans FB" panose="020E0602020502020306" pitchFamily="34" charset="0"/>
              </a:rPr>
              <a:t>Should the top ten companies responsible for Northern Ireland’s litter problem be fined</a:t>
            </a:r>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a:t>
            </a:r>
          </a:p>
          <a:p>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endPar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endParaRPr>
          </a:p>
          <a:p>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Should they have to pay for the clean up?</a:t>
            </a:r>
          </a:p>
          <a:p>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Who is responsible, the multinational companies,  or us, the consumers?</a:t>
            </a: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endParaRPr lang="en-GB"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spTree>
    <p:extLst>
      <p:ext uri="{BB962C8B-B14F-4D97-AF65-F5344CB8AC3E}">
        <p14:creationId xmlns:p14="http://schemas.microsoft.com/office/powerpoint/2010/main" val="9851249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371600" y="1104900"/>
            <a:ext cx="7098546" cy="3809690"/>
            <a:chOff x="55523" y="195499"/>
            <a:chExt cx="9464728" cy="5079587"/>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EXERCISE</a:t>
              </a:r>
            </a:p>
          </p:txBody>
        </p:sp>
        <p:sp>
          <p:nvSpPr>
            <p:cNvPr id="5" name="TextBox 5"/>
            <p:cNvSpPr txBox="1"/>
            <p:nvPr/>
          </p:nvSpPr>
          <p:spPr>
            <a:xfrm>
              <a:off x="554182" y="4834282"/>
              <a:ext cx="8966069"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pic>
        <p:nvPicPr>
          <p:cNvPr id="11" name="Picture 11"/>
          <p:cNvPicPr>
            <a:picLocks noChangeAspect="1"/>
          </p:cNvPicPr>
          <p:nvPr/>
        </p:nvPicPr>
        <p:blipFill>
          <a:blip r:embed="rId5"/>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5"/>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3124200" y="4214655"/>
            <a:ext cx="3170483" cy="369332"/>
          </a:xfrm>
          <a:prstGeom prst="rect">
            <a:avLst/>
          </a:prstGeom>
        </p:spPr>
        <p:txBody>
          <a:bodyPr wrap="none">
            <a:spAutoFit/>
          </a:bodyPr>
          <a:lstStyle/>
          <a:p>
            <a:r>
              <a:rPr lang="en-GB" dirty="0"/>
              <a:t>https://youtu.be/Yomf5pBN8dY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a:srcRect/>
          <a:stretch>
            <a:fillRect/>
          </a:stretch>
        </p:blipFill>
        <p:spPr>
          <a:xfrm rot="134838">
            <a:off x="3848543" y="702135"/>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a:solidFill>
                  <a:srgbClr val="000000"/>
                </a:solidFill>
                <a:latin typeface="Amatic SC Bold"/>
              </a:rPr>
              <a:t>CLASS OBJECTIVES AND RULES</a:t>
            </a:r>
          </a:p>
        </p:txBody>
      </p:sp>
      <p:pic>
        <p:nvPicPr>
          <p:cNvPr id="11"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4</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p:cNvPicPr>
          <p:nvPr/>
        </p:nvPicPr>
        <p:blipFill>
          <a:blip r:embed="rId3"/>
          <a:srcRect/>
          <a:stretch>
            <a:fillRect/>
          </a:stretch>
        </p:blipFill>
        <p:spPr>
          <a:xfrm rot="5400000">
            <a:off x="9999015" y="2087206"/>
            <a:ext cx="9044522" cy="5476046"/>
          </a:xfrm>
          <a:prstGeom prst="rect">
            <a:avLst/>
          </a:prstGeom>
        </p:spPr>
      </p:pic>
      <p:pic>
        <p:nvPicPr>
          <p:cNvPr id="16" name="Picture 9"/>
          <p:cNvPicPr>
            <a:picLocks noChangeAspect="1"/>
          </p:cNvPicPr>
          <p:nvPr/>
        </p:nvPicPr>
        <p:blipFill>
          <a:blip r:embed="rId4"/>
          <a:srcRect/>
          <a:stretch>
            <a:fillRect/>
          </a:stretch>
        </p:blipFill>
        <p:spPr>
          <a:xfrm rot="134838">
            <a:off x="3849211" y="1158852"/>
            <a:ext cx="6028624" cy="2118183"/>
          </a:xfrm>
          <a:prstGeom prst="rect">
            <a:avLst/>
          </a:prstGeom>
        </p:spPr>
      </p:pic>
      <p:pic>
        <p:nvPicPr>
          <p:cNvPr id="2" name="Picture 2"/>
          <p:cNvPicPr>
            <a:picLocks noChangeAspect="1"/>
          </p:cNvPicPr>
          <p:nvPr/>
        </p:nvPicPr>
        <p:blipFill>
          <a:blip r:embed="rId5"/>
          <a:srcRect/>
          <a:stretch>
            <a:fillRect/>
          </a:stretch>
        </p:blipFill>
        <p:spPr>
          <a:xfrm rot="5400000">
            <a:off x="3295568" y="1822400"/>
            <a:ext cx="6347506" cy="99602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What is litter?</a:t>
            </a:r>
            <a:endParaRPr lang="en-US" sz="8000" dirty="0">
              <a:solidFill>
                <a:srgbClr val="000000"/>
              </a:solidFill>
              <a:latin typeface="Amatic SC Bold"/>
            </a:endParaRPr>
          </a:p>
        </p:txBody>
      </p:sp>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7"/>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8"/>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9"/>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205388" y="4041938"/>
            <a:ext cx="7956458" cy="8648521"/>
          </a:xfrm>
          <a:prstGeom prst="rect">
            <a:avLst/>
          </a:prstGeom>
        </p:spPr>
        <p:txBody>
          <a:bodyPr wrap="square">
            <a:spAutoFit/>
          </a:bodyPr>
          <a:lstStyle/>
          <a:p>
            <a:r>
              <a:rPr lang="en-GB" sz="3200" dirty="0">
                <a:solidFill>
                  <a:srgbClr val="00B050"/>
                </a:solidFill>
                <a:latin typeface="Berlin Sans FB" panose="020E0602020502020306" pitchFamily="34" charset="0"/>
                <a:cs typeface="Amatic SC Bold" panose="020B0604020202020204" charset="-79"/>
              </a:rPr>
              <a:t>Rubbish such as paper, cans, bottles and bags left lying in an open place or </a:t>
            </a:r>
            <a:r>
              <a:rPr lang="en-GB" sz="3200" dirty="0" smtClean="0">
                <a:solidFill>
                  <a:srgbClr val="00B050"/>
                </a:solidFill>
                <a:latin typeface="Berlin Sans FB" panose="020E0602020502020306" pitchFamily="34" charset="0"/>
                <a:cs typeface="Amatic SC Bold" panose="020B0604020202020204" charset="-79"/>
              </a:rPr>
              <a:t>public. </a:t>
            </a:r>
          </a:p>
          <a:p>
            <a:endParaRPr lang="en-GB" sz="3200" dirty="0">
              <a:solidFill>
                <a:srgbClr val="00B050"/>
              </a:solidFill>
              <a:latin typeface="Berlin Sans FB" panose="020E0602020502020306" pitchFamily="34" charset="0"/>
              <a:cs typeface="Amatic SC Bold" panose="020B0604020202020204" charset="-79"/>
            </a:endParaRPr>
          </a:p>
          <a:p>
            <a:r>
              <a:rPr lang="en-GB" sz="3200" dirty="0" smtClean="0">
                <a:solidFill>
                  <a:srgbClr val="00B050"/>
                </a:solidFill>
                <a:latin typeface="Berlin Sans FB" panose="020E0602020502020306" pitchFamily="34" charset="0"/>
                <a:cs typeface="Amatic SC Bold" panose="020B0604020202020204" charset="-79"/>
              </a:rPr>
              <a:t>Litter consists of waste products that have not been thrown away properly.</a:t>
            </a:r>
          </a:p>
          <a:p>
            <a:endParaRPr lang="en-GB" sz="3200" dirty="0">
              <a:solidFill>
                <a:srgbClr val="00B050"/>
              </a:solidFill>
              <a:latin typeface="Berlin Sans FB" panose="020E0602020502020306" pitchFamily="34" charset="0"/>
              <a:cs typeface="Amatic SC Bold" panose="020B0604020202020204" charset="-79"/>
            </a:endParaRPr>
          </a:p>
          <a:p>
            <a:r>
              <a:rPr lang="en-GB" sz="3200" dirty="0">
                <a:solidFill>
                  <a:srgbClr val="00B050"/>
                </a:solidFill>
                <a:latin typeface="Berlin Sans FB" panose="020E0602020502020306" pitchFamily="34" charset="0"/>
                <a:cs typeface="Amatic SC Bold" panose="020B0604020202020204" charset="-79"/>
              </a:rPr>
              <a:t>To litter means to drop and leave objects, often man-made, such as aluminium cans, cardboard boxes or plastic bottles on the ground and leave them there for others to dispose of.</a:t>
            </a: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915450">
            <a:off x="401835" y="244797"/>
            <a:ext cx="1012267" cy="1493796"/>
          </a:xfrm>
          <a:prstGeom prst="rect">
            <a:avLst/>
          </a:prstGeom>
        </p:spPr>
      </p:pic>
      <p:pic>
        <p:nvPicPr>
          <p:cNvPr id="11268" name="Picture 4" descr="Image result for rubbish left in park"/>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2389538" y="2247900"/>
            <a:ext cx="4191568" cy="625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197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2501265"/>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C52FF"/>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732768" y="8282588"/>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465724" y="7411408"/>
            <a:ext cx="1801962" cy="2266619"/>
          </a:xfrm>
          <a:prstGeom prst="rect">
            <a:avLst/>
          </a:prstGeom>
        </p:spPr>
      </p:pic>
      <p:pic>
        <p:nvPicPr>
          <p:cNvPr id="8" name="Picture 8"/>
          <p:cNvPicPr>
            <a:picLocks noChangeAspect="1"/>
          </p:cNvPicPr>
          <p:nvPr/>
        </p:nvPicPr>
        <p:blipFill>
          <a:blip r:embed="rId5"/>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C52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8285642" y="1178764"/>
            <a:ext cx="1333688" cy="1193045"/>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screen">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378444"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099627"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846429"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846429" y="2660683"/>
            <a:ext cx="1324190" cy="1324190"/>
          </a:xfrm>
          <a:prstGeom prst="rect">
            <a:avLst/>
          </a:prstGeom>
        </p:spPr>
      </p:pic>
      <p:pic>
        <p:nvPicPr>
          <p:cNvPr id="26" name="Picture 26"/>
          <p:cNvPicPr>
            <a:picLocks noChangeAspect="1"/>
          </p:cNvPicPr>
          <p:nvPr/>
        </p:nvPicPr>
        <p:blipFill>
          <a:blip r:embed="rId26"/>
          <a:srcRect/>
          <a:stretch>
            <a:fillRect/>
          </a:stretch>
        </p:blipFill>
        <p:spPr>
          <a:xfrm>
            <a:off x="15846429"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p:cNvPicPr>
          <p:nvPr/>
        </p:nvPicPr>
        <p:blipFill>
          <a:blip r:embed="rId2"/>
          <a:srcRect/>
          <a:stretch>
            <a:fillRect/>
          </a:stretch>
        </p:blipFill>
        <p:spPr>
          <a:xfrm rot="5400000">
            <a:off x="9999015" y="2087206"/>
            <a:ext cx="9044522" cy="5476046"/>
          </a:xfrm>
          <a:prstGeom prst="rect">
            <a:avLst/>
          </a:prstGeom>
        </p:spPr>
      </p:pic>
      <p:pic>
        <p:nvPicPr>
          <p:cNvPr id="17" name="Picture 9"/>
          <p:cNvPicPr>
            <a:picLocks noChangeAspect="1"/>
          </p:cNvPicPr>
          <p:nvPr/>
        </p:nvPicPr>
        <p:blipFill>
          <a:blip r:embed="rId3"/>
          <a:srcRect/>
          <a:stretch>
            <a:fillRect/>
          </a:stretch>
        </p:blipFill>
        <p:spPr>
          <a:xfrm rot="134838">
            <a:off x="2338307" y="1324804"/>
            <a:ext cx="8271487" cy="2118183"/>
          </a:xfrm>
          <a:prstGeom prst="rect">
            <a:avLst/>
          </a:prstGeom>
        </p:spPr>
      </p:pic>
      <p:pic>
        <p:nvPicPr>
          <p:cNvPr id="2" name="Picture 2"/>
          <p:cNvPicPr>
            <a:picLocks noChangeAspect="1"/>
          </p:cNvPicPr>
          <p:nvPr/>
        </p:nvPicPr>
        <p:blipFill>
          <a:blip r:embed="rId4"/>
          <a:srcRect/>
          <a:stretch>
            <a:fillRect/>
          </a:stretch>
        </p:blipFill>
        <p:spPr>
          <a:xfrm rot="5400000">
            <a:off x="3573479" y="1500026"/>
            <a:ext cx="5729515" cy="10014137"/>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139231" y="1868585"/>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Why do people litter?</a:t>
            </a:r>
            <a:endParaRPr lang="en-US" sz="8000" dirty="0">
              <a:solidFill>
                <a:srgbClr val="000000"/>
              </a:solidFill>
              <a:latin typeface="Amatic SC Bold"/>
            </a:endParaRPr>
          </a:p>
        </p:txBody>
      </p:sp>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5"/>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420456" y="8980380"/>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938474" y="4024927"/>
            <a:ext cx="8172733" cy="8340745"/>
          </a:xfrm>
          <a:prstGeom prst="rect">
            <a:avLst/>
          </a:prstGeom>
        </p:spPr>
        <p:txBody>
          <a:bodyPr wrap="square">
            <a:spAutoFit/>
          </a:bodyPr>
          <a:lstStyle/>
          <a:p>
            <a:r>
              <a:rPr lang="en-GB" sz="3200" dirty="0" smtClean="0">
                <a:solidFill>
                  <a:srgbClr val="00B050"/>
                </a:solidFill>
                <a:latin typeface="Berlin Sans FB" panose="020E0602020502020306" pitchFamily="34" charset="0"/>
              </a:rPr>
              <a:t>Sometimes </a:t>
            </a:r>
            <a:r>
              <a:rPr lang="en-GB" sz="3200" dirty="0">
                <a:solidFill>
                  <a:srgbClr val="00B050"/>
                </a:solidFill>
                <a:latin typeface="Berlin Sans FB" panose="020E0602020502020306" pitchFamily="34" charset="0"/>
              </a:rPr>
              <a:t>people are just </a:t>
            </a:r>
            <a:r>
              <a:rPr lang="en-GB" sz="3200" dirty="0" smtClean="0">
                <a:solidFill>
                  <a:srgbClr val="00B050"/>
                </a:solidFill>
                <a:latin typeface="Berlin Sans FB" panose="020E0602020502020306" pitchFamily="34" charset="0"/>
              </a:rPr>
              <a:t>careless.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Sometimes </a:t>
            </a:r>
            <a:r>
              <a:rPr lang="en-GB" sz="3200" dirty="0">
                <a:solidFill>
                  <a:srgbClr val="00B050"/>
                </a:solidFill>
                <a:latin typeface="Berlin Sans FB" panose="020E0602020502020306" pitchFamily="34" charset="0"/>
              </a:rPr>
              <a:t>dirty spaces prompt them to throw more </a:t>
            </a:r>
            <a:r>
              <a:rPr lang="en-GB" sz="3200" dirty="0" smtClean="0">
                <a:solidFill>
                  <a:srgbClr val="00B050"/>
                </a:solidFill>
                <a:latin typeface="Berlin Sans FB" panose="020E0602020502020306" pitchFamily="34" charset="0"/>
              </a:rPr>
              <a:t>rubbish. </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Sometimes </a:t>
            </a:r>
            <a:r>
              <a:rPr lang="en-GB" sz="3200" dirty="0">
                <a:solidFill>
                  <a:srgbClr val="00B050"/>
                </a:solidFill>
                <a:latin typeface="Berlin Sans FB" panose="020E0602020502020306" pitchFamily="34" charset="0"/>
              </a:rPr>
              <a:t>they are just lazy or forgetful.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Bins </a:t>
            </a:r>
            <a:r>
              <a:rPr lang="en-GB" sz="3200" dirty="0">
                <a:solidFill>
                  <a:srgbClr val="00B050"/>
                </a:solidFill>
                <a:latin typeface="Berlin Sans FB" panose="020E0602020502020306" pitchFamily="34" charset="0"/>
              </a:rPr>
              <a:t>may not be available at many places which could also be a reason for people to litter.</a:t>
            </a: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915450">
            <a:off x="429958" y="296328"/>
            <a:ext cx="1012267" cy="1493796"/>
          </a:xfrm>
          <a:prstGeom prst="rect">
            <a:avLst/>
          </a:prstGeom>
        </p:spPr>
      </p:pic>
      <p:pic>
        <p:nvPicPr>
          <p:cNvPr id="10242" name="Picture 2" descr="http://clipartmag.com/images/trash-clipart-3.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193282" y="1638300"/>
            <a:ext cx="4646068" cy="66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516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p:cNvPicPr>
          <p:nvPr/>
        </p:nvPicPr>
        <p:blipFill>
          <a:blip r:embed="rId2"/>
          <a:srcRect/>
          <a:stretch>
            <a:fillRect/>
          </a:stretch>
        </p:blipFill>
        <p:spPr>
          <a:xfrm rot="5400000">
            <a:off x="9999015" y="2087206"/>
            <a:ext cx="9044522" cy="5476046"/>
          </a:xfrm>
          <a:prstGeom prst="rect">
            <a:avLst/>
          </a:prstGeom>
        </p:spPr>
      </p:pic>
      <p:pic>
        <p:nvPicPr>
          <p:cNvPr id="16" name="Picture 9"/>
          <p:cNvPicPr>
            <a:picLocks noChangeAspect="1"/>
          </p:cNvPicPr>
          <p:nvPr/>
        </p:nvPicPr>
        <p:blipFill>
          <a:blip r:embed="rId3"/>
          <a:srcRect/>
          <a:stretch>
            <a:fillRect/>
          </a:stretch>
        </p:blipFill>
        <p:spPr>
          <a:xfrm rot="134838">
            <a:off x="3277290" y="1321712"/>
            <a:ext cx="7192749" cy="2118183"/>
          </a:xfrm>
          <a:prstGeom prst="rect">
            <a:avLst/>
          </a:prstGeom>
        </p:spPr>
      </p:pic>
      <p:pic>
        <p:nvPicPr>
          <p:cNvPr id="2" name="Picture 2"/>
          <p:cNvPicPr>
            <a:picLocks noChangeAspect="1"/>
          </p:cNvPicPr>
          <p:nvPr/>
        </p:nvPicPr>
        <p:blipFill>
          <a:blip r:embed="rId4"/>
          <a:srcRect/>
          <a:stretch>
            <a:fillRect/>
          </a:stretch>
        </p:blipFill>
        <p:spPr>
          <a:xfrm rot="5400000">
            <a:off x="3175777" y="1775926"/>
            <a:ext cx="6662400" cy="10270756"/>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412651" y="1642684"/>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WAYS PEOPLE LITTER</a:t>
            </a:r>
            <a:endParaRPr lang="en-US" sz="8000" dirty="0">
              <a:solidFill>
                <a:srgbClr val="000000"/>
              </a:solidFill>
              <a:latin typeface="Amatic SC Bold"/>
            </a:endParaRPr>
          </a:p>
        </p:txBody>
      </p:sp>
      <p:pic>
        <p:nvPicPr>
          <p:cNvPr id="13" name="Picture 13"/>
          <p:cNvPicPr>
            <a:picLocks noChangeAspect="1"/>
          </p:cNvPicPr>
          <p:nvPr/>
        </p:nvPicPr>
        <p:blipFill>
          <a:blip r:embed="rId5"/>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627462" y="9434378"/>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007253" y="3963372"/>
            <a:ext cx="8172733" cy="8956298"/>
          </a:xfrm>
          <a:prstGeom prst="rect">
            <a:avLst/>
          </a:prstGeom>
        </p:spPr>
        <p:txBody>
          <a:bodyPr wrap="square">
            <a:spAutoFit/>
          </a:bodyPr>
          <a:lstStyle/>
          <a:p>
            <a:r>
              <a:rPr lang="en-GB" dirty="0"/>
              <a:t> </a:t>
            </a:r>
            <a:r>
              <a:rPr lang="en-GB" sz="3200" dirty="0" smtClean="0">
                <a:solidFill>
                  <a:srgbClr val="00B050"/>
                </a:solidFill>
                <a:latin typeface="Berlin Sans FB" panose="020E0602020502020306" pitchFamily="34" charset="0"/>
              </a:rPr>
              <a:t>People do </a:t>
            </a:r>
            <a:r>
              <a:rPr lang="en-GB" sz="3200" dirty="0">
                <a:solidFill>
                  <a:srgbClr val="00B050"/>
                </a:solidFill>
                <a:latin typeface="Berlin Sans FB" panose="020E0602020502020306" pitchFamily="34" charset="0"/>
              </a:rPr>
              <a:t>it knowingly as well as unknowingly</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It </a:t>
            </a:r>
            <a:r>
              <a:rPr lang="en-GB" sz="3200" dirty="0">
                <a:solidFill>
                  <a:srgbClr val="00B050"/>
                </a:solidFill>
                <a:latin typeface="Berlin Sans FB" panose="020E0602020502020306" pitchFamily="34" charset="0"/>
              </a:rPr>
              <a:t>could be waste that is spilt on the ground or near the waste bin or under a bench in a park or buried in sand on the beach.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People </a:t>
            </a:r>
            <a:r>
              <a:rPr lang="en-GB" sz="3200" dirty="0">
                <a:solidFill>
                  <a:srgbClr val="00B050"/>
                </a:solidFill>
                <a:latin typeface="Berlin Sans FB" panose="020E0602020502020306" pitchFamily="34" charset="0"/>
              </a:rPr>
              <a:t>could throw an empty packet </a:t>
            </a:r>
            <a:r>
              <a:rPr lang="en-GB" sz="3200" dirty="0" smtClean="0">
                <a:solidFill>
                  <a:srgbClr val="00B050"/>
                </a:solidFill>
                <a:latin typeface="Berlin Sans FB" panose="020E0602020502020306" pitchFamily="34" charset="0"/>
              </a:rPr>
              <a:t>of crisps </a:t>
            </a:r>
            <a:r>
              <a:rPr lang="en-GB" sz="3200" dirty="0">
                <a:solidFill>
                  <a:srgbClr val="00B050"/>
                </a:solidFill>
                <a:latin typeface="Berlin Sans FB" panose="020E0602020502020306" pitchFamily="34" charset="0"/>
              </a:rPr>
              <a:t>they just finished eating on the street instead of putting it in a bin.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Littering </a:t>
            </a:r>
            <a:r>
              <a:rPr lang="en-GB" sz="3200" dirty="0">
                <a:solidFill>
                  <a:srgbClr val="00B050"/>
                </a:solidFill>
                <a:latin typeface="Berlin Sans FB" panose="020E0602020502020306" pitchFamily="34" charset="0"/>
              </a:rPr>
              <a:t>happens when people do not throw the waste in the bin appropriately.</a:t>
            </a:r>
          </a:p>
          <a:p>
            <a:endParaRPr lang="en-GB" sz="32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32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915450">
            <a:off x="514314" y="244795"/>
            <a:ext cx="1012267" cy="149379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506611" y="1617392"/>
            <a:ext cx="4269834" cy="6769789"/>
          </a:xfrm>
          <a:prstGeom prst="rect">
            <a:avLst/>
          </a:prstGeom>
        </p:spPr>
      </p:pic>
    </p:spTree>
    <p:extLst>
      <p:ext uri="{BB962C8B-B14F-4D97-AF65-F5344CB8AC3E}">
        <p14:creationId xmlns:p14="http://schemas.microsoft.com/office/powerpoint/2010/main" val="1414417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p:cNvPicPr>
            <a:picLocks noChangeAspect="1"/>
          </p:cNvPicPr>
          <p:nvPr/>
        </p:nvPicPr>
        <p:blipFill>
          <a:blip r:embed="rId2"/>
          <a:srcRect/>
          <a:stretch>
            <a:fillRect/>
          </a:stretch>
        </p:blipFill>
        <p:spPr>
          <a:xfrm rot="134838">
            <a:off x="817673" y="2369002"/>
            <a:ext cx="10590914" cy="2118183"/>
          </a:xfrm>
          <a:prstGeom prst="rect">
            <a:avLst/>
          </a:prstGeom>
        </p:spPr>
      </p:pic>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15059557" y="10934782"/>
            <a:ext cx="1789027" cy="4845454"/>
          </a:xfrm>
          <a:prstGeom prst="rect">
            <a:avLst/>
          </a:prstGeom>
        </p:spPr>
      </p:pic>
      <p:sp>
        <p:nvSpPr>
          <p:cNvPr id="8" name="TextBox 8"/>
          <p:cNvSpPr txBox="1"/>
          <p:nvPr/>
        </p:nvSpPr>
        <p:spPr>
          <a:xfrm>
            <a:off x="4648200" y="4832383"/>
            <a:ext cx="4825947" cy="6104235"/>
          </a:xfrm>
          <a:prstGeom prst="rect">
            <a:avLst/>
          </a:prstGeom>
        </p:spPr>
        <p:txBody>
          <a:bodyPr wrap="square" lIns="0" tIns="0" rIns="0" bIns="0" rtlCol="0" anchor="t">
            <a:spAutoFit/>
          </a:bodyPr>
          <a:lstStyle/>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Plastic bottles</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Glass bottles</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Sweet, chocolate, crisp wrappers</a:t>
            </a:r>
          </a:p>
          <a:p>
            <a:pPr algn="ctr">
              <a:lnSpc>
                <a:spcPts val="3359"/>
              </a:lnSpc>
              <a:spcBef>
                <a:spcPct val="0"/>
              </a:spcBef>
            </a:pPr>
            <a:endParaRPr lang="en-US" sz="4400" dirty="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Paper and card</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Food waste</a:t>
            </a:r>
          </a:p>
          <a:p>
            <a:pPr algn="ctr">
              <a:lnSpc>
                <a:spcPts val="3359"/>
              </a:lnSpc>
              <a:spcBef>
                <a:spcPct val="0"/>
              </a:spcBef>
            </a:pPr>
            <a:endParaRPr lang="en-US" sz="4400" dirty="0" smtClean="0">
              <a:solidFill>
                <a:srgbClr val="0070C0"/>
              </a:solidFill>
              <a:latin typeface="Berlin Sans FB" panose="020E0602020502020306" pitchFamily="34" charset="0"/>
            </a:endParaRPr>
          </a:p>
          <a:p>
            <a:pPr algn="ctr">
              <a:lnSpc>
                <a:spcPts val="3359"/>
              </a:lnSpc>
              <a:spcBef>
                <a:spcPct val="0"/>
              </a:spcBef>
            </a:pPr>
            <a:endParaRPr lang="en-US" sz="4400" dirty="0" smtClean="0">
              <a:solidFill>
                <a:srgbClr val="0070C0"/>
              </a:solidFill>
              <a:latin typeface="Berlin Sans FB" panose="020E0602020502020306" pitchFamily="34" charset="0"/>
            </a:endParaRPr>
          </a:p>
          <a:p>
            <a:pPr algn="ctr">
              <a:lnSpc>
                <a:spcPts val="3359"/>
              </a:lnSpc>
              <a:spcBef>
                <a:spcPct val="0"/>
              </a:spcBef>
            </a:pPr>
            <a:endParaRPr lang="en-US" sz="2400" dirty="0">
              <a:solidFill>
                <a:srgbClr val="000000"/>
              </a:solidFill>
              <a:latin typeface="Muli Regular"/>
            </a:endParaRPr>
          </a:p>
        </p:txBody>
      </p:sp>
      <p:sp>
        <p:nvSpPr>
          <p:cNvPr id="9" name="TextBox 9"/>
          <p:cNvSpPr txBox="1"/>
          <p:nvPr/>
        </p:nvSpPr>
        <p:spPr>
          <a:xfrm>
            <a:off x="533400" y="2934193"/>
            <a:ext cx="10939065"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different types of litter in school</a:t>
            </a:r>
            <a:endParaRPr lang="en-US" sz="8000" dirty="0">
              <a:solidFill>
                <a:srgbClr val="000000"/>
              </a:solidFill>
              <a:latin typeface="Amatic SC Bold"/>
            </a:endParaRPr>
          </a:p>
        </p:txBody>
      </p:sp>
      <p:pic>
        <p:nvPicPr>
          <p:cNvPr id="10" name="Picture 10"/>
          <p:cNvPicPr>
            <a:picLocks noChangeAspect="1"/>
          </p:cNvPicPr>
          <p:nvPr/>
        </p:nvPicPr>
        <p:blipFill>
          <a:blip r:embed="rId4"/>
          <a:srcRect/>
          <a:stretch>
            <a:fillRect/>
          </a:stretch>
        </p:blipFill>
        <p:spPr>
          <a:xfrm rot="10084657">
            <a:off x="3468471" y="1680602"/>
            <a:ext cx="541332" cy="519679"/>
          </a:xfrm>
          <a:prstGeom prst="rect">
            <a:avLst/>
          </a:prstGeom>
        </p:spPr>
      </p:pic>
      <p:pic>
        <p:nvPicPr>
          <p:cNvPr id="12"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4"/>
          <a:srcRect/>
          <a:stretch>
            <a:fillRect/>
          </a:stretch>
        </p:blipFill>
        <p:spPr>
          <a:xfrm rot="-10019461">
            <a:off x="17308486" y="743740"/>
            <a:ext cx="516571" cy="495908"/>
          </a:xfrm>
          <a:prstGeom prst="rect">
            <a:avLst/>
          </a:prstGeom>
        </p:spPr>
      </p:pic>
      <p:pic>
        <p:nvPicPr>
          <p:cNvPr id="19" name="Picture 19"/>
          <p:cNvPicPr>
            <a:picLocks noChangeAspect="1"/>
          </p:cNvPicPr>
          <p:nvPr/>
        </p:nvPicPr>
        <p:blipFill>
          <a:blip r:embed="rId5"/>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12572827" y="2095500"/>
            <a:ext cx="3657773" cy="3046988"/>
          </a:xfrm>
          <a:prstGeom prst="rect">
            <a:avLst/>
          </a:prstGeom>
          <a:solidFill>
            <a:schemeClr val="bg1"/>
          </a:solidFill>
        </p:spPr>
        <p:txBody>
          <a:bodyPr wrap="square" rtlCol="0">
            <a:spAutoFit/>
          </a:bodyPr>
          <a:lstStyle/>
          <a:p>
            <a:r>
              <a:rPr lang="en-GB" sz="4800" dirty="0" smtClean="0">
                <a:latin typeface="Berlin Sans FB" panose="020E0602020502020306" pitchFamily="34" charset="0"/>
              </a:rPr>
              <a:t>What is most common litter in your school?</a:t>
            </a:r>
            <a:endParaRPr lang="en-GB" sz="4800" dirty="0">
              <a:latin typeface="Berlin Sans FB" panose="020E0602020502020306" pitchFamily="34" charset="0"/>
            </a:endParaRPr>
          </a:p>
        </p:txBody>
      </p:sp>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915450">
            <a:off x="9220242" y="196255"/>
            <a:ext cx="1362996" cy="2011365"/>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337484">
            <a:off x="283016" y="169635"/>
            <a:ext cx="1720505" cy="2064606"/>
          </a:xfrm>
          <a:prstGeom prst="rect">
            <a:avLst/>
          </a:prstGeom>
        </p:spPr>
      </p:pic>
      <p:pic>
        <p:nvPicPr>
          <p:cNvPr id="2053" name="Picture 5" descr="Image result for transparent confused emoji"/>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572827" y="5037445"/>
            <a:ext cx="3665898" cy="331681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lastic Bottle Png - Transparent Plastic Bottles Png (891x839), Png Downloa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1781" y="6658697"/>
            <a:ext cx="3058301" cy="28798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p:cNvPicPr>
            <a:picLocks noChangeAspect="1"/>
          </p:cNvPicPr>
          <p:nvPr/>
        </p:nvPicPr>
        <p:blipFill>
          <a:blip r:embed="rId11"/>
          <a:srcRect/>
          <a:stretch>
            <a:fillRect/>
          </a:stretch>
        </p:blipFill>
        <p:spPr>
          <a:xfrm>
            <a:off x="12098443" y="1618307"/>
            <a:ext cx="4844147" cy="7048362"/>
          </a:xfrm>
          <a:prstGeom prst="rect">
            <a:avLst/>
          </a:prstGeom>
        </p:spPr>
      </p:pic>
    </p:spTree>
    <p:extLst>
      <p:ext uri="{BB962C8B-B14F-4D97-AF65-F5344CB8AC3E}">
        <p14:creationId xmlns:p14="http://schemas.microsoft.com/office/powerpoint/2010/main" val="385441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1663838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2075</Words>
  <Application>Microsoft Office PowerPoint</Application>
  <PresentationFormat>Custom</PresentationFormat>
  <Paragraphs>315</Paragraphs>
  <Slides>58</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Amatic SC Bold</vt:lpstr>
      <vt:lpstr>Bevan</vt:lpstr>
      <vt:lpstr>Arial</vt:lpstr>
      <vt:lpstr>Berlin Sans FB</vt:lpstr>
      <vt:lpstr>Muli Regular Bold</vt:lpstr>
      <vt:lpstr>Muli Regular</vt:lpstr>
      <vt:lpstr>Calibri</vt:lpstr>
      <vt:lpstr>Times New Roman</vt:lpstr>
      <vt:lpstr>Muli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26</cp:revision>
  <dcterms:created xsi:type="dcterms:W3CDTF">2006-08-16T00:00:00Z</dcterms:created>
  <dcterms:modified xsi:type="dcterms:W3CDTF">2021-03-30T15:44:29Z</dcterms:modified>
  <dc:identifier>DAEDc3676mY</dc:identifier>
</cp:coreProperties>
</file>