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257" r:id="rId3"/>
    <p:sldId id="309" r:id="rId4"/>
    <p:sldId id="298" r:id="rId5"/>
    <p:sldId id="273" r:id="rId6"/>
    <p:sldId id="274" r:id="rId7"/>
    <p:sldId id="275" r:id="rId8"/>
    <p:sldId id="280" r:id="rId9"/>
    <p:sldId id="282" r:id="rId10"/>
    <p:sldId id="281" r:id="rId11"/>
    <p:sldId id="278" r:id="rId12"/>
    <p:sldId id="310" r:id="rId13"/>
    <p:sldId id="311" r:id="rId14"/>
    <p:sldId id="313" r:id="rId15"/>
    <p:sldId id="314" r:id="rId16"/>
    <p:sldId id="277" r:id="rId17"/>
    <p:sldId id="315" r:id="rId18"/>
    <p:sldId id="300" r:id="rId19"/>
    <p:sldId id="301" r:id="rId20"/>
    <p:sldId id="316" r:id="rId21"/>
    <p:sldId id="317" r:id="rId22"/>
    <p:sldId id="299" r:id="rId23"/>
    <p:sldId id="303" r:id="rId24"/>
    <p:sldId id="304" r:id="rId25"/>
    <p:sldId id="306" r:id="rId26"/>
    <p:sldId id="307" r:id="rId27"/>
    <p:sldId id="308" r:id="rId28"/>
    <p:sldId id="318" r:id="rId29"/>
    <p:sldId id="319" r:id="rId30"/>
    <p:sldId id="320" r:id="rId31"/>
    <p:sldId id="321" r:id="rId32"/>
    <p:sldId id="322" r:id="rId33"/>
    <p:sldId id="289" r:id="rId34"/>
    <p:sldId id="290" r:id="rId35"/>
    <p:sldId id="291" r:id="rId36"/>
    <p:sldId id="293" r:id="rId37"/>
    <p:sldId id="294" r:id="rId38"/>
    <p:sldId id="295" r:id="rId39"/>
    <p:sldId id="260" r:id="rId40"/>
    <p:sldId id="261" r:id="rId41"/>
    <p:sldId id="262" r:id="rId42"/>
    <p:sldId id="263" r:id="rId43"/>
    <p:sldId id="265" r:id="rId44"/>
    <p:sldId id="266" r:id="rId45"/>
    <p:sldId id="267" r:id="rId46"/>
    <p:sldId id="268" r:id="rId47"/>
    <p:sldId id="269" r:id="rId48"/>
    <p:sldId id="270" r:id="rId49"/>
    <p:sldId id="271" r:id="rId50"/>
  </p:sldIdLst>
  <p:sldSz cx="18288000" cy="10287000"/>
  <p:notesSz cx="6858000" cy="9144000"/>
  <p:embeddedFontLst>
    <p:embeddedFont>
      <p:font typeface="Amatic SC Bold" panose="020B0604020202020204" charset="-79"/>
      <p:regular r:id="rId52"/>
    </p:embeddedFont>
    <p:embeddedFont>
      <p:font typeface="Berlin Sans FB" panose="020E0602020502020306" pitchFamily="34" charset="0"/>
      <p:regular r:id="rId53"/>
      <p:bold r:id="rId54"/>
    </p:embeddedFont>
    <p:embeddedFont>
      <p:font typeface="Muli Regular" panose="020B0604020202020204" charset="0"/>
      <p:regular r:id="rId55"/>
    </p:embeddedFont>
    <p:embeddedFont>
      <p:font typeface="Calibri" panose="020F0502020204030204" pitchFamily="34" charset="0"/>
      <p:regular r:id="rId56"/>
      <p:bold r:id="rId57"/>
      <p:italic r:id="rId58"/>
      <p:boldItalic r:id="rId59"/>
    </p:embeddedFont>
    <p:embeddedFont>
      <p:font typeface="Muli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7D7"/>
    <a:srgbClr val="F91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72"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210B9-0A5B-4332-A728-2725D30E46F4}"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4D942-00ED-42D5-B482-9085526AA23A}" type="slidenum">
              <a:rPr lang="en-GB" smtClean="0"/>
              <a:t>‹#›</a:t>
            </a:fld>
            <a:endParaRPr lang="en-GB"/>
          </a:p>
        </p:txBody>
      </p:sp>
    </p:spTree>
    <p:extLst>
      <p:ext uri="{BB962C8B-B14F-4D97-AF65-F5344CB8AC3E}">
        <p14:creationId xmlns:p14="http://schemas.microsoft.com/office/powerpoint/2010/main" val="447065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Expanded_polystyrene_foam" TargetMode="External"/><Relationship Id="rId3" Type="http://schemas.openxmlformats.org/officeDocument/2006/relationships/hyperlink" Target="https://en.wikipedia.org/wiki/Waste" TargetMode="External"/><Relationship Id="rId7" Type="http://schemas.openxmlformats.org/officeDocument/2006/relationships/hyperlink" Target="https://en.wikipedia.org/wiki/Biodegrad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Plastic_bottle" TargetMode="External"/><Relationship Id="rId5" Type="http://schemas.openxmlformats.org/officeDocument/2006/relationships/hyperlink" Target="https://en.wikipedia.org/wiki/Cardboard_box" TargetMode="External"/><Relationship Id="rId4" Type="http://schemas.openxmlformats.org/officeDocument/2006/relationships/hyperlink" Target="https://en.wikipedia.org/wiki/Aluminum_ca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kern="1200" dirty="0" smtClean="0">
                <a:solidFill>
                  <a:schemeClr val="tx1"/>
                </a:solidFill>
                <a:effectLst/>
                <a:latin typeface="+mn-lt"/>
                <a:ea typeface="+mn-ea"/>
                <a:cs typeface="+mn-cs"/>
              </a:rPr>
              <a:t>Litter</a:t>
            </a:r>
            <a:r>
              <a:rPr lang="en-GB" sz="1800" b="0" i="0" kern="1200" dirty="0" smtClean="0">
                <a:solidFill>
                  <a:schemeClr val="tx1"/>
                </a:solidFill>
                <a:effectLst/>
                <a:latin typeface="+mn-lt"/>
                <a:ea typeface="+mn-ea"/>
                <a:cs typeface="+mn-cs"/>
              </a:rPr>
              <a:t> consists of </a:t>
            </a:r>
            <a:r>
              <a:rPr lang="en-GB" sz="1800" b="0" i="0" u="sng" kern="1200" dirty="0" smtClean="0">
                <a:solidFill>
                  <a:schemeClr val="tx1"/>
                </a:solidFill>
                <a:effectLst/>
                <a:latin typeface="+mn-lt"/>
                <a:ea typeface="+mn-ea"/>
                <a:cs typeface="+mn-cs"/>
                <a:hlinkClick r:id="rId3"/>
              </a:rPr>
              <a:t>waste products</a:t>
            </a:r>
            <a:r>
              <a:rPr lang="en-GB" sz="1800" b="0" i="0" kern="1200" dirty="0" smtClean="0">
                <a:solidFill>
                  <a:schemeClr val="tx1"/>
                </a:solidFill>
                <a:effectLst/>
                <a:latin typeface="+mn-lt"/>
                <a:ea typeface="+mn-ea"/>
                <a:cs typeface="+mn-cs"/>
              </a:rPr>
              <a:t> that have been discarded incorrectly, without consent, at an unsuitable location. Litter can also be used as a verb; to </a:t>
            </a:r>
            <a:r>
              <a:rPr lang="en-GB" sz="1800" b="1" i="0" kern="1200" dirty="0" smtClean="0">
                <a:solidFill>
                  <a:schemeClr val="tx1"/>
                </a:solidFill>
                <a:effectLst/>
                <a:latin typeface="+mn-lt"/>
                <a:ea typeface="+mn-ea"/>
                <a:cs typeface="+mn-cs"/>
              </a:rPr>
              <a:t>litter</a:t>
            </a:r>
            <a:r>
              <a:rPr lang="en-GB" sz="1800" b="0" i="0" kern="1200" dirty="0" smtClean="0">
                <a:solidFill>
                  <a:schemeClr val="tx1"/>
                </a:solidFill>
                <a:effectLst/>
                <a:latin typeface="+mn-lt"/>
                <a:ea typeface="+mn-ea"/>
                <a:cs typeface="+mn-cs"/>
              </a:rPr>
              <a:t> means to drop and leave objects, often man-made, such as </a:t>
            </a:r>
            <a:r>
              <a:rPr lang="en-GB" sz="1800" b="0" i="0" u="none" strike="noStrike" kern="1200" dirty="0" err="1" smtClean="0">
                <a:solidFill>
                  <a:schemeClr val="tx1"/>
                </a:solidFill>
                <a:effectLst/>
                <a:latin typeface="+mn-lt"/>
                <a:ea typeface="+mn-ea"/>
                <a:cs typeface="+mn-cs"/>
                <a:hlinkClick r:id="rId4" tooltip="Aluminum can"/>
              </a:rPr>
              <a:t>aluminum</a:t>
            </a:r>
            <a:r>
              <a:rPr lang="en-GB" sz="1800" b="0" i="0" u="none" strike="noStrike" kern="1200" dirty="0" smtClean="0">
                <a:solidFill>
                  <a:schemeClr val="tx1"/>
                </a:solidFill>
                <a:effectLst/>
                <a:latin typeface="+mn-lt"/>
                <a:ea typeface="+mn-ea"/>
                <a:cs typeface="+mn-cs"/>
                <a:hlinkClick r:id="rId4" tooltip="Aluminum can"/>
              </a:rPr>
              <a:t> cans</a:t>
            </a:r>
            <a:r>
              <a:rPr lang="en-GB" sz="1800" b="0" i="0" kern="1200" dirty="0" smtClean="0">
                <a:solidFill>
                  <a:schemeClr val="tx1"/>
                </a:solidFill>
                <a:effectLst/>
                <a:latin typeface="+mn-lt"/>
                <a:ea typeface="+mn-ea"/>
                <a:cs typeface="+mn-cs"/>
              </a:rPr>
              <a:t>, paper cups, fast food wrappers, </a:t>
            </a:r>
            <a:r>
              <a:rPr lang="en-GB" sz="1800" b="0" i="0" u="none" strike="noStrike" kern="1200" dirty="0" smtClean="0">
                <a:solidFill>
                  <a:schemeClr val="tx1"/>
                </a:solidFill>
                <a:effectLst/>
                <a:latin typeface="+mn-lt"/>
                <a:ea typeface="+mn-ea"/>
                <a:cs typeface="+mn-cs"/>
                <a:hlinkClick r:id="rId5" tooltip="Cardboard box"/>
              </a:rPr>
              <a:t>cardboard boxes</a:t>
            </a:r>
            <a:r>
              <a:rPr lang="en-GB" sz="1800" b="0" i="0" kern="1200" dirty="0" smtClean="0">
                <a:solidFill>
                  <a:schemeClr val="tx1"/>
                </a:solidFill>
                <a:effectLst/>
                <a:latin typeface="+mn-lt"/>
                <a:ea typeface="+mn-ea"/>
                <a:cs typeface="+mn-cs"/>
              </a:rPr>
              <a:t> or </a:t>
            </a:r>
            <a:r>
              <a:rPr lang="en-GB" sz="1800" b="0" i="0" u="none" strike="noStrike" kern="1200" dirty="0" smtClean="0">
                <a:solidFill>
                  <a:schemeClr val="tx1"/>
                </a:solidFill>
                <a:effectLst/>
                <a:latin typeface="+mn-lt"/>
                <a:ea typeface="+mn-ea"/>
                <a:cs typeface="+mn-cs"/>
                <a:hlinkClick r:id="rId6" tooltip="Plastic bottle"/>
              </a:rPr>
              <a:t>plastic bottles</a:t>
            </a:r>
            <a:r>
              <a:rPr lang="en-GB" sz="1800" b="0" i="0" kern="1200" dirty="0" smtClean="0">
                <a:solidFill>
                  <a:schemeClr val="tx1"/>
                </a:solidFill>
                <a:effectLst/>
                <a:latin typeface="+mn-lt"/>
                <a:ea typeface="+mn-ea"/>
                <a:cs typeface="+mn-cs"/>
              </a:rPr>
              <a:t> on the ground, and leave them there indefinitely or for other people to dispose of as opposed to disposing of them correctly.</a:t>
            </a:r>
          </a:p>
          <a:p>
            <a:r>
              <a:rPr lang="en-GB" sz="1800" b="0" i="0" kern="1200" dirty="0" smtClean="0">
                <a:solidFill>
                  <a:schemeClr val="tx1"/>
                </a:solidFill>
                <a:effectLst/>
                <a:latin typeface="+mn-lt"/>
                <a:ea typeface="+mn-ea"/>
                <a:cs typeface="+mn-cs"/>
              </a:rPr>
              <a:t>Litter can remain visible for extended periods of time before it eventually </a:t>
            </a:r>
            <a:r>
              <a:rPr lang="en-GB" sz="1800" b="0" i="0" u="none" strike="noStrike" kern="1200" dirty="0" smtClean="0">
                <a:solidFill>
                  <a:schemeClr val="tx1"/>
                </a:solidFill>
                <a:effectLst/>
                <a:latin typeface="+mn-lt"/>
                <a:ea typeface="+mn-ea"/>
                <a:cs typeface="+mn-cs"/>
                <a:hlinkClick r:id="rId7" tooltip="Biodegradation"/>
              </a:rPr>
              <a:t>biodegrades</a:t>
            </a:r>
            <a:r>
              <a:rPr lang="en-GB" sz="1800" b="0" i="0" kern="1200" dirty="0" smtClean="0">
                <a:solidFill>
                  <a:schemeClr val="tx1"/>
                </a:solidFill>
                <a:effectLst/>
                <a:latin typeface="+mn-lt"/>
                <a:ea typeface="+mn-ea"/>
                <a:cs typeface="+mn-cs"/>
              </a:rPr>
              <a:t>, with some items made of condensed glass, </a:t>
            </a:r>
            <a:r>
              <a:rPr lang="en-GB" sz="1800" b="0" i="0" u="none" strike="noStrike" kern="1200" dirty="0" err="1" smtClean="0">
                <a:solidFill>
                  <a:schemeClr val="tx1"/>
                </a:solidFill>
                <a:effectLst/>
                <a:latin typeface="+mn-lt"/>
                <a:ea typeface="+mn-ea"/>
                <a:cs typeface="+mn-cs"/>
                <a:hlinkClick r:id="rId8" tooltip="Expanded polystyrene foam"/>
              </a:rPr>
              <a:t>styrofoam</a:t>
            </a:r>
            <a:r>
              <a:rPr lang="en-GB" sz="1800" b="0" i="0" kern="1200" dirty="0" smtClean="0">
                <a:solidFill>
                  <a:schemeClr val="tx1"/>
                </a:solidFill>
                <a:effectLst/>
                <a:latin typeface="+mn-lt"/>
                <a:ea typeface="+mn-ea"/>
                <a:cs typeface="+mn-cs"/>
              </a:rPr>
              <a:t> or plastic possibly remaining in the environment for over a million years</a:t>
            </a:r>
            <a:endParaRPr lang="en-GB" sz="1800" dirty="0" smtClean="0">
              <a:solidFill>
                <a:srgbClr val="00B050"/>
              </a:solidFill>
              <a:latin typeface="Berlin Sans FB" panose="020E0602020502020306" pitchFamily="34" charset="0"/>
              <a:cs typeface="Amatic SC Bold" panose="020B0604020202020204" charset="-79"/>
            </a:endParaRPr>
          </a:p>
          <a:p>
            <a:endParaRPr lang="en-GB" sz="1800" dirty="0" smtClean="0"/>
          </a:p>
          <a:p>
            <a:endParaRPr lang="en-GB" sz="18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dirty="0"/>
          </a:p>
        </p:txBody>
      </p:sp>
    </p:spTree>
    <p:extLst>
      <p:ext uri="{BB962C8B-B14F-4D97-AF65-F5344CB8AC3E}">
        <p14:creationId xmlns:p14="http://schemas.microsoft.com/office/powerpoint/2010/main" val="3375866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7801FC-DC65-420A-8B08-34EEC90BE312}" type="slidenum">
              <a:rPr lang="en-GB" smtClean="0"/>
              <a:t>17</a:t>
            </a:fld>
            <a:endParaRPr lang="en-GB"/>
          </a:p>
        </p:txBody>
      </p:sp>
    </p:spTree>
    <p:extLst>
      <p:ext uri="{BB962C8B-B14F-4D97-AF65-F5344CB8AC3E}">
        <p14:creationId xmlns:p14="http://schemas.microsoft.com/office/powerpoint/2010/main" val="377623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Broken glass and other sharp objects can injure animals who stand on them unknowingly.</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eat litter and they cant digest it – this can cause injury or death.</a:t>
            </a:r>
          </a:p>
          <a:p>
            <a:pPr marL="0" indent="0">
              <a:buNone/>
            </a:pPr>
            <a:endPar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12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in water supply creates a toxic environment. The toxic water can kill plant life. If humans drink the water they can also become sick</a:t>
            </a:r>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29</a:t>
            </a:fld>
            <a:endParaRPr lang="en-GB"/>
          </a:p>
        </p:txBody>
      </p:sp>
    </p:spTree>
    <p:extLst>
      <p:ext uri="{BB962C8B-B14F-4D97-AF65-F5344CB8AC3E}">
        <p14:creationId xmlns:p14="http://schemas.microsoft.com/office/powerpoint/2010/main" val="1637228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a:t>
            </a:r>
            <a:r>
              <a:rPr lang="en-GB" baseline="0" dirty="0" smtClean="0"/>
              <a:t>: What is happening in each of these pictures? Is it the animal’s fault? Whose fault is it?</a:t>
            </a:r>
          </a:p>
          <a:p>
            <a:r>
              <a:rPr lang="en-GB" baseline="0" dirty="0" smtClean="0"/>
              <a:t>Is it us, humans? Is it big companies?</a:t>
            </a:r>
          </a:p>
          <a:p>
            <a:r>
              <a:rPr lang="en-GB" baseline="0" dirty="0" smtClean="0"/>
              <a:t>What do you think will happen to these animals? Are they in pain? Could they die?</a:t>
            </a:r>
            <a:endParaRPr lang="en-GB" dirty="0" smtClean="0"/>
          </a:p>
          <a:p>
            <a:endParaRPr lang="en-GB" dirty="0"/>
          </a:p>
        </p:txBody>
      </p:sp>
      <p:sp>
        <p:nvSpPr>
          <p:cNvPr id="4" name="Slide Number Placeholder 3"/>
          <p:cNvSpPr>
            <a:spLocks noGrp="1"/>
          </p:cNvSpPr>
          <p:nvPr>
            <p:ph type="sldNum" sz="quarter" idx="10"/>
          </p:nvPr>
        </p:nvSpPr>
        <p:spPr/>
        <p:txBody>
          <a:bodyPr/>
          <a:lstStyle/>
          <a:p>
            <a:fld id="{CCCF3FE9-1CEE-4CC9-9BDD-F4581765FF61}" type="slidenum">
              <a:rPr lang="en-GB" smtClean="0"/>
              <a:t>31</a:t>
            </a:fld>
            <a:endParaRPr lang="en-GB"/>
          </a:p>
        </p:txBody>
      </p:sp>
    </p:spTree>
    <p:extLst>
      <p:ext uri="{BB962C8B-B14F-4D97-AF65-F5344CB8AC3E}">
        <p14:creationId xmlns:p14="http://schemas.microsoft.com/office/powerpoint/2010/main" val="349700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Do you like this picture? Why/why</a:t>
            </a:r>
            <a:r>
              <a:rPr lang="en-GB" baseline="0" dirty="0" smtClean="0"/>
              <a:t> not?      </a:t>
            </a:r>
            <a:r>
              <a:rPr lang="en-GB" dirty="0" smtClean="0"/>
              <a:t>Would you like to see this every</a:t>
            </a:r>
            <a:r>
              <a:rPr lang="en-GB" baseline="0" dirty="0" smtClean="0"/>
              <a:t> day?   </a:t>
            </a:r>
            <a:r>
              <a:rPr lang="en-GB" dirty="0" smtClean="0"/>
              <a:t>How does this make</a:t>
            </a:r>
            <a:r>
              <a:rPr lang="en-GB" baseline="0" dirty="0" smtClean="0"/>
              <a:t> you feel? Happy/sad, annoyed, angry.</a:t>
            </a:r>
          </a:p>
          <a:p>
            <a:r>
              <a:rPr lang="en-GB" baseline="0" dirty="0" smtClean="0"/>
              <a:t>Who is responsible for this?     Who should tidy it up?</a:t>
            </a:r>
            <a:endParaRPr lang="en-GB" dirty="0" smtClean="0"/>
          </a:p>
          <a:p>
            <a:endParaRPr lang="en-GB" dirty="0"/>
          </a:p>
        </p:txBody>
      </p:sp>
      <p:sp>
        <p:nvSpPr>
          <p:cNvPr id="4" name="Slide Number Placeholder 3"/>
          <p:cNvSpPr>
            <a:spLocks noGrp="1"/>
          </p:cNvSpPr>
          <p:nvPr>
            <p:ph type="sldNum" sz="quarter" idx="10"/>
          </p:nvPr>
        </p:nvSpPr>
        <p:spPr/>
        <p:txBody>
          <a:bodyPr/>
          <a:lstStyle/>
          <a:p>
            <a:fld id="{E034D942-00ED-42D5-B482-9085526AA23A}" type="slidenum">
              <a:rPr lang="en-GB" smtClean="0"/>
              <a:t>9</a:t>
            </a:fld>
            <a:endParaRPr lang="en-GB"/>
          </a:p>
        </p:txBody>
      </p:sp>
    </p:spTree>
    <p:extLst>
      <p:ext uri="{BB962C8B-B14F-4D97-AF65-F5344CB8AC3E}">
        <p14:creationId xmlns:p14="http://schemas.microsoft.com/office/powerpoint/2010/main" val="427385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 Why is</a:t>
            </a:r>
            <a:r>
              <a:rPr lang="en-GB" baseline="0" dirty="0" smtClean="0"/>
              <a:t> the rubbish on the ground?  who put the rubbish there? Why leave it on the ground?</a:t>
            </a:r>
          </a:p>
          <a:p>
            <a:r>
              <a:rPr lang="en-GB" baseline="0" dirty="0" smtClean="0"/>
              <a:t>Can you think of other rubbish you have seen?</a:t>
            </a:r>
          </a:p>
          <a:p>
            <a:endParaRPr lang="en-GB" dirty="0"/>
          </a:p>
        </p:txBody>
      </p:sp>
      <p:sp>
        <p:nvSpPr>
          <p:cNvPr id="4" name="Slide Number Placeholder 3"/>
          <p:cNvSpPr>
            <a:spLocks noGrp="1"/>
          </p:cNvSpPr>
          <p:nvPr>
            <p:ph type="sldNum" sz="quarter" idx="10"/>
          </p:nvPr>
        </p:nvSpPr>
        <p:spPr/>
        <p:txBody>
          <a:bodyPr/>
          <a:lstStyle/>
          <a:p>
            <a:fld id="{E034D942-00ED-42D5-B482-9085526AA23A}" type="slidenum">
              <a:rPr lang="en-GB" smtClean="0"/>
              <a:t>10</a:t>
            </a:fld>
            <a:endParaRPr lang="en-GB"/>
          </a:p>
        </p:txBody>
      </p:sp>
    </p:spTree>
    <p:extLst>
      <p:ext uri="{BB962C8B-B14F-4D97-AF65-F5344CB8AC3E}">
        <p14:creationId xmlns:p14="http://schemas.microsoft.com/office/powerpoint/2010/main" val="155606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B050"/>
                </a:solidFill>
                <a:latin typeface="Berlin Sans FB" panose="020E0602020502020306" pitchFamily="34" charset="0"/>
                <a:cs typeface="Amatic SC Bold" panose="020B0604020202020204" charset="-79"/>
              </a:rPr>
              <a:t>To litter means to drop and leave objects, often man-made, such as aluminium cans, cardboard boxes or plastic bottles on the ground and leave them there for others to dispose of.</a:t>
            </a:r>
          </a:p>
          <a:p>
            <a:endParaRPr lang="en-GB" sz="18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11</a:t>
            </a:fld>
            <a:endParaRPr lang="en-GB" dirty="0"/>
          </a:p>
        </p:txBody>
      </p:sp>
    </p:spTree>
    <p:extLst>
      <p:ext uri="{BB962C8B-B14F-4D97-AF65-F5344CB8AC3E}">
        <p14:creationId xmlns:p14="http://schemas.microsoft.com/office/powerpoint/2010/main" val="282395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12</a:t>
            </a:fld>
            <a:endParaRPr lang="en-GB"/>
          </a:p>
        </p:txBody>
      </p:sp>
    </p:spTree>
    <p:extLst>
      <p:ext uri="{BB962C8B-B14F-4D97-AF65-F5344CB8AC3E}">
        <p14:creationId xmlns:p14="http://schemas.microsoft.com/office/powerpoint/2010/main" val="31146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According</a:t>
            </a:r>
            <a:r>
              <a:rPr lang="en-GB" baseline="0" dirty="0" smtClean="0"/>
              <a:t> to Keep Northern Ireland Beautiful. Litter Composition Producer Report 2019-2020</a:t>
            </a:r>
            <a:endParaRPr lang="en-GB" dirty="0" smtClean="0"/>
          </a:p>
          <a:p>
            <a:endParaRPr lang="en-GB" dirty="0" smtClean="0"/>
          </a:p>
          <a:p>
            <a:r>
              <a:rPr lang="en-GB" dirty="0" smtClean="0"/>
              <a:t> Coca cola 6.3%</a:t>
            </a:r>
            <a:r>
              <a:rPr lang="en-GB" baseline="0" dirty="0" smtClean="0"/>
              <a:t> -</a:t>
            </a:r>
            <a:r>
              <a:rPr lang="en-GB" dirty="0" smtClean="0"/>
              <a:t> 81,065 items,     Boost</a:t>
            </a:r>
            <a:r>
              <a:rPr lang="en-GB" baseline="0" dirty="0" smtClean="0"/>
              <a:t> drinks 4.2% - 54,097 items,    Lucozade 2.4% - 3,516%,   Cadbury 2.4% - 30,866 items,    Red Bull  2.4% - 30,866 items,     Mars 2.2% - 29,242 items,      McDonalds 2% - 26,643 items,      </a:t>
            </a:r>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13</a:t>
            </a:fld>
            <a:endParaRPr lang="en-GB"/>
          </a:p>
        </p:txBody>
      </p:sp>
    </p:spTree>
    <p:extLst>
      <p:ext uri="{BB962C8B-B14F-4D97-AF65-F5344CB8AC3E}">
        <p14:creationId xmlns:p14="http://schemas.microsoft.com/office/powerpoint/2010/main" val="43828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Put</a:t>
            </a:r>
            <a:r>
              <a:rPr lang="en-GB" baseline="0" dirty="0" smtClean="0"/>
              <a:t> these in order from top to bottom. Who creates the most litter and who creates the least litter?</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14</a:t>
            </a:fld>
            <a:endParaRPr lang="en-GB"/>
          </a:p>
        </p:txBody>
      </p:sp>
    </p:spTree>
    <p:extLst>
      <p:ext uri="{BB962C8B-B14F-4D97-AF65-F5344CB8AC3E}">
        <p14:creationId xmlns:p14="http://schemas.microsoft.com/office/powerpoint/2010/main" val="155023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Coca</a:t>
            </a:r>
            <a:r>
              <a:rPr lang="en-GB" baseline="0" dirty="0" smtClean="0"/>
              <a:t> cola.   2. Boost.  3. Lucozade.   4. Cadbury.  5. Red Bull.  6. Mars.   7. Mc </a:t>
            </a:r>
            <a:r>
              <a:rPr lang="en-GB" baseline="0" dirty="0" err="1" smtClean="0"/>
              <a:t>Donalds</a:t>
            </a:r>
            <a:endParaRPr lang="en-GB" dirty="0"/>
          </a:p>
        </p:txBody>
      </p:sp>
      <p:sp>
        <p:nvSpPr>
          <p:cNvPr id="4" name="Slide Number Placeholder 3"/>
          <p:cNvSpPr>
            <a:spLocks noGrp="1"/>
          </p:cNvSpPr>
          <p:nvPr>
            <p:ph type="sldNum" sz="quarter" idx="10"/>
          </p:nvPr>
        </p:nvSpPr>
        <p:spPr/>
        <p:txBody>
          <a:bodyPr/>
          <a:lstStyle/>
          <a:p>
            <a:fld id="{760E4F50-0B6C-4CC8-8924-FA3A5DEED571}" type="slidenum">
              <a:rPr lang="en-GB" smtClean="0"/>
              <a:t>15</a:t>
            </a:fld>
            <a:endParaRPr lang="en-GB"/>
          </a:p>
        </p:txBody>
      </p:sp>
    </p:spTree>
    <p:extLst>
      <p:ext uri="{BB962C8B-B14F-4D97-AF65-F5344CB8AC3E}">
        <p14:creationId xmlns:p14="http://schemas.microsoft.com/office/powerpoint/2010/main" val="208330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According</a:t>
            </a:r>
            <a:r>
              <a:rPr lang="en-GB" baseline="0" dirty="0" smtClean="0"/>
              <a:t> to Keep Northern Ireland Beautiful. Litter Composition Producer Report 2019-2020</a:t>
            </a:r>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16</a:t>
            </a:fld>
            <a:endParaRPr lang="en-GB" dirty="0"/>
          </a:p>
        </p:txBody>
      </p:sp>
    </p:spTree>
    <p:extLst>
      <p:ext uri="{BB962C8B-B14F-4D97-AF65-F5344CB8AC3E}">
        <p14:creationId xmlns:p14="http://schemas.microsoft.com/office/powerpoint/2010/main" val="3505875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jpeg"/><Relationship Id="rId3"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jpeg"/><Relationship Id="rId5" Type="http://schemas.openxmlformats.org/officeDocument/2006/relationships/image" Target="../media/image35.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6.pn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26.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5.png"/><Relationship Id="rId9"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1.jfif"/><Relationship Id="rId3" Type="http://schemas.openxmlformats.org/officeDocument/2006/relationships/image" Target="../media/image25.png"/><Relationship Id="rId7" Type="http://schemas.openxmlformats.org/officeDocument/2006/relationships/image" Target="../media/image9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25.png"/><Relationship Id="rId7" Type="http://schemas.openxmlformats.org/officeDocument/2006/relationships/image" Target="../media/image96.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7.png"/><Relationship Id="rId12" Type="http://schemas.openxmlformats.org/officeDocument/2006/relationships/image" Target="../media/image113.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43.png"/><Relationship Id="rId10" Type="http://schemas.openxmlformats.org/officeDocument/2006/relationships/image" Target="../media/image118.png"/><Relationship Id="rId4" Type="http://schemas.openxmlformats.org/officeDocument/2006/relationships/image" Target="../media/image50.png"/><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1.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2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2.jpe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27.jpe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9.png"/><Relationship Id="rId7" Type="http://schemas.openxmlformats.org/officeDocument/2006/relationships/image" Target="../media/image107.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23.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25.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image" Target="../media/image134.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25.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s>
</file>

<file path=ppt/slides/_rels/slide4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65.png"/><Relationship Id="rId18" Type="http://schemas.openxmlformats.org/officeDocument/2006/relationships/image" Target="../media/image170.png"/><Relationship Id="rId26" Type="http://schemas.openxmlformats.org/officeDocument/2006/relationships/image" Target="../media/image178.png"/><Relationship Id="rId3" Type="http://schemas.openxmlformats.org/officeDocument/2006/relationships/image" Target="../media/image110.png"/><Relationship Id="rId21" Type="http://schemas.openxmlformats.org/officeDocument/2006/relationships/image" Target="../media/image173.png"/><Relationship Id="rId7" Type="http://schemas.openxmlformats.org/officeDocument/2006/relationships/image" Target="../media/image162.png"/><Relationship Id="rId12" Type="http://schemas.openxmlformats.org/officeDocument/2006/relationships/image" Target="../media/image164.png"/><Relationship Id="rId17" Type="http://schemas.openxmlformats.org/officeDocument/2006/relationships/image" Target="../media/image169.png"/><Relationship Id="rId25" Type="http://schemas.openxmlformats.org/officeDocument/2006/relationships/image" Target="../media/image177.png"/><Relationship Id="rId2" Type="http://schemas.openxmlformats.org/officeDocument/2006/relationships/image" Target="../media/image160.png"/><Relationship Id="rId16" Type="http://schemas.openxmlformats.org/officeDocument/2006/relationships/image" Target="../media/image168.png"/><Relationship Id="rId20" Type="http://schemas.openxmlformats.org/officeDocument/2006/relationships/image" Target="../media/image172.png"/><Relationship Id="rId29"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63.png"/><Relationship Id="rId24" Type="http://schemas.openxmlformats.org/officeDocument/2006/relationships/image" Target="../media/image176.png"/><Relationship Id="rId5" Type="http://schemas.openxmlformats.org/officeDocument/2006/relationships/image" Target="../media/image161.png"/><Relationship Id="rId15" Type="http://schemas.openxmlformats.org/officeDocument/2006/relationships/image" Target="../media/image167.png"/><Relationship Id="rId23" Type="http://schemas.openxmlformats.org/officeDocument/2006/relationships/image" Target="../media/image175.png"/><Relationship Id="rId28" Type="http://schemas.openxmlformats.org/officeDocument/2006/relationships/image" Target="../media/image180.png"/><Relationship Id="rId10" Type="http://schemas.openxmlformats.org/officeDocument/2006/relationships/image" Target="../media/image106.png"/><Relationship Id="rId19" Type="http://schemas.openxmlformats.org/officeDocument/2006/relationships/image" Target="../media/image171.png"/><Relationship Id="rId31" Type="http://schemas.openxmlformats.org/officeDocument/2006/relationships/image" Target="../media/image25.png"/><Relationship Id="rId4" Type="http://schemas.openxmlformats.org/officeDocument/2006/relationships/image" Target="../media/image111.png"/><Relationship Id="rId9" Type="http://schemas.openxmlformats.org/officeDocument/2006/relationships/image" Target="../media/image27.png"/><Relationship Id="rId14" Type="http://schemas.openxmlformats.org/officeDocument/2006/relationships/image" Target="../media/image166.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8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jpeg"/><Relationship Id="rId5" Type="http://schemas.openxmlformats.org/officeDocument/2006/relationships/image" Target="../media/image35.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19.pn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2.jpg"/><Relationship Id="rId5" Type="http://schemas.openxmlformats.org/officeDocument/2006/relationships/image" Target="../media/image19.pn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6.jpeg"/><Relationship Id="rId5" Type="http://schemas.openxmlformats.org/officeDocument/2006/relationships/image" Target="../media/image43.png"/><Relationship Id="rId10" Type="http://schemas.openxmlformats.org/officeDocument/2006/relationships/image" Target="../media/image45.jpeg"/><Relationship Id="rId4" Type="http://schemas.openxmlformats.org/officeDocument/2006/relationships/image" Target="../media/image35.pn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224470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3"/>
          <a:srcRect/>
          <a:stretch>
            <a:fillRect/>
          </a:stretch>
        </p:blipFill>
        <p:spPr>
          <a:xfrm rot="5400000">
            <a:off x="10721174" y="2411640"/>
            <a:ext cx="7704150" cy="5372099"/>
          </a:xfrm>
          <a:prstGeom prst="rect">
            <a:avLst/>
          </a:prstGeom>
        </p:spPr>
      </p:pic>
      <p:pic>
        <p:nvPicPr>
          <p:cNvPr id="17" name="Picture 3"/>
          <p:cNvPicPr>
            <a:picLocks noChangeAspect="1"/>
          </p:cNvPicPr>
          <p:nvPr/>
        </p:nvPicPr>
        <p:blipFill>
          <a:blip r:embed="rId4"/>
          <a:srcRect/>
          <a:stretch>
            <a:fillRect/>
          </a:stretch>
        </p:blipFill>
        <p:spPr>
          <a:xfrm rot="181237">
            <a:off x="2717434" y="1203172"/>
            <a:ext cx="8246757" cy="2643995"/>
          </a:xfrm>
          <a:prstGeom prst="rect">
            <a:avLst/>
          </a:prstGeom>
        </p:spPr>
      </p:pic>
      <p:pic>
        <p:nvPicPr>
          <p:cNvPr id="2" name="Picture 2"/>
          <p:cNvPicPr>
            <a:picLocks noChangeAspect="1"/>
          </p:cNvPicPr>
          <p:nvPr/>
        </p:nvPicPr>
        <p:blipFill>
          <a:blip r:embed="rId5"/>
          <a:srcRect/>
          <a:stretch>
            <a:fillRect/>
          </a:stretch>
        </p:blipFill>
        <p:spPr>
          <a:xfrm rot="5400000">
            <a:off x="3330367" y="1660733"/>
            <a:ext cx="6347506" cy="99602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Are you 1 of them???!!!</a:t>
            </a:r>
            <a:endParaRPr lang="en-US" sz="8000" dirty="0">
              <a:solidFill>
                <a:srgbClr val="000000"/>
              </a:solidFill>
              <a:latin typeface="Amatic SC Bold"/>
            </a:endParaRPr>
          </a:p>
        </p:txBody>
      </p:sp>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9"/>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73594" y="4323443"/>
            <a:ext cx="5877736" cy="7294305"/>
          </a:xfrm>
          <a:prstGeom prst="rect">
            <a:avLst/>
          </a:prstGeom>
        </p:spPr>
        <p:txBody>
          <a:bodyPr wrap="square">
            <a:spAutoFit/>
          </a:bodyPr>
          <a:lstStyle/>
          <a:p>
            <a:r>
              <a:rPr lang="en-GB" sz="4400" dirty="0" smtClean="0">
                <a:solidFill>
                  <a:srgbClr val="00B050"/>
                </a:solidFill>
                <a:latin typeface="Berlin Sans FB" panose="020E0602020502020306" pitchFamily="34" charset="0"/>
                <a:cs typeface="Amatic SC Bold" panose="020B0604020202020204" charset="-79"/>
              </a:rPr>
              <a:t>45% of Northern Ireland public openly admit to littering!!!</a:t>
            </a:r>
          </a:p>
          <a:p>
            <a:endParaRPr lang="en-GB" sz="4400" dirty="0">
              <a:solidFill>
                <a:srgbClr val="00B050"/>
              </a:solidFill>
              <a:latin typeface="Berlin Sans FB" panose="020E0602020502020306" pitchFamily="34" charset="0"/>
              <a:cs typeface="Amatic SC Bold" panose="020B0604020202020204" charset="-79"/>
            </a:endParaRPr>
          </a:p>
          <a:p>
            <a:r>
              <a:rPr lang="en-GB" sz="4400" dirty="0" smtClean="0">
                <a:solidFill>
                  <a:srgbClr val="00B050"/>
                </a:solidFill>
                <a:latin typeface="Berlin Sans FB" panose="020E0602020502020306" pitchFamily="34" charset="0"/>
                <a:cs typeface="Amatic SC Bold" panose="020B0604020202020204" charset="-79"/>
              </a:rPr>
              <a:t>Are you guilty????</a:t>
            </a:r>
          </a:p>
          <a:p>
            <a:endParaRPr lang="en-GB" sz="4400" dirty="0" smtClean="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2050" name="Picture 2" descr="https://dementiaadventure.co.uk/wp-content/uploads/2018/03/45-per-cent.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2292917" y="2377050"/>
            <a:ext cx="4495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uilty emoji fac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10742" y="5780536"/>
            <a:ext cx="3597419" cy="359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13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a:srcRect/>
          <a:stretch>
            <a:fillRect/>
          </a:stretch>
        </p:blipFill>
        <p:spPr>
          <a:xfrm rot="5400000">
            <a:off x="10861583" y="2366048"/>
            <a:ext cx="8653572" cy="5521380"/>
          </a:xfrm>
          <a:prstGeom prst="rect">
            <a:avLst/>
          </a:prstGeom>
        </p:spPr>
      </p:pic>
      <p:pic>
        <p:nvPicPr>
          <p:cNvPr id="23" name="Picture 3"/>
          <p:cNvPicPr>
            <a:picLocks noChangeAspect="1"/>
          </p:cNvPicPr>
          <p:nvPr/>
        </p:nvPicPr>
        <p:blipFill>
          <a:blip r:embed="rId3"/>
          <a:srcRect/>
          <a:stretch>
            <a:fillRect/>
          </a:stretch>
        </p:blipFill>
        <p:spPr>
          <a:xfrm rot="5400000">
            <a:off x="4895602" y="2416247"/>
            <a:ext cx="8653572" cy="5521380"/>
          </a:xfrm>
          <a:prstGeom prst="rect">
            <a:avLst/>
          </a:prstGeom>
        </p:spPr>
      </p:pic>
      <p:pic>
        <p:nvPicPr>
          <p:cNvPr id="19" name="Picture 3"/>
          <p:cNvPicPr>
            <a:picLocks noChangeAspect="1"/>
          </p:cNvPicPr>
          <p:nvPr/>
        </p:nvPicPr>
        <p:blipFill>
          <a:blip r:embed="rId3"/>
          <a:srcRect/>
          <a:stretch>
            <a:fillRect/>
          </a:stretch>
        </p:blipFill>
        <p:spPr>
          <a:xfrm rot="5400000">
            <a:off x="-992215" y="2416248"/>
            <a:ext cx="8653572" cy="5521380"/>
          </a:xfrm>
          <a:prstGeom prst="rect">
            <a:avLst/>
          </a:prstGeom>
        </p:spPr>
      </p:pic>
      <p:sp>
        <p:nvSpPr>
          <p:cNvPr id="5" name="TextBox 5"/>
          <p:cNvSpPr txBox="1"/>
          <p:nvPr/>
        </p:nvSpPr>
        <p:spPr>
          <a:xfrm>
            <a:off x="66411" y="3347815"/>
            <a:ext cx="101412" cy="1308050"/>
          </a:xfrm>
          <a:prstGeom prst="rect">
            <a:avLst/>
          </a:prstGeom>
        </p:spPr>
        <p:txBody>
          <a:bodyPr wrap="square" lIns="0" tIns="0" rIns="0" bIns="0" rtlCol="0" anchor="t">
            <a:spAutoFit/>
          </a:bodyPr>
          <a:lstStyle/>
          <a:p>
            <a:pPr>
              <a:lnSpc>
                <a:spcPts val="3359"/>
              </a:lnSpc>
              <a:spcBef>
                <a:spcPct val="0"/>
              </a:spcBef>
            </a:pPr>
            <a:endParaRPr lang="en-US" sz="2400" spc="72" dirty="0" smtClean="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a:p>
            <a:pPr>
              <a:lnSpc>
                <a:spcPts val="3359"/>
              </a:lnSpc>
              <a:spcBef>
                <a:spcPct val="0"/>
              </a:spcBef>
            </a:pPr>
            <a:endParaRPr lang="en-US" sz="2400" spc="72" dirty="0">
              <a:solidFill>
                <a:srgbClr val="000000"/>
              </a:solidFill>
              <a:latin typeface="Berlin Sans FB" panose="020E0602020502020306" pitchFamily="34" charset="0"/>
            </a:endParaRPr>
          </a:p>
        </p:txBody>
      </p:sp>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sp>
        <p:nvSpPr>
          <p:cNvPr id="11" name="TextBox 11"/>
          <p:cNvSpPr txBox="1"/>
          <p:nvPr/>
        </p:nvSpPr>
        <p:spPr>
          <a:xfrm>
            <a:off x="20702360" y="-1619796"/>
            <a:ext cx="85996" cy="3488134"/>
          </a:xfrm>
          <a:prstGeom prst="rect">
            <a:avLst/>
          </a:prstGeom>
        </p:spPr>
        <p:txBody>
          <a:bodyPr wrap="square"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descr="https://www.waste360.com/sites/waste360.com/files/plastic%20bottles%20clear%20and%20blue-ts-58528848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20152" y="1444634"/>
            <a:ext cx="4190619" cy="2793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027595" y="1191319"/>
            <a:ext cx="4200158" cy="26921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10800000" flipH="1" flipV="1">
            <a:off x="1866262" y="4655865"/>
            <a:ext cx="293661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In Northern Ireland we use 145 million single use plastic bottles every year.</a:t>
            </a:r>
            <a:endParaRPr lang="en-GB" sz="3600" dirty="0">
              <a:latin typeface="Berlin Sans FB" panose="020E0602020502020306" pitchFamily="34" charset="0"/>
            </a:endParaRPr>
          </a:p>
        </p:txBody>
      </p:sp>
      <p:sp>
        <p:nvSpPr>
          <p:cNvPr id="17" name="Rectangle 16"/>
          <p:cNvSpPr/>
          <p:nvPr/>
        </p:nvSpPr>
        <p:spPr>
          <a:xfrm rot="10800000" flipV="1">
            <a:off x="7598077" y="4901680"/>
            <a:ext cx="3325099" cy="3416320"/>
          </a:xfrm>
          <a:prstGeom prst="rect">
            <a:avLst/>
          </a:prstGeom>
        </p:spPr>
        <p:txBody>
          <a:bodyPr wrap="square">
            <a:spAutoFit/>
          </a:bodyPr>
          <a:lstStyle/>
          <a:p>
            <a:r>
              <a:rPr lang="en-GB" sz="3600" dirty="0" smtClean="0">
                <a:solidFill>
                  <a:srgbClr val="202124"/>
                </a:solidFill>
                <a:latin typeface="Berlin Sans FB" panose="020E0602020502020306" pitchFamily="34" charset="0"/>
              </a:rPr>
              <a:t>31,841 disposable coffee cups are thrown away every year in Northern Ireland.</a:t>
            </a:r>
            <a:endParaRPr lang="en-GB" sz="3600" dirty="0">
              <a:latin typeface="Berlin Sans FB" panose="020E0602020502020306" pitchFamily="34" charset="0"/>
            </a:endParaRPr>
          </a:p>
        </p:txBody>
      </p:sp>
      <p:sp>
        <p:nvSpPr>
          <p:cNvPr id="18" name="Rectangle 17"/>
          <p:cNvSpPr/>
          <p:nvPr/>
        </p:nvSpPr>
        <p:spPr>
          <a:xfrm rot="10800000" flipV="1">
            <a:off x="13027595" y="4384170"/>
            <a:ext cx="4200158" cy="3970318"/>
          </a:xfrm>
          <a:prstGeom prst="rect">
            <a:avLst/>
          </a:prstGeom>
        </p:spPr>
        <p:txBody>
          <a:bodyPr wrap="square">
            <a:spAutoFit/>
          </a:bodyPr>
          <a:lstStyle/>
          <a:p>
            <a:r>
              <a:rPr lang="en-GB" sz="3600" dirty="0">
                <a:solidFill>
                  <a:srgbClr val="202124"/>
                </a:solidFill>
                <a:latin typeface="Berlin Sans FB" panose="020E0602020502020306" pitchFamily="34" charset="0"/>
              </a:rPr>
              <a:t>An estimated 1.3 billion tonnes of food is wasted globally each year, one third of all food produced for human </a:t>
            </a:r>
            <a:r>
              <a:rPr lang="en-GB" sz="3600" dirty="0" smtClean="0">
                <a:solidFill>
                  <a:srgbClr val="202124"/>
                </a:solidFill>
                <a:latin typeface="Berlin Sans FB" panose="020E0602020502020306" pitchFamily="34" charset="0"/>
              </a:rPr>
              <a:t>consumption</a:t>
            </a:r>
            <a:endParaRPr lang="en-GB" sz="3600" dirty="0">
              <a:latin typeface="Berlin Sans FB" panose="020E0602020502020306" pitchFamily="34" charset="0"/>
            </a:endParaRPr>
          </a:p>
        </p:txBody>
      </p:sp>
      <p:pic>
        <p:nvPicPr>
          <p:cNvPr id="1028" name="Picture 4" descr="Image result for disposable coffee cup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64941" y="1280268"/>
            <a:ext cx="3786087" cy="32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10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a:fillRect/>
          </a:stretch>
        </p:blipFill>
        <p:spPr>
          <a:xfrm rot="134838">
            <a:off x="2198191" y="224496"/>
            <a:ext cx="8124766" cy="2080610"/>
          </a:xfrm>
          <a:prstGeom prst="rect">
            <a:avLst/>
          </a:prstGeom>
        </p:spPr>
      </p:pic>
      <p:pic>
        <p:nvPicPr>
          <p:cNvPr id="2" name="Picture 2"/>
          <p:cNvPicPr>
            <a:picLocks noChangeAspect="1"/>
          </p:cNvPicPr>
          <p:nvPr/>
        </p:nvPicPr>
        <p:blipFill>
          <a:blip r:embed="rId4"/>
          <a:srcRect/>
          <a:stretch>
            <a:fillRect/>
          </a:stretch>
        </p:blipFill>
        <p:spPr>
          <a:xfrm rot="5400000">
            <a:off x="2370439" y="399446"/>
            <a:ext cx="6967067" cy="107506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1493914" y="700544"/>
            <a:ext cx="8866712" cy="1128514"/>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Who is responsible? </a:t>
            </a:r>
            <a:endParaRPr lang="en-US" sz="8000" dirty="0">
              <a:solidFill>
                <a:srgbClr val="000000"/>
              </a:solidFill>
              <a:latin typeface="Amatic SC Bold"/>
            </a:endParaRP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024820" y="2840070"/>
            <a:ext cx="10187909" cy="5078313"/>
          </a:xfrm>
          <a:prstGeom prst="rect">
            <a:avLst/>
          </a:prstGeom>
        </p:spPr>
        <p:txBody>
          <a:bodyPr wrap="square">
            <a:spAutoFit/>
          </a:bodyPr>
          <a:lstStyle/>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Just 25 manufacturers - largely food and drinks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companies</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responsible for more than 75% of the branded litter discarded by the public </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here. </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endParaRPr>
          </a:p>
          <a:p>
            <a:pPr>
              <a:spcAft>
                <a:spcPts val="0"/>
              </a:spcAft>
            </a:pP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 </a:t>
            </a:r>
            <a:r>
              <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top 25 companies - seven are responsible for manufacturing a staggering 52% of branded litter here</a:t>
            </a: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p>
          <a:p>
            <a:pPr>
              <a:spcAft>
                <a:spcPts val="0"/>
              </a:spcAft>
            </a:pPr>
            <a:endParaRPr lang="en-GB" sz="36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spcAft>
                <a:spcPts val="0"/>
              </a:spcAft>
            </a:pPr>
            <a:r>
              <a:rPr lang="en-GB" sz="36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Who you think are the top 7 companies???</a:t>
            </a:r>
          </a:p>
        </p:txBody>
      </p:sp>
      <p:pic>
        <p:nvPicPr>
          <p:cNvPr id="1030"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400" y="1559460"/>
            <a:ext cx="5791200" cy="727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94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4295" y="742826"/>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94" y="4196185"/>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4648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272" y="689328"/>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1368338"/>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1200" y="520982"/>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6070500"/>
            <a:ext cx="4930608" cy="3288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44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43" y="876300"/>
            <a:ext cx="5557044"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8287"/>
            <a:ext cx="4851699" cy="556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821" y="324367"/>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00" y="1104900"/>
            <a:ext cx="538303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6546155"/>
            <a:ext cx="3494088" cy="2620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6530875"/>
            <a:ext cx="4225332" cy="31702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68200" y="6362700"/>
            <a:ext cx="4930608" cy="32886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9261"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2</a:t>
            </a:r>
            <a:endParaRPr lang="en-US" sz="9600" b="1" cap="none" spc="0" dirty="0">
              <a:ln/>
              <a:solidFill>
                <a:srgbClr val="00B050"/>
              </a:solidFill>
              <a:effectLst/>
            </a:endParaRPr>
          </a:p>
        </p:txBody>
      </p:sp>
      <p:sp>
        <p:nvSpPr>
          <p:cNvPr id="11" name="Rectangle 10"/>
          <p:cNvSpPr/>
          <p:nvPr/>
        </p:nvSpPr>
        <p:spPr>
          <a:xfrm>
            <a:off x="1065811" y="876300"/>
            <a:ext cx="1143990"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smtClean="0">
                <a:ln/>
                <a:solidFill>
                  <a:srgbClr val="00B050"/>
                </a:solidFill>
                <a:effectLst/>
              </a:rPr>
              <a:t>1</a:t>
            </a:r>
            <a:endParaRPr lang="en-US" sz="9600" b="1" cap="none" spc="0" dirty="0">
              <a:ln/>
              <a:solidFill>
                <a:srgbClr val="00B050"/>
              </a:solidFill>
              <a:effectLst/>
            </a:endParaRPr>
          </a:p>
        </p:txBody>
      </p:sp>
      <p:sp>
        <p:nvSpPr>
          <p:cNvPr id="12" name="Rectangle 11"/>
          <p:cNvSpPr/>
          <p:nvPr/>
        </p:nvSpPr>
        <p:spPr>
          <a:xfrm>
            <a:off x="8880783"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3</a:t>
            </a:r>
            <a:endParaRPr lang="en-US" sz="9600" b="1" cap="none" spc="0" dirty="0">
              <a:ln/>
              <a:solidFill>
                <a:srgbClr val="00B050"/>
              </a:solidFill>
              <a:effectLst/>
            </a:endParaRPr>
          </a:p>
        </p:txBody>
      </p:sp>
      <p:sp>
        <p:nvSpPr>
          <p:cNvPr id="14" name="Rectangle 13"/>
          <p:cNvSpPr/>
          <p:nvPr/>
        </p:nvSpPr>
        <p:spPr>
          <a:xfrm>
            <a:off x="12801600" y="87630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4</a:t>
            </a:r>
            <a:endParaRPr lang="en-US" sz="9600" b="1" cap="none" spc="0" dirty="0">
              <a:ln/>
              <a:solidFill>
                <a:srgbClr val="00B050"/>
              </a:solidFill>
              <a:effectLst/>
            </a:endParaRPr>
          </a:p>
        </p:txBody>
      </p:sp>
      <p:sp>
        <p:nvSpPr>
          <p:cNvPr id="15" name="Rectangle 14"/>
          <p:cNvSpPr/>
          <p:nvPr/>
        </p:nvSpPr>
        <p:spPr>
          <a:xfrm>
            <a:off x="593330" y="4892070"/>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5</a:t>
            </a:r>
            <a:endParaRPr lang="en-US" sz="9600" b="1" cap="none" spc="0" dirty="0">
              <a:ln/>
              <a:solidFill>
                <a:srgbClr val="00B050"/>
              </a:solidFill>
              <a:effectLst/>
            </a:endParaRPr>
          </a:p>
        </p:txBody>
      </p:sp>
      <p:sp>
        <p:nvSpPr>
          <p:cNvPr id="16" name="Rectangle 15"/>
          <p:cNvSpPr/>
          <p:nvPr/>
        </p:nvSpPr>
        <p:spPr>
          <a:xfrm>
            <a:off x="5676893" y="5996542"/>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6</a:t>
            </a:r>
            <a:endParaRPr lang="en-US" sz="9600" b="1" cap="none" spc="0" dirty="0">
              <a:ln/>
              <a:solidFill>
                <a:srgbClr val="00B050"/>
              </a:solidFill>
              <a:effectLst/>
            </a:endParaRPr>
          </a:p>
        </p:txBody>
      </p:sp>
      <p:sp>
        <p:nvSpPr>
          <p:cNvPr id="17" name="Rectangle 16"/>
          <p:cNvSpPr/>
          <p:nvPr/>
        </p:nvSpPr>
        <p:spPr>
          <a:xfrm>
            <a:off x="11096802" y="5988074"/>
            <a:ext cx="808235"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rgbClr val="00B050"/>
                </a:solidFill>
              </a:rPr>
              <a:t>7</a:t>
            </a:r>
            <a:endParaRPr lang="en-US" sz="9600" b="1" cap="none" spc="0" dirty="0">
              <a:ln/>
              <a:solidFill>
                <a:srgbClr val="00B050"/>
              </a:solidFill>
              <a:effectLst/>
            </a:endParaRPr>
          </a:p>
        </p:txBody>
      </p:sp>
    </p:spTree>
    <p:extLst>
      <p:ext uri="{BB962C8B-B14F-4D97-AF65-F5344CB8AC3E}">
        <p14:creationId xmlns:p14="http://schemas.microsoft.com/office/powerpoint/2010/main" val="3699629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3"/>
          <a:srcRect/>
          <a:stretch>
            <a:fillRect/>
          </a:stretch>
        </p:blipFill>
        <p:spPr>
          <a:xfrm rot="5400000">
            <a:off x="10422186" y="2193306"/>
            <a:ext cx="7844927" cy="5829298"/>
          </a:xfrm>
          <a:prstGeom prst="rect">
            <a:avLst/>
          </a:prstGeom>
        </p:spPr>
      </p:pic>
      <p:pic>
        <p:nvPicPr>
          <p:cNvPr id="16" name="Picture 3"/>
          <p:cNvPicPr>
            <a:picLocks noChangeAspect="1"/>
          </p:cNvPicPr>
          <p:nvPr/>
        </p:nvPicPr>
        <p:blipFill>
          <a:blip r:embed="rId4"/>
          <a:srcRect/>
          <a:stretch>
            <a:fillRect/>
          </a:stretch>
        </p:blipFill>
        <p:spPr>
          <a:xfrm rot="181237">
            <a:off x="2717434" y="1203172"/>
            <a:ext cx="8246757" cy="2643995"/>
          </a:xfrm>
          <a:prstGeom prst="rect">
            <a:avLst/>
          </a:prstGeom>
        </p:spPr>
      </p:pic>
      <p:pic>
        <p:nvPicPr>
          <p:cNvPr id="2" name="Picture 2"/>
          <p:cNvPicPr>
            <a:picLocks noChangeAspect="1"/>
          </p:cNvPicPr>
          <p:nvPr/>
        </p:nvPicPr>
        <p:blipFill>
          <a:blip r:embed="rId5"/>
          <a:srcRect/>
          <a:stretch>
            <a:fillRect/>
          </a:stretch>
        </p:blipFill>
        <p:spPr>
          <a:xfrm rot="5400000">
            <a:off x="3137552" y="2113047"/>
            <a:ext cx="5766040" cy="9022617"/>
          </a:xfrm>
          <a:prstGeom prst="rect">
            <a:avLst/>
          </a:prstGeom>
        </p:spPr>
      </p:pic>
      <p:sp>
        <p:nvSpPr>
          <p:cNvPr id="9" name="TextBox 9"/>
          <p:cNvSpPr txBox="1"/>
          <p:nvPr/>
        </p:nvSpPr>
        <p:spPr>
          <a:xfrm>
            <a:off x="1857824" y="200858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Startling statistics</a:t>
            </a:r>
            <a:endParaRPr lang="en-US" sz="8000" dirty="0">
              <a:solidFill>
                <a:srgbClr val="000000"/>
              </a:solidFill>
              <a:latin typeface="Amatic SC Bold"/>
            </a:endParaRPr>
          </a:p>
        </p:txBody>
      </p:sp>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312640" y="5590406"/>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477640" y="9224836"/>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857824" y="4127838"/>
            <a:ext cx="8505376" cy="4524315"/>
          </a:xfrm>
          <a:prstGeom prst="rect">
            <a:avLst/>
          </a:prstGeom>
        </p:spPr>
        <p:txBody>
          <a:bodyPr wrap="square">
            <a:spAutoFit/>
          </a:bodyPr>
          <a:lstStyle/>
          <a:p>
            <a:r>
              <a:rPr lang="en-GB" sz="3200" dirty="0">
                <a:solidFill>
                  <a:srgbClr val="00B050"/>
                </a:solidFill>
                <a:latin typeface="Berlin Sans FB" panose="020E0602020502020306" pitchFamily="34" charset="0"/>
              </a:rPr>
              <a:t>1.3 million pieces of litter on Northern Ireland’s streets.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That equals 28 tonnes of rubbish</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Plastics make up 71% of rubbish collected.</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 annual clean up bill is an estimated </a:t>
            </a:r>
            <a:r>
              <a:rPr lang="en-GB" sz="3200" dirty="0" smtClean="0">
                <a:solidFill>
                  <a:srgbClr val="00B050"/>
                </a:solidFill>
                <a:latin typeface="Berlin Sans FB" panose="020E0602020502020306" pitchFamily="34" charset="0"/>
              </a:rPr>
              <a:t>£29million</a:t>
            </a:r>
            <a:endParaRPr lang="en-GB" sz="3200" dirty="0">
              <a:solidFill>
                <a:srgbClr val="00B050"/>
              </a:solidFill>
              <a:latin typeface="Berlin Sans FB" panose="020E0602020502020306" pitchFamily="34" charset="0"/>
            </a:endParaRPr>
          </a:p>
        </p:txBody>
      </p:sp>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343657" y="244797"/>
            <a:ext cx="1012267" cy="1493796"/>
          </a:xfrm>
          <a:prstGeom prst="rect">
            <a:avLst/>
          </a:prstGeom>
        </p:spPr>
      </p:pic>
      <p:pic>
        <p:nvPicPr>
          <p:cNvPr id="5122" name="Picture 2" descr="https://skipit.london/wp-content/uploads/2019/11/What-happens-to-the-rubbish-you-throw-awa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37256" y="3375520"/>
            <a:ext cx="5102944"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887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90500"/>
            <a:ext cx="14970445" cy="1323439"/>
          </a:xfrm>
          <a:prstGeom prst="rect">
            <a:avLst/>
          </a:prstGeom>
          <a:noFill/>
        </p:spPr>
        <p:txBody>
          <a:bodyPr wrap="none" lIns="91440" tIns="45720" rIns="91440" bIns="45720">
            <a:spAutoFit/>
          </a:bodyPr>
          <a:lstStyle/>
          <a:p>
            <a:pPr algn="ctr"/>
            <a:r>
              <a:rPr lang="en-US" sz="8000" b="1" cap="none" spc="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Where should we put our rubbish?</a:t>
            </a:r>
            <a:endParaRPr lang="en-US"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3600" y="2247900"/>
            <a:ext cx="3636264" cy="57652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6600" y="2088185"/>
            <a:ext cx="4600575" cy="5924983"/>
          </a:xfrm>
          <a:prstGeom prst="rect">
            <a:avLst/>
          </a:prstGeom>
        </p:spPr>
      </p:pic>
      <p:pic>
        <p:nvPicPr>
          <p:cNvPr id="5"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2002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42900"/>
            <a:ext cx="13792200" cy="4401205"/>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Not all rubbish can be put in together.</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have to separate it into different types.</a:t>
            </a:r>
          </a:p>
          <a:p>
            <a:endParaRPr lang="en-GB" sz="3600" dirty="0" smtClean="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Some re can recycle……use again.</a:t>
            </a:r>
          </a:p>
          <a:p>
            <a:endParaRPr lang="en-GB" sz="3600" dirty="0">
              <a:solidFill>
                <a:srgbClr val="00B050"/>
              </a:solidFill>
              <a:latin typeface="Berlin Sans FB" panose="020E0602020502020306" pitchFamily="34" charset="0"/>
            </a:endParaRPr>
          </a:p>
          <a:p>
            <a:r>
              <a:rPr lang="en-GB" sz="3600" dirty="0" smtClean="0">
                <a:solidFill>
                  <a:srgbClr val="00B050"/>
                </a:solidFill>
                <a:latin typeface="Berlin Sans FB" panose="020E0602020502020306" pitchFamily="34" charset="0"/>
              </a:rPr>
              <a:t>We can recycle</a:t>
            </a:r>
          </a:p>
          <a:p>
            <a:endParaRPr lang="en-GB" sz="2800" dirty="0">
              <a:solidFill>
                <a:srgbClr val="00B050"/>
              </a:solidFill>
              <a:latin typeface="Berlin Sans FB" panose="020E0602020502020306" pitchFamily="34" charset="0"/>
            </a:endParaRPr>
          </a:p>
        </p:txBody>
      </p:sp>
      <p:sp>
        <p:nvSpPr>
          <p:cNvPr id="3" name="7-Point Star 2"/>
          <p:cNvSpPr/>
          <p:nvPr/>
        </p:nvSpPr>
        <p:spPr>
          <a:xfrm>
            <a:off x="8229600" y="204105"/>
            <a:ext cx="4724400" cy="3581400"/>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plastic</a:t>
            </a:r>
            <a:endParaRPr lang="en-GB" sz="6000" dirty="0"/>
          </a:p>
        </p:txBody>
      </p:sp>
      <p:sp>
        <p:nvSpPr>
          <p:cNvPr id="5" name="7-Point Star 4"/>
          <p:cNvSpPr/>
          <p:nvPr/>
        </p:nvSpPr>
        <p:spPr>
          <a:xfrm>
            <a:off x="1066800" y="5524500"/>
            <a:ext cx="4724400" cy="35814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paper</a:t>
            </a:r>
            <a:endParaRPr lang="en-GB" sz="6000" dirty="0"/>
          </a:p>
        </p:txBody>
      </p:sp>
      <p:sp>
        <p:nvSpPr>
          <p:cNvPr id="6" name="7-Point Star 5"/>
          <p:cNvSpPr/>
          <p:nvPr/>
        </p:nvSpPr>
        <p:spPr>
          <a:xfrm>
            <a:off x="6629400" y="4610100"/>
            <a:ext cx="4724400" cy="3581400"/>
          </a:xfrm>
          <a:prstGeom prst="star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glass</a:t>
            </a:r>
            <a:endParaRPr lang="en-GB" sz="6000" dirty="0"/>
          </a:p>
        </p:txBody>
      </p:sp>
      <p:sp>
        <p:nvSpPr>
          <p:cNvPr id="7" name="7-Point Star 6"/>
          <p:cNvSpPr/>
          <p:nvPr/>
        </p:nvSpPr>
        <p:spPr>
          <a:xfrm>
            <a:off x="13258800" y="204105"/>
            <a:ext cx="4724400" cy="3581400"/>
          </a:xfrm>
          <a:prstGeom prst="star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food</a:t>
            </a:r>
            <a:endParaRPr lang="en-GB" sz="6000" dirty="0"/>
          </a:p>
        </p:txBody>
      </p:sp>
      <p:sp>
        <p:nvSpPr>
          <p:cNvPr id="8" name="7-Point Star 7"/>
          <p:cNvSpPr/>
          <p:nvPr/>
        </p:nvSpPr>
        <p:spPr>
          <a:xfrm>
            <a:off x="12420600" y="5244486"/>
            <a:ext cx="4724400" cy="3581400"/>
          </a:xfrm>
          <a:prstGeom prst="star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smtClean="0"/>
              <a:t>wood</a:t>
            </a:r>
            <a:endParaRPr lang="en-GB" sz="6000" dirty="0"/>
          </a:p>
        </p:txBody>
      </p:sp>
    </p:spTree>
    <p:extLst>
      <p:ext uri="{BB962C8B-B14F-4D97-AF65-F5344CB8AC3E}">
        <p14:creationId xmlns:p14="http://schemas.microsoft.com/office/powerpoint/2010/main" val="121243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800100"/>
            <a:ext cx="3886200" cy="2123658"/>
          </a:xfrm>
          <a:prstGeom prst="rect">
            <a:avLst/>
          </a:prstGeom>
          <a:noFill/>
        </p:spPr>
        <p:txBody>
          <a:bodyPr wrap="square" rtlCol="0">
            <a:spAutoFit/>
          </a:bodyPr>
          <a:lstStyle/>
          <a:p>
            <a:r>
              <a:rPr lang="en-GB" sz="4400" dirty="0" smtClean="0">
                <a:solidFill>
                  <a:srgbClr val="00B050"/>
                </a:solidFill>
                <a:latin typeface="Berlin Sans FB" panose="020E0602020502020306" pitchFamily="34" charset="0"/>
              </a:rPr>
              <a:t>These are the most common recycling bins.</a:t>
            </a:r>
            <a:endParaRPr lang="en-GB" sz="44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oronavirus | Bins &amp; Recycling - Antrim &amp; Newtownabbey Borough Counc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800100"/>
            <a:ext cx="12722745" cy="81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2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dirty="0">
                <a:solidFill>
                  <a:srgbClr val="169D3D"/>
                </a:solidFill>
                <a:latin typeface="Amatic SC Bold"/>
              </a:rPr>
              <a:t>WELCOME,</a:t>
            </a:r>
          </a:p>
          <a:p>
            <a:pPr algn="ctr">
              <a:lnSpc>
                <a:spcPts val="14400"/>
              </a:lnSpc>
            </a:pPr>
            <a:r>
              <a:rPr lang="en-US" sz="14400" dirty="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2400300"/>
            <a:ext cx="6388768" cy="4495800"/>
          </a:xfrm>
          <a:prstGeom prst="rect">
            <a:avLst/>
          </a:prstGeom>
        </p:spPr>
      </p:pic>
      <p:pic>
        <p:nvPicPr>
          <p:cNvPr id="5"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01000" y="571500"/>
            <a:ext cx="8763000" cy="8763000"/>
          </a:xfrm>
          <a:prstGeom prst="rect">
            <a:avLst/>
          </a:prstGeom>
        </p:spPr>
      </p:pic>
    </p:spTree>
    <p:extLst>
      <p:ext uri="{BB962C8B-B14F-4D97-AF65-F5344CB8AC3E}">
        <p14:creationId xmlns:p14="http://schemas.microsoft.com/office/powerpoint/2010/main" val="1888842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20400" y="1659426"/>
            <a:ext cx="5867400" cy="5989551"/>
          </a:xfrm>
          <a:prstGeom prst="rect">
            <a:avLst/>
          </a:prstGeom>
        </p:spPr>
      </p:pic>
      <p:pic>
        <p:nvPicPr>
          <p:cNvPr id="9"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Turkey launches food loss and waste reduction campa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905500"/>
            <a:ext cx="6739467"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ucing food waste across the supply chain - Quality Assurance &amp; Food  Safe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952500"/>
            <a:ext cx="5334000" cy="347438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7924800" y="31623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0800000">
            <a:off x="8580757" y="6515100"/>
            <a:ext cx="1752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7741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447800" y="571500"/>
            <a:ext cx="15392400" cy="3785652"/>
          </a:xfrm>
          <a:prstGeom prst="rect">
            <a:avLst/>
          </a:prstGeom>
          <a:noFill/>
        </p:spPr>
        <p:txBody>
          <a:bodyPr wrap="square" rtlCol="0">
            <a:spAutoFit/>
          </a:bodyPr>
          <a:lstStyle/>
          <a:p>
            <a:r>
              <a:rPr lang="en-GB" sz="4800" dirty="0" smtClean="0">
                <a:solidFill>
                  <a:srgbClr val="00B050"/>
                </a:solidFill>
                <a:latin typeface="Berlin Sans FB" panose="020E0602020502020306" pitchFamily="34" charset="0"/>
              </a:rPr>
              <a:t>Where should you put plastic after you are finished with it?</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paper</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glass</a:t>
            </a:r>
          </a:p>
          <a:p>
            <a:r>
              <a:rPr lang="en-GB" sz="4800" dirty="0">
                <a:solidFill>
                  <a:srgbClr val="00B050"/>
                </a:solidFill>
                <a:latin typeface="Berlin Sans FB" panose="020E0602020502020306" pitchFamily="34" charset="0"/>
              </a:rPr>
              <a:t> </a:t>
            </a:r>
            <a:r>
              <a:rPr lang="en-GB" sz="4800" dirty="0" smtClean="0">
                <a:solidFill>
                  <a:srgbClr val="00B050"/>
                </a:solidFill>
                <a:latin typeface="Berlin Sans FB" panose="020E0602020502020306" pitchFamily="34" charset="0"/>
              </a:rPr>
              <a:t>                              food</a:t>
            </a:r>
          </a:p>
          <a:p>
            <a:endParaRPr lang="en-GB" sz="4800" dirty="0">
              <a:solidFill>
                <a:srgbClr val="00B050"/>
              </a:solidFill>
              <a:latin typeface="Berlin Sans FB" panose="020E0602020502020306" pitchFamily="34" charset="0"/>
            </a:endParaRPr>
          </a:p>
        </p:txBody>
      </p:sp>
      <p:pic>
        <p:nvPicPr>
          <p:cNvPr id="1028" name="Picture 4" descr="Person Littering stock photos and royalty-free images, vectors and  illustrations | Adobe St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3964411"/>
            <a:ext cx="11811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8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32" y="5232215"/>
            <a:ext cx="6852073" cy="42724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1" y="356586"/>
            <a:ext cx="6553200" cy="457618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1400" y="565216"/>
            <a:ext cx="3352800" cy="33528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4800" y="5600700"/>
            <a:ext cx="3025140" cy="3025140"/>
          </a:xfrm>
          <a:prstGeom prst="rect">
            <a:avLst/>
          </a:prstGeom>
        </p:spPr>
      </p:pic>
      <p:pic>
        <p:nvPicPr>
          <p:cNvPr id="7"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11125199" y="17145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aluminium cans in recycling boxes.</a:t>
            </a:r>
            <a:endParaRPr lang="en-GB" sz="3600" dirty="0">
              <a:solidFill>
                <a:srgbClr val="00B050"/>
              </a:solidFill>
              <a:latin typeface="Berlin Sans FB" panose="020E0602020502020306" pitchFamily="34" charset="0"/>
            </a:endParaRPr>
          </a:p>
        </p:txBody>
      </p:sp>
      <p:sp>
        <p:nvSpPr>
          <p:cNvPr id="5" name="Rectangle 4"/>
          <p:cNvSpPr/>
          <p:nvPr/>
        </p:nvSpPr>
        <p:spPr>
          <a:xfrm>
            <a:off x="11352291"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aluminium </a:t>
            </a:r>
            <a:r>
              <a:rPr lang="en-GB" sz="3600" dirty="0">
                <a:solidFill>
                  <a:srgbClr val="FF0000"/>
                </a:solidFill>
                <a:latin typeface="Berlin Sans FB" panose="020E0602020502020306" pitchFamily="34" charset="0"/>
              </a:rPr>
              <a:t>cans </a:t>
            </a:r>
            <a:r>
              <a:rPr lang="en-GB" sz="3600" dirty="0" smtClean="0">
                <a:solidFill>
                  <a:srgbClr val="FF0000"/>
                </a:solidFill>
                <a:latin typeface="Berlin Sans FB" panose="020E0602020502020306" pitchFamily="34" charset="0"/>
              </a:rPr>
              <a:t>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1527887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600" y="711418"/>
            <a:ext cx="3352800" cy="335280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4400" y="5787390"/>
            <a:ext cx="3314700" cy="33147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4914900"/>
            <a:ext cx="7162800" cy="505968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00" y="190500"/>
            <a:ext cx="7086600" cy="4394636"/>
          </a:xfrm>
          <a:prstGeom prst="rect">
            <a:avLst/>
          </a:prstGeom>
        </p:spPr>
      </p:pic>
      <p:pic>
        <p:nvPicPr>
          <p:cNvPr id="7"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11430000" y="1943100"/>
            <a:ext cx="5943600" cy="1200329"/>
          </a:xfrm>
          <a:prstGeom prst="rect">
            <a:avLst/>
          </a:prstGeom>
          <a:noFill/>
        </p:spPr>
        <p:txBody>
          <a:bodyPr wrap="square" rtlCol="0">
            <a:spAutoFit/>
          </a:bodyPr>
          <a:lstStyle/>
          <a:p>
            <a:r>
              <a:rPr lang="en-GB" sz="3600" dirty="0" smtClean="0">
                <a:solidFill>
                  <a:srgbClr val="00B050"/>
                </a:solidFill>
                <a:latin typeface="Berlin Sans FB" panose="020E0602020502020306" pitchFamily="34" charset="0"/>
              </a:rPr>
              <a:t>Put your plastic bottles in recycling boxes.</a:t>
            </a:r>
            <a:endParaRPr lang="en-GB" sz="3600" dirty="0">
              <a:solidFill>
                <a:srgbClr val="00B050"/>
              </a:solidFill>
              <a:latin typeface="Berlin Sans FB" panose="020E0602020502020306" pitchFamily="34" charset="0"/>
            </a:endParaRPr>
          </a:p>
        </p:txBody>
      </p:sp>
      <p:sp>
        <p:nvSpPr>
          <p:cNvPr id="10" name="Rectangle 9"/>
          <p:cNvSpPr/>
          <p:nvPr/>
        </p:nvSpPr>
        <p:spPr>
          <a:xfrm>
            <a:off x="12039600" y="6362700"/>
            <a:ext cx="5752828" cy="1200329"/>
          </a:xfrm>
          <a:prstGeom prst="rect">
            <a:avLst/>
          </a:prstGeom>
        </p:spPr>
        <p:txBody>
          <a:bodyPr wrap="square">
            <a:spAutoFit/>
          </a:bodyPr>
          <a:lstStyle/>
          <a:p>
            <a:r>
              <a:rPr lang="en-GB" sz="3600" dirty="0" smtClean="0">
                <a:solidFill>
                  <a:srgbClr val="FF0000"/>
                </a:solidFill>
                <a:latin typeface="Berlin Sans FB" panose="020E0602020502020306" pitchFamily="34" charset="0"/>
              </a:rPr>
              <a:t>Don’t throw plastic bottles on the ground.</a:t>
            </a:r>
            <a:endParaRPr lang="en-GB" sz="36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1896126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30756" y="-574548"/>
            <a:ext cx="5822170" cy="6617078"/>
          </a:xfrm>
          <a:prstGeom prst="rect">
            <a:avLst/>
          </a:prstGeom>
        </p:spPr>
      </p:pic>
      <p:sp>
        <p:nvSpPr>
          <p:cNvPr id="4" name="Oval 3"/>
          <p:cNvSpPr/>
          <p:nvPr/>
        </p:nvSpPr>
        <p:spPr>
          <a:xfrm>
            <a:off x="13868400" y="732666"/>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5" name="Oval 4"/>
          <p:cNvSpPr/>
          <p:nvPr/>
        </p:nvSpPr>
        <p:spPr>
          <a:xfrm>
            <a:off x="12521534" y="3297724"/>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6" name="Oval 5"/>
          <p:cNvSpPr/>
          <p:nvPr/>
        </p:nvSpPr>
        <p:spPr>
          <a:xfrm>
            <a:off x="359337" y="411322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304800" y="800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2133600" y="778246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a:off x="4434016" y="1474268"/>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Arrow 10"/>
          <p:cNvSpPr/>
          <p:nvPr/>
        </p:nvSpPr>
        <p:spPr>
          <a:xfrm rot="10800000">
            <a:off x="10876046" y="1342267"/>
            <a:ext cx="302944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rot="10800000">
            <a:off x="10134600" y="3905266"/>
            <a:ext cx="238281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Arrow 12"/>
          <p:cNvSpPr/>
          <p:nvPr/>
        </p:nvSpPr>
        <p:spPr>
          <a:xfrm>
            <a:off x="4434016" y="4686300"/>
            <a:ext cx="1509584"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5861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5546" y="66145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6" name="Oval 5"/>
          <p:cNvSpPr/>
          <p:nvPr/>
        </p:nvSpPr>
        <p:spPr>
          <a:xfrm>
            <a:off x="441754" y="3848100"/>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7" name="Oval 6"/>
          <p:cNvSpPr/>
          <p:nvPr/>
        </p:nvSpPr>
        <p:spPr>
          <a:xfrm>
            <a:off x="13258800" y="3337205"/>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pic>
        <p:nvPicPr>
          <p:cNvPr id="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3"/>
          <a:stretch>
            <a:fillRect/>
          </a:stretch>
        </p:blipFill>
        <p:spPr>
          <a:xfrm>
            <a:off x="5304138" y="-266700"/>
            <a:ext cx="6172200" cy="6429375"/>
          </a:xfrm>
          <a:prstGeom prst="rect">
            <a:avLst/>
          </a:prstGeom>
        </p:spPr>
      </p:pic>
      <p:sp>
        <p:nvSpPr>
          <p:cNvPr id="9" name="TextBox 8"/>
          <p:cNvSpPr txBox="1"/>
          <p:nvPr/>
        </p:nvSpPr>
        <p:spPr>
          <a:xfrm>
            <a:off x="2286000" y="8034101"/>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0" name="Right Arrow 9"/>
          <p:cNvSpPr/>
          <p:nvPr/>
        </p:nvSpPr>
        <p:spPr>
          <a:xfrm rot="10800000">
            <a:off x="11232292" y="3946805"/>
            <a:ext cx="202650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Arrow 10"/>
          <p:cNvSpPr/>
          <p:nvPr/>
        </p:nvSpPr>
        <p:spPr>
          <a:xfrm>
            <a:off x="4556554" y="4501206"/>
            <a:ext cx="130363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rot="1357189">
            <a:off x="4777424" y="1941798"/>
            <a:ext cx="288858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3944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48400" y="0"/>
            <a:ext cx="5943600" cy="7924800"/>
          </a:xfrm>
          <a:prstGeom prst="rect">
            <a:avLst/>
          </a:prstGeom>
        </p:spPr>
      </p:pic>
      <p:sp>
        <p:nvSpPr>
          <p:cNvPr id="4" name="Oval 3"/>
          <p:cNvSpPr/>
          <p:nvPr/>
        </p:nvSpPr>
        <p:spPr>
          <a:xfrm>
            <a:off x="13015783" y="2933699"/>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paper</a:t>
            </a:r>
          </a:p>
        </p:txBody>
      </p:sp>
      <p:sp>
        <p:nvSpPr>
          <p:cNvPr id="5" name="Oval 4"/>
          <p:cNvSpPr/>
          <p:nvPr/>
        </p:nvSpPr>
        <p:spPr>
          <a:xfrm>
            <a:off x="914400" y="969513"/>
            <a:ext cx="39624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cardboard</a:t>
            </a:r>
          </a:p>
        </p:txBody>
      </p:sp>
      <p:sp>
        <p:nvSpPr>
          <p:cNvPr id="6" name="Oval 5"/>
          <p:cNvSpPr/>
          <p:nvPr/>
        </p:nvSpPr>
        <p:spPr>
          <a:xfrm>
            <a:off x="0" y="4192358"/>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plastic</a:t>
            </a:r>
            <a:endParaRPr lang="en-GB" sz="4800" dirty="0"/>
          </a:p>
        </p:txBody>
      </p:sp>
      <p:sp>
        <p:nvSpPr>
          <p:cNvPr id="7" name="Oval 6"/>
          <p:cNvSpPr/>
          <p:nvPr/>
        </p:nvSpPr>
        <p:spPr>
          <a:xfrm>
            <a:off x="13015783" y="6055182"/>
            <a:ext cx="4114800" cy="1676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food</a:t>
            </a:r>
          </a:p>
        </p:txBody>
      </p:sp>
      <p:sp>
        <p:nvSpPr>
          <p:cNvPr id="10" name="TextBox 9"/>
          <p:cNvSpPr txBox="1"/>
          <p:nvPr/>
        </p:nvSpPr>
        <p:spPr>
          <a:xfrm>
            <a:off x="2209800" y="8567067"/>
            <a:ext cx="13182600" cy="1323439"/>
          </a:xfrm>
          <a:prstGeom prst="rect">
            <a:avLst/>
          </a:prstGeom>
          <a:noFill/>
        </p:spPr>
        <p:txBody>
          <a:bodyPr wrap="square" rtlCol="0">
            <a:spAutoFit/>
          </a:bodyPr>
          <a:lstStyle/>
          <a:p>
            <a:pPr algn="ctr"/>
            <a:r>
              <a:rPr lang="en-GB" sz="4000" b="1" dirty="0" smtClean="0">
                <a:solidFill>
                  <a:srgbClr val="00B050"/>
                </a:solidFill>
                <a:latin typeface="Berlin Sans FB" panose="020E0602020502020306" pitchFamily="34" charset="0"/>
              </a:rPr>
              <a:t>Remember that you can’t put food rubbish in bin that has food on it!!!</a:t>
            </a:r>
            <a:endParaRPr lang="en-GB" sz="4000" b="1" dirty="0">
              <a:solidFill>
                <a:srgbClr val="00B050"/>
              </a:solidFill>
              <a:latin typeface="Berlin Sans FB" panose="020E0602020502020306" pitchFamily="34" charset="0"/>
            </a:endParaRPr>
          </a:p>
        </p:txBody>
      </p:sp>
      <p:sp>
        <p:nvSpPr>
          <p:cNvPr id="11" name="Right Arrow 10"/>
          <p:cNvSpPr/>
          <p:nvPr/>
        </p:nvSpPr>
        <p:spPr>
          <a:xfrm rot="10800000">
            <a:off x="10698890" y="35433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rot="10800000">
            <a:off x="10210800" y="6664782"/>
            <a:ext cx="281939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Arrow 12"/>
          <p:cNvSpPr/>
          <p:nvPr/>
        </p:nvSpPr>
        <p:spPr>
          <a:xfrm>
            <a:off x="4114801" y="4779588"/>
            <a:ext cx="2133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rot="2255705">
            <a:off x="4275437" y="2739800"/>
            <a:ext cx="2331309"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35281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a:stretch>
            <a:fillRect/>
          </a:stretch>
        </p:blipFill>
        <p:spPr>
          <a:xfrm rot="134838">
            <a:off x="2172657" y="107824"/>
            <a:ext cx="6430573" cy="2118183"/>
          </a:xfrm>
          <a:prstGeom prst="rect">
            <a:avLst/>
          </a:prstGeom>
        </p:spPr>
      </p:pic>
      <p:pic>
        <p:nvPicPr>
          <p:cNvPr id="7" name="Picture 2"/>
          <p:cNvPicPr>
            <a:picLocks noChangeAspect="1"/>
          </p:cNvPicPr>
          <p:nvPr/>
        </p:nvPicPr>
        <p:blipFill>
          <a:blip r:embed="rId3"/>
          <a:srcRect/>
          <a:stretch>
            <a:fillRect/>
          </a:stretch>
        </p:blipFill>
        <p:spPr>
          <a:xfrm rot="5400000">
            <a:off x="1259377" y="1754679"/>
            <a:ext cx="5919903" cy="7715743"/>
          </a:xfrm>
          <a:prstGeom prst="rect">
            <a:avLst/>
          </a:prstGeom>
        </p:spPr>
      </p:pic>
      <p:sp>
        <p:nvSpPr>
          <p:cNvPr id="4" name="TextBox 9"/>
          <p:cNvSpPr txBox="1"/>
          <p:nvPr/>
        </p:nvSpPr>
        <p:spPr>
          <a:xfrm>
            <a:off x="-1936513" y="832663"/>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5" name="Rectangle 4"/>
          <p:cNvSpPr/>
          <p:nvPr/>
        </p:nvSpPr>
        <p:spPr>
          <a:xfrm>
            <a:off x="990600" y="2857686"/>
            <a:ext cx="7162800" cy="5632311"/>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creates visual pollution. </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It makes a place look unclean and unpleasant to the eyes.</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causes damage to marine life, sea and rivers.</a:t>
            </a:r>
          </a:p>
          <a:p>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Litter </a:t>
            </a:r>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in water supply creates a toxic environment. The toxic water can kill plant life. If humans drink the water they can also become sick</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9600" y="2781300"/>
            <a:ext cx="9737776" cy="5472113"/>
          </a:xfrm>
          <a:prstGeom prst="rect">
            <a:avLst/>
          </a:prstGeom>
        </p:spPr>
      </p:pic>
    </p:spTree>
    <p:extLst>
      <p:ext uri="{BB962C8B-B14F-4D97-AF65-F5344CB8AC3E}">
        <p14:creationId xmlns:p14="http://schemas.microsoft.com/office/powerpoint/2010/main" val="3100832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571499"/>
            <a:ext cx="13868400" cy="9241397"/>
          </a:xfrm>
          <a:prstGeom prst="rect">
            <a:avLst/>
          </a:prstGeom>
        </p:spPr>
      </p:pic>
    </p:spTree>
    <p:extLst>
      <p:ext uri="{BB962C8B-B14F-4D97-AF65-F5344CB8AC3E}">
        <p14:creationId xmlns:p14="http://schemas.microsoft.com/office/powerpoint/2010/main" val="1519011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rot="181237">
            <a:off x="7438476" y="7994537"/>
            <a:ext cx="3644359" cy="1168419"/>
          </a:xfrm>
          <a:prstGeom prst="rect">
            <a:avLst/>
          </a:prstGeom>
        </p:spPr>
      </p:pic>
      <p:pic>
        <p:nvPicPr>
          <p:cNvPr id="22" name="Picture 22"/>
          <p:cNvPicPr>
            <a:picLocks noChangeAspect="1"/>
          </p:cNvPicPr>
          <p:nvPr/>
        </p:nvPicPr>
        <p:blipFill>
          <a:blip r:embed="rId3"/>
          <a:srcRect/>
          <a:stretch>
            <a:fillRect/>
          </a:stretch>
        </p:blipFill>
        <p:spPr>
          <a:xfrm rot="12372227">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smtClean="0">
                <a:solidFill>
                  <a:srgbClr val="000000"/>
                </a:solidFill>
                <a:latin typeface="Amatic SC Bold"/>
              </a:rPr>
              <a:t>Key stage </a:t>
            </a:r>
            <a:r>
              <a:rPr lang="en-US" sz="4800" dirty="0">
                <a:solidFill>
                  <a:srgbClr val="000000"/>
                </a:solidFill>
                <a:latin typeface="Amatic SC Bold"/>
              </a:rPr>
              <a:t>5</a:t>
            </a:r>
          </a:p>
        </p:txBody>
      </p:sp>
      <p:pic>
        <p:nvPicPr>
          <p:cNvPr id="26"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elp keep our town tidy by becoming a Sevenoaks Litter Hero - My Sevenoaks  Communit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073"/>
            <a:ext cx="5254439" cy="381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es for littering could skyrocket as city spends £90K a year tackling  litterbugs - Cambridgeshire Liv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877800" y="-38100"/>
            <a:ext cx="5410200" cy="38786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to put in your green bin/kerbside box - Armagh City, Banbridge and  Craigavon Borough Counc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255" y="3073"/>
            <a:ext cx="6400800" cy="4264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761" y="7581900"/>
            <a:ext cx="2209800" cy="262092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7347" y="7584419"/>
            <a:ext cx="2036258" cy="2709789"/>
          </a:xfrm>
          <a:prstGeom prst="rect">
            <a:avLst/>
          </a:prstGeom>
        </p:spPr>
      </p:pic>
      <p:pic>
        <p:nvPicPr>
          <p:cNvPr id="13" name="Picture 3"/>
          <p:cNvPicPr>
            <a:picLocks noChangeAspect="1"/>
          </p:cNvPicPr>
          <p:nvPr/>
        </p:nvPicPr>
        <p:blipFill>
          <a:blip r:embed="rId2"/>
          <a:srcRect/>
          <a:stretch>
            <a:fillRect/>
          </a:stretch>
        </p:blipFill>
        <p:spPr>
          <a:xfrm rot="181237">
            <a:off x="4725849" y="4206070"/>
            <a:ext cx="8246757" cy="2643995"/>
          </a:xfrm>
          <a:prstGeom prst="rect">
            <a:avLst/>
          </a:prstGeom>
        </p:spPr>
      </p:pic>
      <p:sp>
        <p:nvSpPr>
          <p:cNvPr id="17" name="TextBox 4"/>
          <p:cNvSpPr txBox="1"/>
          <p:nvPr/>
        </p:nvSpPr>
        <p:spPr>
          <a:xfrm>
            <a:off x="3429451" y="4324205"/>
            <a:ext cx="11572009" cy="2453640"/>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What is litter?</a:t>
            </a:r>
            <a:endParaRPr lang="en-US" sz="14400" dirty="0">
              <a:solidFill>
                <a:srgbClr val="000000"/>
              </a:solidFill>
              <a:latin typeface="Amatic SC Bold"/>
            </a:endParaRPr>
          </a:p>
        </p:txBody>
      </p:sp>
    </p:spTree>
    <p:extLst>
      <p:ext uri="{BB962C8B-B14F-4D97-AF65-F5344CB8AC3E}">
        <p14:creationId xmlns:p14="http://schemas.microsoft.com/office/powerpoint/2010/main" val="936885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a:xfrm rot="134838">
            <a:off x="2172657" y="107824"/>
            <a:ext cx="6430573" cy="2118183"/>
          </a:xfrm>
          <a:prstGeom prst="rect">
            <a:avLst/>
          </a:prstGeom>
        </p:spPr>
      </p:pic>
      <p:pic>
        <p:nvPicPr>
          <p:cNvPr id="9" name="Picture 2"/>
          <p:cNvPicPr>
            <a:picLocks noChangeAspect="1"/>
          </p:cNvPicPr>
          <p:nvPr/>
        </p:nvPicPr>
        <p:blipFill>
          <a:blip r:embed="rId3"/>
          <a:srcRect/>
          <a:stretch>
            <a:fillRect/>
          </a:stretch>
        </p:blipFill>
        <p:spPr>
          <a:xfrm rot="5400000">
            <a:off x="5090123" y="-2076069"/>
            <a:ext cx="7021408" cy="16478743"/>
          </a:xfrm>
          <a:prstGeom prst="rect">
            <a:avLst/>
          </a:prstGeom>
        </p:spPr>
      </p:pic>
      <p:sp>
        <p:nvSpPr>
          <p:cNvPr id="4" name="TextBox 9"/>
          <p:cNvSpPr txBox="1"/>
          <p:nvPr/>
        </p:nvSpPr>
        <p:spPr>
          <a:xfrm>
            <a:off x="-2269760" y="800100"/>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Effects  of </a:t>
            </a:r>
            <a:r>
              <a:rPr lang="en-US" sz="8800" b="1" dirty="0" smtClean="0">
                <a:solidFill>
                  <a:srgbClr val="000000"/>
                </a:solidFill>
                <a:latin typeface="Amatic SC Bold"/>
              </a:rPr>
              <a:t>litter</a:t>
            </a:r>
            <a:endParaRPr lang="en-US" sz="8800" dirty="0">
              <a:solidFill>
                <a:srgbClr val="000000"/>
              </a:solidFill>
              <a:latin typeface="Amatic SC Bold"/>
            </a:endParaRPr>
          </a:p>
        </p:txBody>
      </p:sp>
      <p:sp>
        <p:nvSpPr>
          <p:cNvPr id="7" name="Rectangle 6"/>
          <p:cNvSpPr/>
          <p:nvPr/>
        </p:nvSpPr>
        <p:spPr>
          <a:xfrm>
            <a:off x="1143000" y="2933700"/>
            <a:ext cx="12877800" cy="7171194"/>
          </a:xfrm>
          <a:prstGeom prst="rect">
            <a:avLst/>
          </a:prstGeom>
        </p:spPr>
        <p:txBody>
          <a:bodyPr wrap="square">
            <a:spAutoFit/>
          </a:bodyPr>
          <a:lstStyle/>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is responsible for the death of millions of animals.</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Animals can get entangled in litter and die a slow painful death.</a:t>
            </a:r>
          </a:p>
          <a:p>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Animals </a:t>
            </a:r>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eat litter and they cant digest it – this can cause injury or death</a:t>
            </a: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a:t>
            </a:r>
            <a:endParaRPr lang="en-GB" sz="3600" dirty="0">
              <a:solidFill>
                <a:srgbClr val="7030A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Broken glass and other sharp objects can injure animals who stand on them unknowingly.</a:t>
            </a:r>
          </a:p>
          <a:p>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r>
              <a:rPr lang="en-GB" sz="3600" dirty="0">
                <a:solidFill>
                  <a:srgbClr val="7030A0"/>
                </a:solidFill>
                <a:effectLst>
                  <a:outerShdw blurRad="38100" dist="38100" dir="2700000" algn="tl">
                    <a:srgbClr val="000000">
                      <a:alpha val="43137"/>
                    </a:srgbClr>
                  </a:outerShdw>
                </a:effectLst>
                <a:latin typeface="Berlin Sans FB" panose="020E0602020502020306" pitchFamily="34" charset="0"/>
              </a:rPr>
              <a:t>Litter can cause soil and air pollution</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Hazardous chemicals can leak out of litter and pollute the soil and nearby water.</a:t>
            </a:r>
          </a:p>
          <a:p>
            <a:r>
              <a:rPr lang="en-GB" sz="3600" dirty="0">
                <a:solidFill>
                  <a:srgbClr val="00B050"/>
                </a:solidFill>
                <a:effectLst>
                  <a:outerShdw blurRad="38100" dist="38100" dir="2700000" algn="tl">
                    <a:srgbClr val="000000">
                      <a:alpha val="43137"/>
                    </a:srgbClr>
                  </a:outerShdw>
                </a:effectLst>
                <a:latin typeface="Berlin Sans FB" panose="020E0602020502020306" pitchFamily="34" charset="0"/>
              </a:rPr>
              <a:t>The pollutants can lead to respiratory problems in humans.</a:t>
            </a: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Tree>
    <p:extLst>
      <p:ext uri="{BB962C8B-B14F-4D97-AF65-F5344CB8AC3E}">
        <p14:creationId xmlns:p14="http://schemas.microsoft.com/office/powerpoint/2010/main" val="1371829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25400" y="206526"/>
            <a:ext cx="5181600" cy="4301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6800" y="723900"/>
            <a:ext cx="5257800" cy="535672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00" y="5289931"/>
            <a:ext cx="5257800" cy="46005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723900"/>
            <a:ext cx="3600450" cy="413385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7000" y="6555928"/>
            <a:ext cx="5029200" cy="3334578"/>
          </a:xfrm>
          <a:prstGeom prst="rect">
            <a:avLst/>
          </a:prstGeom>
        </p:spPr>
      </p:pic>
    </p:spTree>
    <p:extLst>
      <p:ext uri="{BB962C8B-B14F-4D97-AF65-F5344CB8AC3E}">
        <p14:creationId xmlns:p14="http://schemas.microsoft.com/office/powerpoint/2010/main" val="2657957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527D7"/>
        </a:solidFill>
        <a:effectLst/>
      </p:bgPr>
    </p:bg>
    <p:spTree>
      <p:nvGrpSpPr>
        <p:cNvPr id="1" name=""/>
        <p:cNvGrpSpPr/>
        <p:nvPr/>
      </p:nvGrpSpPr>
      <p:grpSpPr>
        <a:xfrm>
          <a:off x="0" y="0"/>
          <a:ext cx="0" cy="0"/>
          <a:chOff x="0" y="0"/>
          <a:chExt cx="0" cy="0"/>
        </a:xfrm>
      </p:grpSpPr>
      <p:sp>
        <p:nvSpPr>
          <p:cNvPr id="6" name="TextBox 5"/>
          <p:cNvSpPr txBox="1"/>
          <p:nvPr/>
        </p:nvSpPr>
        <p:spPr>
          <a:xfrm>
            <a:off x="6019800" y="4076700"/>
            <a:ext cx="9677400" cy="369332"/>
          </a:xfrm>
          <a:prstGeom prst="rect">
            <a:avLst/>
          </a:prstGeom>
          <a:noFill/>
        </p:spPr>
        <p:txBody>
          <a:bodyPr wrap="square" rtlCol="0">
            <a:spAutoFit/>
          </a:bodyPr>
          <a:lstStyle/>
          <a:p>
            <a:r>
              <a:rPr lang="en-GB" dirty="0" smtClean="0"/>
              <a:t>How long does trash take to decompose?</a:t>
            </a:r>
            <a:endParaRPr lang="en-GB" dirty="0"/>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29400" y="4914900"/>
            <a:ext cx="3148170" cy="369332"/>
          </a:xfrm>
          <a:prstGeom prst="rect">
            <a:avLst/>
          </a:prstGeom>
        </p:spPr>
        <p:txBody>
          <a:bodyPr wrap="none">
            <a:spAutoFit/>
          </a:bodyPr>
          <a:lstStyle/>
          <a:p>
            <a:r>
              <a:rPr lang="en-GB" dirty="0"/>
              <a:t>https://youtu.be/VuzPkkM3bjQ</a:t>
            </a:r>
          </a:p>
        </p:txBody>
      </p:sp>
    </p:spTree>
    <p:extLst>
      <p:ext uri="{BB962C8B-B14F-4D97-AF65-F5344CB8AC3E}">
        <p14:creationId xmlns:p14="http://schemas.microsoft.com/office/powerpoint/2010/main" val="705546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srcRect/>
          <a:stretch>
            <a:fillRect/>
          </a:stretch>
        </p:blipFill>
        <p:spPr>
          <a:xfrm rot="5400000">
            <a:off x="5123846" y="-1069786"/>
            <a:ext cx="7109205" cy="14811384"/>
          </a:xfrm>
          <a:prstGeom prst="rect">
            <a:avLst/>
          </a:prstGeom>
        </p:spPr>
      </p:pic>
      <p:pic>
        <p:nvPicPr>
          <p:cNvPr id="8" name="Picture 3"/>
          <p:cNvPicPr>
            <a:picLocks noChangeAspect="1"/>
          </p:cNvPicPr>
          <p:nvPr/>
        </p:nvPicPr>
        <p:blipFill>
          <a:blip r:embed="rId3"/>
          <a:srcRect/>
          <a:stretch>
            <a:fillRect/>
          </a:stretch>
        </p:blipFill>
        <p:spPr>
          <a:xfrm rot="181237">
            <a:off x="2803679" y="79777"/>
            <a:ext cx="13219977" cy="2643995"/>
          </a:xfrm>
          <a:prstGeom prst="rect">
            <a:avLst/>
          </a:prstGeom>
        </p:spPr>
      </p:pic>
      <p:sp>
        <p:nvSpPr>
          <p:cNvPr id="3" name="Content Placeholder 2"/>
          <p:cNvSpPr>
            <a:spLocks noGrp="1"/>
          </p:cNvSpPr>
          <p:nvPr>
            <p:ph idx="1"/>
          </p:nvPr>
        </p:nvSpPr>
        <p:spPr>
          <a:xfrm>
            <a:off x="2404108" y="2369362"/>
            <a:ext cx="11235692" cy="7654748"/>
          </a:xfrm>
        </p:spPr>
        <p:txBody>
          <a:bodyPr>
            <a:noAutofit/>
          </a:bodyPr>
          <a:lstStyle/>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It can last for a long time</a:t>
            </a: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How long does it take for the following to decompose?</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Banana peel</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Cigarette butt</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Plastic bag</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Aluminium can</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Plastic bottle</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Glass bottle     </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2032100" y="937408"/>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why is important not to litter?</a:t>
            </a:r>
            <a:endParaRPr lang="en-US" sz="8800" dirty="0">
              <a:solidFill>
                <a:srgbClr val="000000"/>
              </a:solidFill>
              <a:latin typeface="Amatic SC Bold"/>
            </a:endParaRPr>
          </a:p>
        </p:txBody>
      </p:sp>
      <p:pic>
        <p:nvPicPr>
          <p:cNvPr id="7"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2" name="Picture 4"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34400" y="5067300"/>
            <a:ext cx="570359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2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2"/>
          <a:srcRect/>
          <a:stretch>
            <a:fillRect/>
          </a:stretch>
        </p:blipFill>
        <p:spPr>
          <a:xfrm rot="181237">
            <a:off x="2803679" y="79777"/>
            <a:ext cx="13219977" cy="2643995"/>
          </a:xfrm>
          <a:prstGeom prst="rect">
            <a:avLst/>
          </a:prstGeom>
        </p:spPr>
      </p:pic>
      <p:sp>
        <p:nvSpPr>
          <p:cNvPr id="3" name="Content Placeholder 2"/>
          <p:cNvSpPr>
            <a:spLocks noGrp="1"/>
          </p:cNvSpPr>
          <p:nvPr>
            <p:ph idx="1"/>
          </p:nvPr>
        </p:nvSpPr>
        <p:spPr>
          <a:xfrm>
            <a:off x="1447801" y="2991028"/>
            <a:ext cx="13744464" cy="6267272"/>
          </a:xfrm>
        </p:spPr>
        <p:txBody>
          <a:bodyPr>
            <a:noAutofit/>
          </a:bodyPr>
          <a:lstStyle/>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2 weeks                                                   200 years</a:t>
            </a: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1-5 years                                                  450 years</a:t>
            </a: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10-20 years                                              1 million years</a:t>
            </a: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3600"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2032100" y="937408"/>
            <a:ext cx="139446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why is important not to litter?</a:t>
            </a:r>
            <a:endParaRPr lang="en-US" sz="8800" dirty="0">
              <a:solidFill>
                <a:srgbClr val="000000"/>
              </a:solidFill>
              <a:latin typeface="Amatic SC Bold"/>
            </a:endParaRPr>
          </a:p>
        </p:txBody>
      </p:sp>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692" y="2535018"/>
            <a:ext cx="2717508" cy="1736011"/>
          </a:xfrm>
          <a:prstGeom prst="rect">
            <a:avLst/>
          </a:prstGeom>
        </p:spPr>
      </p:pic>
      <p:pic>
        <p:nvPicPr>
          <p:cNvPr id="4106" name="Picture 10" descr="Image result for plastic ba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3487" y="7701435"/>
            <a:ext cx="2206625" cy="189549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cigarette but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6600" y="4842825"/>
            <a:ext cx="2611697" cy="193516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aluminium ca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039600" y="2652401"/>
            <a:ext cx="1831975" cy="183197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www.aqua-amore.com/wp-content/uploads/2009/12/evian-still-water-plastic-1-510x51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430000" y="4714964"/>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Green Glass Soda Bottl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127135" y="7701435"/>
            <a:ext cx="1749425"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845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srcRect/>
          <a:stretch>
            <a:fillRect/>
          </a:stretch>
        </p:blipFill>
        <p:spPr>
          <a:xfrm rot="181237">
            <a:off x="4267709" y="42920"/>
            <a:ext cx="8894984" cy="2643995"/>
          </a:xfrm>
          <a:prstGeom prst="rect">
            <a:avLst/>
          </a:prstGeom>
        </p:spPr>
      </p:pic>
      <p:sp>
        <p:nvSpPr>
          <p:cNvPr id="3" name="Content Placeholder 2"/>
          <p:cNvSpPr>
            <a:spLocks noGrp="1"/>
          </p:cNvSpPr>
          <p:nvPr>
            <p:ph idx="1"/>
          </p:nvPr>
        </p:nvSpPr>
        <p:spPr>
          <a:xfrm>
            <a:off x="2415539" y="3009900"/>
            <a:ext cx="10919461" cy="6629400"/>
          </a:xfrm>
        </p:spPr>
        <p:txBody>
          <a:bodyPr>
            <a:noAutofit/>
          </a:bodyPr>
          <a:lstStyle/>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Read the following articles</a:t>
            </a:r>
          </a:p>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In teams choose 1 of the debate topics</a:t>
            </a:r>
          </a:p>
          <a:p>
            <a:pPr marL="0" indent="0">
              <a:buNone/>
            </a:pPr>
            <a:r>
              <a:rPr lang="en-GB" sz="3600" dirty="0">
                <a:effectLst>
                  <a:outerShdw blurRad="38100" dist="38100" dir="2700000" algn="tl">
                    <a:srgbClr val="000000">
                      <a:alpha val="43137"/>
                    </a:srgbClr>
                  </a:outerShdw>
                </a:effectLst>
                <a:latin typeface="Berlin Sans FB" panose="020E0602020502020306" pitchFamily="34" charset="0"/>
              </a:rPr>
              <a:t>Decide who is going to argue for/against the </a:t>
            </a:r>
            <a:r>
              <a:rPr lang="en-GB" sz="3600" dirty="0" smtClean="0">
                <a:effectLst>
                  <a:outerShdw blurRad="38100" dist="38100" dir="2700000" algn="tl">
                    <a:srgbClr val="000000">
                      <a:alpha val="43137"/>
                    </a:srgbClr>
                  </a:outerShdw>
                </a:effectLst>
                <a:latin typeface="Berlin Sans FB" panose="020E0602020502020306" pitchFamily="34" charset="0"/>
              </a:rPr>
              <a:t>topic</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students help clean the school grounds?</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pPr marL="0" indent="0">
              <a:buNone/>
            </a:pP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councils fine students for littering?</a:t>
            </a:r>
          </a:p>
          <a:p>
            <a:pPr marL="0" indent="0">
              <a:buNone/>
            </a:pP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p:txBody>
      </p:sp>
      <p:sp>
        <p:nvSpPr>
          <p:cNvPr id="6" name="TextBox 9"/>
          <p:cNvSpPr txBox="1"/>
          <p:nvPr/>
        </p:nvSpPr>
        <p:spPr>
          <a:xfrm>
            <a:off x="1666430" y="844302"/>
            <a:ext cx="14030771"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 </a:t>
            </a:r>
            <a:r>
              <a:rPr lang="en-US" sz="8800" b="1" dirty="0" smtClean="0">
                <a:solidFill>
                  <a:srgbClr val="000000"/>
                </a:solidFill>
                <a:latin typeface="Amatic SC Bold"/>
              </a:rPr>
              <a:t>are you for or against</a:t>
            </a:r>
            <a:r>
              <a:rPr lang="en-US" sz="8800" dirty="0" smtClean="0">
                <a:solidFill>
                  <a:srgbClr val="000000"/>
                </a:solidFill>
                <a:latin typeface="Amatic SC Bold"/>
              </a:rPr>
              <a:t>?</a:t>
            </a:r>
            <a:endParaRPr lang="en-US" sz="8800" dirty="0">
              <a:solidFill>
                <a:srgbClr val="000000"/>
              </a:solidFill>
              <a:latin typeface="Amatic SC Bold"/>
            </a:endParaRPr>
          </a:p>
        </p:txBody>
      </p:sp>
      <p:pic>
        <p:nvPicPr>
          <p:cNvPr id="7"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Image result for for or again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335000" y="5372100"/>
            <a:ext cx="4457700"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153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197570"/>
            <a:ext cx="8249386" cy="9822730"/>
          </a:xfrm>
          <a:prstGeom prst="rect">
            <a:avLst/>
          </a:prstGeom>
        </p:spPr>
      </p:pic>
      <p:pic>
        <p:nvPicPr>
          <p:cNvPr id="4" name="Picture 3"/>
          <p:cNvPicPr>
            <a:picLocks noChangeAspect="1"/>
          </p:cNvPicPr>
          <p:nvPr/>
        </p:nvPicPr>
        <p:blipFill>
          <a:blip r:embed="rId3"/>
          <a:stretch>
            <a:fillRect/>
          </a:stretch>
        </p:blipFill>
        <p:spPr>
          <a:xfrm>
            <a:off x="9525000" y="639454"/>
            <a:ext cx="8324635" cy="9525761"/>
          </a:xfrm>
          <a:prstGeom prst="rect">
            <a:avLst/>
          </a:prstGeom>
        </p:spPr>
      </p:pic>
    </p:spTree>
    <p:extLst>
      <p:ext uri="{BB962C8B-B14F-4D97-AF65-F5344CB8AC3E}">
        <p14:creationId xmlns:p14="http://schemas.microsoft.com/office/powerpoint/2010/main" val="25679689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90500"/>
            <a:ext cx="7772400" cy="10002549"/>
          </a:xfrm>
          <a:prstGeom prst="rect">
            <a:avLst/>
          </a:prstGeom>
        </p:spPr>
      </p:pic>
      <p:pic>
        <p:nvPicPr>
          <p:cNvPr id="5" name="Picture 4"/>
          <p:cNvPicPr>
            <a:picLocks noChangeAspect="1"/>
          </p:cNvPicPr>
          <p:nvPr/>
        </p:nvPicPr>
        <p:blipFill>
          <a:blip r:embed="rId3"/>
          <a:stretch>
            <a:fillRect/>
          </a:stretch>
        </p:blipFill>
        <p:spPr>
          <a:xfrm>
            <a:off x="9448800" y="266700"/>
            <a:ext cx="8153400" cy="10089480"/>
          </a:xfrm>
          <a:prstGeom prst="rect">
            <a:avLst/>
          </a:prstGeom>
        </p:spPr>
      </p:pic>
    </p:spTree>
    <p:extLst>
      <p:ext uri="{BB962C8B-B14F-4D97-AF65-F5344CB8AC3E}">
        <p14:creationId xmlns:p14="http://schemas.microsoft.com/office/powerpoint/2010/main" val="3210245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9591675" cy="9372600"/>
          </a:xfrm>
          <a:prstGeom prst="rect">
            <a:avLst/>
          </a:prstGeom>
        </p:spPr>
      </p:pic>
      <p:sp>
        <p:nvSpPr>
          <p:cNvPr id="3" name="TextBox 2"/>
          <p:cNvSpPr txBox="1"/>
          <p:nvPr/>
        </p:nvSpPr>
        <p:spPr>
          <a:xfrm>
            <a:off x="10058400" y="1257300"/>
            <a:ext cx="7924800" cy="5909310"/>
          </a:xfrm>
          <a:prstGeom prst="rect">
            <a:avLst/>
          </a:prstGeom>
          <a:noFill/>
        </p:spPr>
        <p:txBody>
          <a:bodyPr wrap="square" rtlCol="0">
            <a:spAutoFit/>
          </a:bodyPr>
          <a:lstStyle/>
          <a:p>
            <a:r>
              <a:rPr lang="en-GB" sz="3600" dirty="0">
                <a:solidFill>
                  <a:srgbClr val="0070C0"/>
                </a:solidFill>
                <a:effectLst>
                  <a:outerShdw blurRad="38100" dist="38100" dir="2700000" algn="tl">
                    <a:srgbClr val="000000">
                      <a:alpha val="43137"/>
                    </a:srgbClr>
                  </a:outerShdw>
                </a:effectLst>
                <a:latin typeface="Berlin Sans FB" panose="020E0602020502020306" pitchFamily="34" charset="0"/>
              </a:rPr>
              <a:t>Should the top ten companies responsible for Northern Ireland’s litter problem be fined</a:t>
            </a:r>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a:t>
            </a:r>
          </a:p>
          <a:p>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endPar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endParaRPr>
          </a:p>
          <a:p>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Should they have to pay for the clean up?</a:t>
            </a:r>
          </a:p>
          <a:p>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r>
              <a:rPr lang="en-GB" sz="3600" dirty="0" smtClean="0">
                <a:solidFill>
                  <a:srgbClr val="0070C0"/>
                </a:solidFill>
                <a:effectLst>
                  <a:outerShdw blurRad="38100" dist="38100" dir="2700000" algn="tl">
                    <a:srgbClr val="000000">
                      <a:alpha val="43137"/>
                    </a:srgbClr>
                  </a:outerShdw>
                </a:effectLst>
                <a:latin typeface="Berlin Sans FB" panose="020E0602020502020306" pitchFamily="34" charset="0"/>
              </a:rPr>
              <a:t>Who is responsible, the multinational companies or us, the consumers?</a:t>
            </a:r>
            <a:endParaRPr lang="en-GB" sz="3600" dirty="0">
              <a:solidFill>
                <a:srgbClr val="0070C0"/>
              </a:solidFill>
              <a:effectLst>
                <a:outerShdw blurRad="38100" dist="38100" dir="2700000" algn="tl">
                  <a:srgbClr val="000000">
                    <a:alpha val="43137"/>
                  </a:srgbClr>
                </a:outerShdw>
              </a:effectLst>
              <a:latin typeface="Berlin Sans FB" panose="020E0602020502020306" pitchFamily="34" charset="0"/>
            </a:endParaRPr>
          </a:p>
          <a:p>
            <a:endParaRPr lang="en-GB" dirty="0">
              <a:solidFill>
                <a:srgbClr val="00B050"/>
              </a:solidFill>
              <a:effectLst>
                <a:outerShdw blurRad="38100" dist="38100" dir="2700000" algn="tl">
                  <a:srgbClr val="000000">
                    <a:alpha val="43137"/>
                  </a:srgbClr>
                </a:outerShdw>
              </a:effectLst>
              <a:latin typeface="Berlin Sans FB" panose="020E0602020502020306" pitchFamily="34" charset="0"/>
            </a:endParaRPr>
          </a:p>
        </p:txBody>
      </p:sp>
    </p:spTree>
    <p:extLst>
      <p:ext uri="{BB962C8B-B14F-4D97-AF65-F5344CB8AC3E}">
        <p14:creationId xmlns:p14="http://schemas.microsoft.com/office/powerpoint/2010/main" val="2153822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498879"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14533" y="8198463"/>
            <a:ext cx="11572009" cy="82677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5</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61999" y="3009900"/>
            <a:ext cx="10066175" cy="525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9"/>
          <p:cNvPicPr>
            <a:picLocks noChangeAspect="1"/>
          </p:cNvPicPr>
          <p:nvPr/>
        </p:nvPicPr>
        <p:blipFill>
          <a:blip r:embed="rId2"/>
          <a:srcRect/>
          <a:stretch>
            <a:fillRect/>
          </a:stretch>
        </p:blipFill>
        <p:spPr>
          <a:xfrm rot="134838">
            <a:off x="318308" y="117473"/>
            <a:ext cx="6033101" cy="2118183"/>
          </a:xfrm>
          <a:prstGeom prst="rect">
            <a:avLst/>
          </a:prstGeom>
        </p:spPr>
      </p:pic>
      <p:sp>
        <p:nvSpPr>
          <p:cNvPr id="3" name="TextBox 10"/>
          <p:cNvSpPr txBox="1"/>
          <p:nvPr/>
        </p:nvSpPr>
        <p:spPr>
          <a:xfrm>
            <a:off x="-762000" y="712222"/>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OBJECTIVES </a:t>
            </a:r>
          </a:p>
        </p:txBody>
      </p:sp>
      <p:sp>
        <p:nvSpPr>
          <p:cNvPr id="5" name="TextBox 7"/>
          <p:cNvSpPr txBox="1"/>
          <p:nvPr/>
        </p:nvSpPr>
        <p:spPr>
          <a:xfrm>
            <a:off x="450226" y="3346268"/>
            <a:ext cx="10424902" cy="4667945"/>
          </a:xfrm>
          <a:prstGeom prst="rect">
            <a:avLst/>
          </a:prstGeom>
        </p:spPr>
        <p:txBody>
          <a:bodyPr wrap="square" lIns="0" tIns="0" rIns="0" bIns="0" rtlCol="0" anchor="t">
            <a:spAutoFit/>
          </a:bodyPr>
          <a:lstStyle/>
          <a:p>
            <a:pPr algn="ctr">
              <a:lnSpc>
                <a:spcPts val="2800"/>
              </a:lnSpc>
              <a:spcBef>
                <a:spcPct val="0"/>
              </a:spcBef>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0070C0"/>
                </a:solidFill>
                <a:latin typeface="Berlin Sans FB" panose="020E0602020502020306" pitchFamily="34" charset="0"/>
              </a:rPr>
              <a:t>What are the different types of litter?</a:t>
            </a:r>
          </a:p>
          <a:p>
            <a:pPr marL="342900" indent="-342900" algn="ctr">
              <a:lnSpc>
                <a:spcPts val="2800"/>
              </a:lnSpc>
              <a:spcBef>
                <a:spcPct val="0"/>
              </a:spcBef>
              <a:buFont typeface="Arial" panose="020B0604020202020204" pitchFamily="34" charset="0"/>
              <a:buChar char="•"/>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0070C0"/>
                </a:solidFill>
                <a:latin typeface="Berlin Sans FB" panose="020E0602020502020306" pitchFamily="34" charset="0"/>
              </a:rPr>
              <a:t>How does littering affect the environment?</a:t>
            </a:r>
          </a:p>
          <a:p>
            <a:pPr marL="342900" indent="-342900" algn="ctr">
              <a:lnSpc>
                <a:spcPts val="2800"/>
              </a:lnSpc>
              <a:spcBef>
                <a:spcPct val="0"/>
              </a:spcBef>
              <a:buFont typeface="Arial" panose="020B0604020202020204" pitchFamily="34" charset="0"/>
              <a:buChar char="•"/>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0070C0"/>
                </a:solidFill>
                <a:latin typeface="Berlin Sans FB" panose="020E0602020502020306" pitchFamily="34" charset="0"/>
              </a:rPr>
              <a:t>How does littering affect the school </a:t>
            </a:r>
          </a:p>
          <a:p>
            <a:pPr algn="ctr">
              <a:lnSpc>
                <a:spcPts val="2800"/>
              </a:lnSpc>
              <a:spcBef>
                <a:spcPct val="0"/>
              </a:spcBef>
            </a:pPr>
            <a:r>
              <a:rPr lang="en-US" sz="4000" dirty="0" smtClean="0">
                <a:solidFill>
                  <a:srgbClr val="0070C0"/>
                </a:solidFill>
                <a:latin typeface="Berlin Sans FB" panose="020E0602020502020306" pitchFamily="34" charset="0"/>
              </a:rPr>
              <a:t>environment?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smtClean="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smtClean="0">
                <a:solidFill>
                  <a:srgbClr val="0070C0"/>
                </a:solidFill>
                <a:latin typeface="Berlin Sans FB" panose="020E0602020502020306" pitchFamily="34" charset="0"/>
              </a:rPr>
              <a:t>What can I do to stop littering in school?</a:t>
            </a:r>
          </a:p>
          <a:p>
            <a:pPr algn="ctr">
              <a:lnSpc>
                <a:spcPts val="2800"/>
              </a:lnSpc>
              <a:spcBef>
                <a:spcPct val="0"/>
              </a:spcBef>
            </a:pPr>
            <a:endParaRPr lang="en-US" sz="4000" dirty="0">
              <a:solidFill>
                <a:srgbClr val="0070C0"/>
              </a:solidFill>
              <a:latin typeface="Muli Regular"/>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7600" y="1104900"/>
            <a:ext cx="6225405" cy="7448550"/>
          </a:xfrm>
          <a:prstGeom prst="rect">
            <a:avLst/>
          </a:prstGeom>
        </p:spPr>
      </p:pic>
      <p:pic>
        <p:nvPicPr>
          <p:cNvPr id="7"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26411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199522" y="3551588"/>
            <a:ext cx="7231044" cy="4617316"/>
          </a:xfrm>
          <a:prstGeom prst="rect">
            <a:avLst/>
          </a:prstGeom>
        </p:spPr>
      </p:pic>
      <p:pic>
        <p:nvPicPr>
          <p:cNvPr id="4" name="Picture 4"/>
          <p:cNvPicPr>
            <a:picLocks noChangeAspect="1"/>
          </p:cNvPicPr>
          <p:nvPr/>
        </p:nvPicPr>
        <p:blipFill>
          <a:blip r:embed="rId3"/>
          <a:srcRect/>
          <a:stretch>
            <a:fillRect/>
          </a:stretch>
        </p:blipFill>
        <p:spPr>
          <a:xfrm rot="-111462">
            <a:off x="1609332" y="2898637"/>
            <a:ext cx="4414235" cy="6422828"/>
          </a:xfrm>
          <a:prstGeom prst="rect">
            <a:avLst/>
          </a:prstGeom>
        </p:spPr>
      </p:pic>
      <p:sp>
        <p:nvSpPr>
          <p:cNvPr id="5" name="TextBox 5"/>
          <p:cNvSpPr txBox="1"/>
          <p:nvPr/>
        </p:nvSpPr>
        <p:spPr>
          <a:xfrm>
            <a:off x="3993369" y="2383781"/>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646733" y="3430246"/>
            <a:ext cx="7270365" cy="4820682"/>
          </a:xfrm>
          <a:prstGeom prst="rect">
            <a:avLst/>
          </a:prstGeom>
        </p:spPr>
      </p:pic>
      <p:pic>
        <p:nvPicPr>
          <p:cNvPr id="7" name="Picture 7"/>
          <p:cNvPicPr>
            <a:picLocks noChangeAspect="1"/>
          </p:cNvPicPr>
          <p:nvPr/>
        </p:nvPicPr>
        <p:blipFill>
          <a:blip r:embed="rId3"/>
          <a:srcRect/>
          <a:stretch>
            <a:fillRect/>
          </a:stretch>
        </p:blipFill>
        <p:spPr>
          <a:xfrm rot="-111462">
            <a:off x="7117210" y="2820308"/>
            <a:ext cx="4467490" cy="6500315"/>
          </a:xfrm>
          <a:prstGeom prst="rect">
            <a:avLst/>
          </a:prstGeom>
        </p:spPr>
      </p:pic>
      <p:sp>
        <p:nvSpPr>
          <p:cNvPr id="8" name="TextBox 8"/>
          <p:cNvSpPr txBox="1"/>
          <p:nvPr/>
        </p:nvSpPr>
        <p:spPr>
          <a:xfrm>
            <a:off x="9559112" y="2347147"/>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335479" y="3203443"/>
            <a:ext cx="7313753" cy="5110077"/>
          </a:xfrm>
          <a:prstGeom prst="rect">
            <a:avLst/>
          </a:prstGeom>
        </p:spPr>
      </p:pic>
      <p:pic>
        <p:nvPicPr>
          <p:cNvPr id="10" name="Picture 10"/>
          <p:cNvPicPr>
            <a:picLocks noChangeAspect="1"/>
          </p:cNvPicPr>
          <p:nvPr/>
        </p:nvPicPr>
        <p:blipFill>
          <a:blip r:embed="rId3"/>
          <a:srcRect/>
          <a:stretch>
            <a:fillRect/>
          </a:stretch>
        </p:blipFill>
        <p:spPr>
          <a:xfrm rot="-111462">
            <a:off x="12877151" y="2740114"/>
            <a:ext cx="4437110" cy="6523580"/>
          </a:xfrm>
          <a:prstGeom prst="rect">
            <a:avLst/>
          </a:prstGeom>
        </p:spPr>
      </p:pic>
      <p:sp>
        <p:nvSpPr>
          <p:cNvPr id="11" name="TextBox 11"/>
          <p:cNvSpPr txBox="1"/>
          <p:nvPr/>
        </p:nvSpPr>
        <p:spPr>
          <a:xfrm>
            <a:off x="15570250" y="2244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268588" y="2066300"/>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827439" y="8872284"/>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150177" y="2165629"/>
            <a:ext cx="7140188" cy="5372755"/>
            <a:chOff x="0" y="0"/>
            <a:chExt cx="9520251" cy="7163674"/>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dirty="0">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dirty="0">
                  <a:solidFill>
                    <a:srgbClr val="000000"/>
                  </a:solidFill>
                  <a:latin typeface="Muli Bold"/>
                </a:rPr>
                <a:t>Add instructions or guidelines here.</a:t>
              </a:r>
            </a:p>
            <a:p>
              <a:pPr marL="0" lvl="0" indent="0">
                <a:lnSpc>
                  <a:spcPts val="3359"/>
                </a:lnSpc>
                <a:spcBef>
                  <a:spcPct val="0"/>
                </a:spcBef>
              </a:pPr>
              <a:r>
                <a:rPr lang="en-US" sz="2400" u="none" spc="72" dirty="0">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dirty="0">
                  <a:solidFill>
                    <a:srgbClr val="F8F4E8"/>
                  </a:solidFill>
                  <a:latin typeface="Muli Regular"/>
                </a:rPr>
                <a:t>Like </a:t>
              </a:r>
              <a:r>
                <a:rPr lang="en-US" sz="2000" u="none" dirty="0" err="1">
                  <a:solidFill>
                    <a:srgbClr val="F8F4E8"/>
                  </a:solidFill>
                  <a:latin typeface="Muli Regular"/>
                </a:rPr>
                <a:t>seatworks</a:t>
              </a:r>
              <a:r>
                <a:rPr lang="en-US" sz="2000" u="none" dirty="0">
                  <a:solidFill>
                    <a:srgbClr val="F8F4E8"/>
                  </a:solidFill>
                  <a:latin typeface="Muli Regular"/>
                </a:rPr>
                <a:t>,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10957" y="828215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694323" y="7411410"/>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78444"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3"/>
          <a:srcRect/>
          <a:stretch>
            <a:fillRect/>
          </a:stretch>
        </p:blipFill>
        <p:spPr>
          <a:xfrm rot="5400000">
            <a:off x="10599393" y="2648743"/>
            <a:ext cx="8131524" cy="5416889"/>
          </a:xfrm>
          <a:prstGeom prst="rect">
            <a:avLst/>
          </a:prstGeom>
        </p:spPr>
      </p:pic>
      <p:pic>
        <p:nvPicPr>
          <p:cNvPr id="16" name="Picture 3"/>
          <p:cNvPicPr>
            <a:picLocks noChangeAspect="1"/>
          </p:cNvPicPr>
          <p:nvPr/>
        </p:nvPicPr>
        <p:blipFill>
          <a:blip r:embed="rId4"/>
          <a:srcRect/>
          <a:stretch>
            <a:fillRect/>
          </a:stretch>
        </p:blipFill>
        <p:spPr>
          <a:xfrm rot="181237">
            <a:off x="2724429" y="1237929"/>
            <a:ext cx="8246757" cy="2643995"/>
          </a:xfrm>
          <a:prstGeom prst="rect">
            <a:avLst/>
          </a:prstGeom>
        </p:spPr>
      </p:pic>
      <p:pic>
        <p:nvPicPr>
          <p:cNvPr id="2" name="Picture 2"/>
          <p:cNvPicPr>
            <a:picLocks noChangeAspect="1"/>
          </p:cNvPicPr>
          <p:nvPr/>
        </p:nvPicPr>
        <p:blipFill>
          <a:blip r:embed="rId5"/>
          <a:srcRect/>
          <a:stretch>
            <a:fillRect/>
          </a:stretch>
        </p:blipFill>
        <p:spPr>
          <a:xfrm rot="5400000">
            <a:off x="3295568" y="1822400"/>
            <a:ext cx="6347506" cy="996024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What is litter?</a:t>
            </a:r>
            <a:endParaRPr lang="en-US" sz="8000" dirty="0">
              <a:solidFill>
                <a:srgbClr val="000000"/>
              </a:solidFill>
              <a:latin typeface="Amatic SC Bold"/>
            </a:endParaRPr>
          </a:p>
        </p:txBody>
      </p:sp>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7"/>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8"/>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9"/>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205388" y="4041938"/>
            <a:ext cx="7956458" cy="8648521"/>
          </a:xfrm>
          <a:prstGeom prst="rect">
            <a:avLst/>
          </a:prstGeom>
        </p:spPr>
        <p:txBody>
          <a:bodyPr wrap="square">
            <a:spAutoFit/>
          </a:bodyPr>
          <a:lstStyle/>
          <a:p>
            <a:r>
              <a:rPr lang="en-GB" sz="3200" dirty="0">
                <a:solidFill>
                  <a:srgbClr val="00B050"/>
                </a:solidFill>
                <a:latin typeface="Berlin Sans FB" panose="020E0602020502020306" pitchFamily="34" charset="0"/>
                <a:cs typeface="Amatic SC Bold" panose="020B0604020202020204" charset="-79"/>
              </a:rPr>
              <a:t>Rubbish such as paper, cans, bottles and bags left lying in an open place or </a:t>
            </a:r>
            <a:r>
              <a:rPr lang="en-GB" sz="3200" dirty="0" smtClean="0">
                <a:solidFill>
                  <a:srgbClr val="00B050"/>
                </a:solidFill>
                <a:latin typeface="Berlin Sans FB" panose="020E0602020502020306" pitchFamily="34" charset="0"/>
                <a:cs typeface="Amatic SC Bold" panose="020B0604020202020204" charset="-79"/>
              </a:rPr>
              <a:t>public. </a:t>
            </a:r>
          </a:p>
          <a:p>
            <a:endParaRPr lang="en-GB" sz="3200" dirty="0">
              <a:solidFill>
                <a:srgbClr val="00B050"/>
              </a:solidFill>
              <a:latin typeface="Berlin Sans FB" panose="020E0602020502020306" pitchFamily="34" charset="0"/>
              <a:cs typeface="Amatic SC Bold" panose="020B0604020202020204" charset="-79"/>
            </a:endParaRPr>
          </a:p>
          <a:p>
            <a:r>
              <a:rPr lang="en-GB" sz="3200" dirty="0" smtClean="0">
                <a:solidFill>
                  <a:srgbClr val="00B050"/>
                </a:solidFill>
                <a:latin typeface="Berlin Sans FB" panose="020E0602020502020306" pitchFamily="34" charset="0"/>
                <a:cs typeface="Amatic SC Bold" panose="020B0604020202020204" charset="-79"/>
              </a:rPr>
              <a:t>Litter consists of waste products that have not been thrown away properly.</a:t>
            </a:r>
          </a:p>
          <a:p>
            <a:endParaRPr lang="en-GB" sz="3200" dirty="0">
              <a:solidFill>
                <a:srgbClr val="00B050"/>
              </a:solidFill>
              <a:latin typeface="Berlin Sans FB" panose="020E0602020502020306" pitchFamily="34" charset="0"/>
              <a:cs typeface="Amatic SC Bold" panose="020B0604020202020204" charset="-79"/>
            </a:endParaRPr>
          </a:p>
          <a:p>
            <a:r>
              <a:rPr lang="en-GB" sz="3200" dirty="0">
                <a:solidFill>
                  <a:srgbClr val="00B050"/>
                </a:solidFill>
                <a:latin typeface="Berlin Sans FB" panose="020E0602020502020306" pitchFamily="34" charset="0"/>
                <a:cs typeface="Amatic SC Bold" panose="020B0604020202020204" charset="-79"/>
              </a:rPr>
              <a:t>To litter means to drop and leave objects, often man-made, such as aluminium cans, cardboard boxes or plastic bottles on the ground and leave them there for others to dispose of.</a:t>
            </a: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915450">
            <a:off x="401835" y="244797"/>
            <a:ext cx="1012267" cy="1493796"/>
          </a:xfrm>
          <a:prstGeom prst="rect">
            <a:avLst/>
          </a:prstGeom>
        </p:spPr>
      </p:pic>
      <p:pic>
        <p:nvPicPr>
          <p:cNvPr id="11268" name="Picture 4" descr="Image result for rubbish left in park"/>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408183" y="1743727"/>
            <a:ext cx="4395696" cy="656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99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p:cNvPicPr>
          <p:nvPr/>
        </p:nvPicPr>
        <p:blipFill>
          <a:blip r:embed="rId2"/>
          <a:srcRect/>
          <a:stretch>
            <a:fillRect/>
          </a:stretch>
        </p:blipFill>
        <p:spPr>
          <a:xfrm rot="5400000">
            <a:off x="10599393" y="2648743"/>
            <a:ext cx="8131524" cy="5416889"/>
          </a:xfrm>
          <a:prstGeom prst="rect">
            <a:avLst/>
          </a:prstGeom>
        </p:spPr>
      </p:pic>
      <p:pic>
        <p:nvPicPr>
          <p:cNvPr id="17" name="Picture 3"/>
          <p:cNvPicPr>
            <a:picLocks noChangeAspect="1"/>
          </p:cNvPicPr>
          <p:nvPr/>
        </p:nvPicPr>
        <p:blipFill>
          <a:blip r:embed="rId3"/>
          <a:srcRect/>
          <a:stretch>
            <a:fillRect/>
          </a:stretch>
        </p:blipFill>
        <p:spPr>
          <a:xfrm rot="181237">
            <a:off x="2307822" y="1310918"/>
            <a:ext cx="8246757" cy="2643995"/>
          </a:xfrm>
          <a:prstGeom prst="rect">
            <a:avLst/>
          </a:prstGeom>
        </p:spPr>
      </p:pic>
      <p:pic>
        <p:nvPicPr>
          <p:cNvPr id="18" name="Picture 3"/>
          <p:cNvPicPr>
            <a:picLocks noChangeAspect="1"/>
          </p:cNvPicPr>
          <p:nvPr/>
        </p:nvPicPr>
        <p:blipFill>
          <a:blip r:embed="rId3"/>
          <a:srcRect/>
          <a:stretch>
            <a:fillRect/>
          </a:stretch>
        </p:blipFill>
        <p:spPr>
          <a:xfrm rot="181237">
            <a:off x="2724429" y="1237929"/>
            <a:ext cx="8246757" cy="2643995"/>
          </a:xfrm>
          <a:prstGeom prst="rect">
            <a:avLst/>
          </a:prstGeom>
        </p:spPr>
      </p:pic>
      <p:pic>
        <p:nvPicPr>
          <p:cNvPr id="2" name="Picture 2"/>
          <p:cNvPicPr>
            <a:picLocks noChangeAspect="1"/>
          </p:cNvPicPr>
          <p:nvPr/>
        </p:nvPicPr>
        <p:blipFill>
          <a:blip r:embed="rId4"/>
          <a:srcRect/>
          <a:stretch>
            <a:fillRect/>
          </a:stretch>
        </p:blipFill>
        <p:spPr>
          <a:xfrm rot="5400000">
            <a:off x="3573479" y="1500026"/>
            <a:ext cx="5729515" cy="10014137"/>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139231" y="1868585"/>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Why do people litter?</a:t>
            </a:r>
            <a:endParaRPr lang="en-US" sz="8000" dirty="0">
              <a:solidFill>
                <a:srgbClr val="000000"/>
              </a:solidFill>
              <a:latin typeface="Amatic SC Bold"/>
            </a:endParaRPr>
          </a:p>
        </p:txBody>
      </p:sp>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5"/>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420456" y="8980380"/>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38474" y="4024927"/>
            <a:ext cx="8172733" cy="8340745"/>
          </a:xfrm>
          <a:prstGeom prst="rect">
            <a:avLst/>
          </a:prstGeom>
        </p:spPr>
        <p:txBody>
          <a:bodyPr wrap="square">
            <a:spAutoFit/>
          </a:bodyPr>
          <a:lstStyle/>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people are just </a:t>
            </a:r>
            <a:r>
              <a:rPr lang="en-GB" sz="3200" dirty="0" smtClean="0">
                <a:solidFill>
                  <a:srgbClr val="00B050"/>
                </a:solidFill>
                <a:latin typeface="Berlin Sans FB" panose="020E0602020502020306" pitchFamily="34" charset="0"/>
              </a:rPr>
              <a:t>careless.</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dirty spaces prompt them to throw more </a:t>
            </a:r>
            <a:r>
              <a:rPr lang="en-GB" sz="3200" dirty="0" smtClean="0">
                <a:solidFill>
                  <a:srgbClr val="00B050"/>
                </a:solidFill>
                <a:latin typeface="Berlin Sans FB" panose="020E0602020502020306" pitchFamily="34" charset="0"/>
              </a:rPr>
              <a:t>rubbish. </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Sometimes </a:t>
            </a:r>
            <a:r>
              <a:rPr lang="en-GB" sz="3200" dirty="0">
                <a:solidFill>
                  <a:srgbClr val="00B050"/>
                </a:solidFill>
                <a:latin typeface="Berlin Sans FB" panose="020E0602020502020306" pitchFamily="34" charset="0"/>
              </a:rPr>
              <a:t>they are just lazy or forgetful.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Bins </a:t>
            </a:r>
            <a:r>
              <a:rPr lang="en-GB" sz="3200" dirty="0">
                <a:solidFill>
                  <a:srgbClr val="00B050"/>
                </a:solidFill>
                <a:latin typeface="Berlin Sans FB" panose="020E0602020502020306" pitchFamily="34" charset="0"/>
              </a:rPr>
              <a:t>may not be available at many places which could also be a reason for people to litter.</a:t>
            </a: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429958" y="296328"/>
            <a:ext cx="1012267" cy="1493796"/>
          </a:xfrm>
          <a:prstGeom prst="rect">
            <a:avLst/>
          </a:prstGeom>
        </p:spPr>
      </p:pic>
      <p:pic>
        <p:nvPicPr>
          <p:cNvPr id="10242" name="Picture 2" descr="http://clipartmag.com/images/trash-clipart-3.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340364" y="1790700"/>
            <a:ext cx="4633651" cy="659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53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p:cNvPicPr>
          <p:nvPr/>
        </p:nvPicPr>
        <p:blipFill>
          <a:blip r:embed="rId2"/>
          <a:srcRect/>
          <a:stretch>
            <a:fillRect/>
          </a:stretch>
        </p:blipFill>
        <p:spPr>
          <a:xfrm rot="5400000">
            <a:off x="10599393" y="2648743"/>
            <a:ext cx="8131524" cy="5416889"/>
          </a:xfrm>
          <a:prstGeom prst="rect">
            <a:avLst/>
          </a:prstGeom>
        </p:spPr>
      </p:pic>
      <p:pic>
        <p:nvPicPr>
          <p:cNvPr id="16" name="Picture 3"/>
          <p:cNvPicPr>
            <a:picLocks noChangeAspect="1"/>
          </p:cNvPicPr>
          <p:nvPr/>
        </p:nvPicPr>
        <p:blipFill>
          <a:blip r:embed="rId3"/>
          <a:srcRect/>
          <a:stretch>
            <a:fillRect/>
          </a:stretch>
        </p:blipFill>
        <p:spPr>
          <a:xfrm rot="181237">
            <a:off x="2717434" y="1203172"/>
            <a:ext cx="8246757" cy="2643995"/>
          </a:xfrm>
          <a:prstGeom prst="rect">
            <a:avLst/>
          </a:prstGeom>
        </p:spPr>
      </p:pic>
      <p:pic>
        <p:nvPicPr>
          <p:cNvPr id="2" name="Picture 2"/>
          <p:cNvPicPr>
            <a:picLocks noChangeAspect="1"/>
          </p:cNvPicPr>
          <p:nvPr/>
        </p:nvPicPr>
        <p:blipFill>
          <a:blip r:embed="rId4"/>
          <a:srcRect/>
          <a:stretch>
            <a:fillRect/>
          </a:stretch>
        </p:blipFill>
        <p:spPr>
          <a:xfrm rot="5400000">
            <a:off x="3175777" y="1775926"/>
            <a:ext cx="6662400" cy="10270756"/>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smtClean="0">
                <a:solidFill>
                  <a:srgbClr val="000000"/>
                </a:solidFill>
                <a:latin typeface="Muli Regular"/>
              </a:rPr>
              <a:t>.</a:t>
            </a:r>
            <a:endParaRPr lang="en-US" sz="2400" dirty="0">
              <a:solidFill>
                <a:srgbClr val="000000"/>
              </a:solidFill>
              <a:latin typeface="Muli Regular"/>
            </a:endParaRPr>
          </a:p>
        </p:txBody>
      </p:sp>
      <p:sp>
        <p:nvSpPr>
          <p:cNvPr id="9" name="TextBox 9"/>
          <p:cNvSpPr txBox="1"/>
          <p:nvPr/>
        </p:nvSpPr>
        <p:spPr>
          <a:xfrm>
            <a:off x="2412651" y="1642684"/>
            <a:ext cx="8866712" cy="1139825"/>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WAYS PEOPLE LITTER</a:t>
            </a:r>
            <a:endParaRPr lang="en-US" sz="8000" dirty="0">
              <a:solidFill>
                <a:srgbClr val="000000"/>
              </a:solidFill>
              <a:latin typeface="Amatic SC Bold"/>
            </a:endParaRPr>
          </a:p>
        </p:txBody>
      </p:sp>
      <p:pic>
        <p:nvPicPr>
          <p:cNvPr id="13" name="Picture 13"/>
          <p:cNvPicPr>
            <a:picLocks noChangeAspect="1"/>
          </p:cNvPicPr>
          <p:nvPr/>
        </p:nvPicPr>
        <p:blipFill>
          <a:blip r:embed="rId5"/>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6"/>
          <a:srcRect/>
          <a:stretch>
            <a:fillRect/>
          </a:stretch>
        </p:blipFill>
        <p:spPr>
          <a:xfrm rot="1800043">
            <a:off x="10627462" y="9434378"/>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19" name="Picture 19"/>
          <p:cNvPicPr>
            <a:picLocks noChangeAspect="1"/>
          </p:cNvPicPr>
          <p:nvPr/>
        </p:nvPicPr>
        <p:blipFill>
          <a:blip r:embed="rId8"/>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007253" y="3963372"/>
            <a:ext cx="8172733" cy="8956298"/>
          </a:xfrm>
          <a:prstGeom prst="rect">
            <a:avLst/>
          </a:prstGeom>
        </p:spPr>
        <p:txBody>
          <a:bodyPr wrap="square">
            <a:spAutoFit/>
          </a:bodyPr>
          <a:lstStyle/>
          <a:p>
            <a:r>
              <a:rPr lang="en-GB" dirty="0"/>
              <a:t> </a:t>
            </a:r>
            <a:r>
              <a:rPr lang="en-GB" sz="3200" dirty="0" smtClean="0">
                <a:solidFill>
                  <a:srgbClr val="00B050"/>
                </a:solidFill>
                <a:latin typeface="Berlin Sans FB" panose="020E0602020502020306" pitchFamily="34" charset="0"/>
              </a:rPr>
              <a:t>People do </a:t>
            </a:r>
            <a:r>
              <a:rPr lang="en-GB" sz="3200" dirty="0">
                <a:solidFill>
                  <a:srgbClr val="00B050"/>
                </a:solidFill>
                <a:latin typeface="Berlin Sans FB" panose="020E0602020502020306" pitchFamily="34" charset="0"/>
              </a:rPr>
              <a:t>it knowingly as well as unknowingly</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It </a:t>
            </a:r>
            <a:r>
              <a:rPr lang="en-GB" sz="3200" dirty="0">
                <a:solidFill>
                  <a:srgbClr val="00B050"/>
                </a:solidFill>
                <a:latin typeface="Berlin Sans FB" panose="020E0602020502020306" pitchFamily="34" charset="0"/>
              </a:rPr>
              <a:t>could be waste that is spilt on the ground or near the waste bin or under a bench in a park or buried in sand on the beach.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People </a:t>
            </a:r>
            <a:r>
              <a:rPr lang="en-GB" sz="3200" dirty="0">
                <a:solidFill>
                  <a:srgbClr val="00B050"/>
                </a:solidFill>
                <a:latin typeface="Berlin Sans FB" panose="020E0602020502020306" pitchFamily="34" charset="0"/>
              </a:rPr>
              <a:t>could throw an empty packet </a:t>
            </a:r>
            <a:r>
              <a:rPr lang="en-GB" sz="3200" dirty="0" smtClean="0">
                <a:solidFill>
                  <a:srgbClr val="00B050"/>
                </a:solidFill>
                <a:latin typeface="Berlin Sans FB" panose="020E0602020502020306" pitchFamily="34" charset="0"/>
              </a:rPr>
              <a:t>of crisps </a:t>
            </a:r>
            <a:r>
              <a:rPr lang="en-GB" sz="3200" dirty="0">
                <a:solidFill>
                  <a:srgbClr val="00B050"/>
                </a:solidFill>
                <a:latin typeface="Berlin Sans FB" panose="020E0602020502020306" pitchFamily="34" charset="0"/>
              </a:rPr>
              <a:t>they just finished eating on the street instead of putting it in a bin.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Littering </a:t>
            </a:r>
            <a:r>
              <a:rPr lang="en-GB" sz="3200" dirty="0">
                <a:solidFill>
                  <a:srgbClr val="00B050"/>
                </a:solidFill>
                <a:latin typeface="Berlin Sans FB" panose="020E0602020502020306" pitchFamily="34" charset="0"/>
              </a:rPr>
              <a:t>happens when people do not throw the waste in the bin appropriately.</a:t>
            </a: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3200" b="1" dirty="0" smtClean="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smtClean="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smtClean="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15450">
            <a:off x="514314" y="244795"/>
            <a:ext cx="1012267" cy="149379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506611" y="1617392"/>
            <a:ext cx="4269834" cy="6769789"/>
          </a:xfrm>
          <a:prstGeom prst="rect">
            <a:avLst/>
          </a:prstGeom>
        </p:spPr>
      </p:pic>
      <p:pic>
        <p:nvPicPr>
          <p:cNvPr id="17" name="Picture 5"/>
          <p:cNvPicPr>
            <a:picLocks noChangeAspect="1"/>
          </p:cNvPicPr>
          <p:nvPr/>
        </p:nvPicPr>
        <p:blipFill>
          <a:blip r:embed="rId12"/>
          <a:srcRect/>
          <a:stretch>
            <a:fillRect/>
          </a:stretch>
        </p:blipFill>
        <p:spPr>
          <a:xfrm>
            <a:off x="12110382" y="1619319"/>
            <a:ext cx="4844147" cy="7048362"/>
          </a:xfrm>
          <a:prstGeom prst="rect">
            <a:avLst/>
          </a:prstGeom>
        </p:spPr>
      </p:pic>
    </p:spTree>
    <p:extLst>
      <p:ext uri="{BB962C8B-B14F-4D97-AF65-F5344CB8AC3E}">
        <p14:creationId xmlns:p14="http://schemas.microsoft.com/office/powerpoint/2010/main" val="3414746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p:cNvPicPr>
          <p:nvPr/>
        </p:nvPicPr>
        <p:blipFill>
          <a:blip r:embed="rId2"/>
          <a:srcRect/>
          <a:stretch>
            <a:fillRect/>
          </a:stretch>
        </p:blipFill>
        <p:spPr>
          <a:xfrm rot="5400000">
            <a:off x="10683368" y="2895996"/>
            <a:ext cx="7515017" cy="4798645"/>
          </a:xfrm>
          <a:prstGeom prst="rect">
            <a:avLst/>
          </a:prstGeom>
        </p:spPr>
      </p:pic>
      <p:pic>
        <p:nvPicPr>
          <p:cNvPr id="18" name="Picture 3"/>
          <p:cNvPicPr>
            <a:picLocks noChangeAspect="1"/>
          </p:cNvPicPr>
          <p:nvPr/>
        </p:nvPicPr>
        <p:blipFill>
          <a:blip r:embed="rId3"/>
          <a:srcRect/>
          <a:stretch>
            <a:fillRect/>
          </a:stretch>
        </p:blipFill>
        <p:spPr>
          <a:xfrm rot="181237">
            <a:off x="671659" y="2571330"/>
            <a:ext cx="10948338" cy="2643995"/>
          </a:xfrm>
          <a:prstGeom prst="rect">
            <a:avLst/>
          </a:prstGeom>
        </p:spPr>
      </p:pic>
      <p:pic>
        <p:nvPicPr>
          <p:cNvPr id="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5400000">
            <a:off x="15059557" y="10934782"/>
            <a:ext cx="1789027" cy="4845454"/>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sp>
        <p:nvSpPr>
          <p:cNvPr id="8" name="TextBox 8"/>
          <p:cNvSpPr txBox="1"/>
          <p:nvPr/>
        </p:nvSpPr>
        <p:spPr>
          <a:xfrm>
            <a:off x="4648200" y="4832383"/>
            <a:ext cx="4825947" cy="6104235"/>
          </a:xfrm>
          <a:prstGeom prst="rect">
            <a:avLst/>
          </a:prstGeom>
        </p:spPr>
        <p:txBody>
          <a:bodyPr wrap="square" lIns="0" tIns="0" rIns="0" bIns="0" rtlCol="0" anchor="t">
            <a:spAutoFit/>
          </a:bodyPr>
          <a:lstStyle/>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Plastic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Glass bottles</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Sweet, chocolate, crisp wrappers</a:t>
            </a:r>
          </a:p>
          <a:p>
            <a:pPr algn="ctr">
              <a:lnSpc>
                <a:spcPts val="3359"/>
              </a:lnSpc>
              <a:spcBef>
                <a:spcPct val="0"/>
              </a:spcBef>
            </a:pPr>
            <a:endParaRPr lang="en-US" sz="4400" dirty="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Paper and card</a:t>
            </a:r>
          </a:p>
          <a:p>
            <a:pPr algn="ctr">
              <a:lnSpc>
                <a:spcPts val="3359"/>
              </a:lnSpc>
              <a:spcBef>
                <a:spcPct val="0"/>
              </a:spcBef>
            </a:pPr>
            <a:endParaRPr lang="en-US" sz="4400" dirty="0" smtClean="0">
              <a:solidFill>
                <a:srgbClr val="00B050"/>
              </a:solidFill>
              <a:latin typeface="Berlin Sans FB" panose="020E0602020502020306" pitchFamily="34" charset="0"/>
            </a:endParaRPr>
          </a:p>
          <a:p>
            <a:pPr algn="ctr">
              <a:lnSpc>
                <a:spcPts val="3359"/>
              </a:lnSpc>
              <a:spcBef>
                <a:spcPct val="0"/>
              </a:spcBef>
            </a:pPr>
            <a:r>
              <a:rPr lang="en-US" sz="4400" dirty="0" smtClean="0">
                <a:solidFill>
                  <a:srgbClr val="00B050"/>
                </a:solidFill>
                <a:latin typeface="Berlin Sans FB" panose="020E0602020502020306" pitchFamily="34" charset="0"/>
              </a:rPr>
              <a:t>Food waste</a:t>
            </a: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4400" dirty="0" smtClean="0">
              <a:solidFill>
                <a:srgbClr val="0070C0"/>
              </a:solidFill>
              <a:latin typeface="Berlin Sans FB" panose="020E0602020502020306" pitchFamily="34" charset="0"/>
            </a:endParaRPr>
          </a:p>
          <a:p>
            <a:pPr algn="ctr">
              <a:lnSpc>
                <a:spcPts val="3359"/>
              </a:lnSpc>
              <a:spcBef>
                <a:spcPct val="0"/>
              </a:spcBef>
            </a:pPr>
            <a:endParaRPr lang="en-US" sz="2400" dirty="0">
              <a:solidFill>
                <a:srgbClr val="000000"/>
              </a:solidFill>
              <a:latin typeface="Muli Regular"/>
            </a:endParaRPr>
          </a:p>
        </p:txBody>
      </p:sp>
      <p:sp>
        <p:nvSpPr>
          <p:cNvPr id="9" name="TextBox 9"/>
          <p:cNvSpPr txBox="1"/>
          <p:nvPr/>
        </p:nvSpPr>
        <p:spPr>
          <a:xfrm>
            <a:off x="533400" y="2934193"/>
            <a:ext cx="10939065"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different types of litter in school</a:t>
            </a:r>
            <a:endParaRPr lang="en-US" sz="8000" dirty="0">
              <a:solidFill>
                <a:srgbClr val="000000"/>
              </a:solidFill>
              <a:latin typeface="Amatic SC Bold"/>
            </a:endParaRP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9" name="Picture 19"/>
          <p:cNvPicPr>
            <a:picLocks noChangeAspect="1"/>
          </p:cNvPicPr>
          <p:nvPr/>
        </p:nvPicPr>
        <p:blipFill>
          <a:blip r:embed="rId7"/>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12572827" y="2095500"/>
            <a:ext cx="3657773" cy="3046988"/>
          </a:xfrm>
          <a:prstGeom prst="rect">
            <a:avLst/>
          </a:prstGeom>
          <a:solidFill>
            <a:schemeClr val="bg1"/>
          </a:solidFill>
        </p:spPr>
        <p:txBody>
          <a:bodyPr wrap="square" rtlCol="0">
            <a:spAutoFit/>
          </a:bodyPr>
          <a:lstStyle/>
          <a:p>
            <a:r>
              <a:rPr lang="en-GB" sz="4800" dirty="0" smtClean="0">
                <a:latin typeface="Berlin Sans FB" panose="020E0602020502020306" pitchFamily="34" charset="0"/>
              </a:rPr>
              <a:t>What is most common litter in your school?</a:t>
            </a:r>
            <a:endParaRPr lang="en-GB" sz="4800" dirty="0">
              <a:latin typeface="Berlin Sans FB" panose="020E0602020502020306" pitchFamily="34" charset="0"/>
            </a:endParaRPr>
          </a:p>
        </p:txBody>
      </p:sp>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915450">
            <a:off x="9220242" y="196255"/>
            <a:ext cx="1362996" cy="2011365"/>
          </a:xfrm>
          <a:prstGeom prst="rect">
            <a:avLst/>
          </a:prstGeom>
        </p:spPr>
      </p:pic>
      <p:pic>
        <p:nvPicPr>
          <p:cNvPr id="26" name="Picture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337484">
            <a:off x="283016" y="169635"/>
            <a:ext cx="1720505" cy="2064606"/>
          </a:xfrm>
          <a:prstGeom prst="rect">
            <a:avLst/>
          </a:prstGeom>
        </p:spPr>
      </p:pic>
      <p:pic>
        <p:nvPicPr>
          <p:cNvPr id="2053" name="Picture 5" descr="Image result for transparent confused emoji"/>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572827" y="5037445"/>
            <a:ext cx="3665898" cy="331681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lastic Bottle Png - Transparent Plastic Bottles Png (891x839), Png Download"/>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71781" y="6658697"/>
            <a:ext cx="3058301" cy="287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326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8100"/>
            <a:ext cx="14020800" cy="1031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78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1754</Words>
  <Application>Microsoft Office PowerPoint</Application>
  <PresentationFormat>Custom</PresentationFormat>
  <Paragraphs>276</Paragraphs>
  <Slides>49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Amatic SC Bold</vt:lpstr>
      <vt:lpstr>Arial</vt:lpstr>
      <vt:lpstr>Berlin Sans FB</vt:lpstr>
      <vt:lpstr>Muli Regular</vt:lpstr>
      <vt:lpstr>Calibri</vt:lpstr>
      <vt:lpstr>Times New Roman</vt:lpstr>
      <vt:lpstr>Muli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20</cp:revision>
  <dcterms:created xsi:type="dcterms:W3CDTF">2006-08-16T00:00:00Z</dcterms:created>
  <dcterms:modified xsi:type="dcterms:W3CDTF">2021-03-30T14:49:33Z</dcterms:modified>
  <dc:identifier>DAEDc3676mY</dc:identifier>
</cp:coreProperties>
</file>