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9"/>
  </p:notesMasterIdLst>
  <p:handoutMasterIdLst>
    <p:handoutMasterId r:id="rId20"/>
  </p:handoutMasterIdLst>
  <p:sldIdLst>
    <p:sldId id="273" r:id="rId3"/>
    <p:sldId id="268" r:id="rId4"/>
    <p:sldId id="264" r:id="rId5"/>
    <p:sldId id="271" r:id="rId6"/>
    <p:sldId id="272" r:id="rId7"/>
    <p:sldId id="283" r:id="rId8"/>
    <p:sldId id="274" r:id="rId9"/>
    <p:sldId id="275" r:id="rId10"/>
    <p:sldId id="276" r:id="rId11"/>
    <p:sldId id="277" r:id="rId12"/>
    <p:sldId id="278" r:id="rId13"/>
    <p:sldId id="279" r:id="rId14"/>
    <p:sldId id="280" r:id="rId15"/>
    <p:sldId id="281" r:id="rId16"/>
    <p:sldId id="282" r:id="rId17"/>
    <p:sldId id="270"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Twinkl" panose="020B0604020202020204" charset="0"/>
      <p:regular r:id="rId25"/>
      <p:bold r:id="rId26"/>
    </p:embeddedFont>
    <p:embeddedFont>
      <p:font typeface="Roboto" panose="02000000000000000000"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EFA"/>
    <a:srgbClr val="01A8E7"/>
    <a:srgbClr val="21A6F9"/>
    <a:srgbClr val="4DB1E3"/>
    <a:srgbClr val="E34192"/>
    <a:srgbClr val="18A0DB"/>
    <a:srgbClr val="DE1E5A"/>
    <a:srgbClr val="BC0105"/>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82" autoAdjust="0"/>
    <p:restoredTop sz="94660"/>
  </p:normalViewPr>
  <p:slideViewPr>
    <p:cSldViewPr snapToGrid="0" showGuides="1">
      <p:cViewPr varScale="1">
        <p:scale>
          <a:sx n="108" d="100"/>
          <a:sy n="108" d="100"/>
        </p:scale>
        <p:origin x="1446" y="10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resources/northern-ireland-resources/eco-schools-northern-ireland-northern-ireland"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9C243265-3EF9-6D4B-0261-2DC04795B4F7}"/>
              </a:ext>
            </a:extLst>
          </p:cNvPr>
          <p:cNvSpPr/>
          <p:nvPr userDrawn="1"/>
        </p:nvSpPr>
        <p:spPr>
          <a:xfrm>
            <a:off x="0" y="5839691"/>
            <a:ext cx="9144000" cy="1018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01A8E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AFDEFA"/>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01A8E7"/>
                </a:solidFill>
                <a:latin typeface="Roboto" panose="02000000000000000000" pitchFamily="2" charset="0"/>
                <a:ea typeface="Roboto" panose="02000000000000000000" pitchFamily="2" charset="0"/>
              </a:rPr>
              <a:t>Disclaimer</a:t>
            </a:r>
            <a:endParaRPr lang="en-GB" sz="2800" b="1" dirty="0">
              <a:solidFill>
                <a:srgbClr val="01A8E7"/>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82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73" r:id="rId4"/>
    <p:sldLayoutId id="2147483663" r:id="rId5"/>
    <p:sldLayoutId id="2147483666" r:id="rId6"/>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29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C038-FBF1-6D59-AF7B-0D7C28D0D0A3}"/>
              </a:ext>
            </a:extLst>
          </p:cNvPr>
          <p:cNvSpPr>
            <a:spLocks noGrp="1"/>
          </p:cNvSpPr>
          <p:nvPr>
            <p:ph type="title"/>
          </p:nvPr>
        </p:nvSpPr>
        <p:spPr/>
        <p:txBody>
          <a:bodyPr/>
          <a:lstStyle/>
          <a:p>
            <a:r>
              <a:rPr lang="en-GB" dirty="0">
                <a:solidFill>
                  <a:srgbClr val="01A8E7"/>
                </a:solidFill>
              </a:rPr>
              <a:t>Turn Out the Lights!</a:t>
            </a:r>
            <a:endParaRPr lang="en-US" dirty="0">
              <a:solidFill>
                <a:srgbClr val="01A8E7"/>
              </a:solidFill>
            </a:endParaRPr>
          </a:p>
        </p:txBody>
      </p:sp>
      <p:pic>
        <p:nvPicPr>
          <p:cNvPr id="5" name="Picture 4">
            <a:extLst>
              <a:ext uri="{FF2B5EF4-FFF2-40B4-BE49-F238E27FC236}">
                <a16:creationId xmlns:a16="http://schemas.microsoft.com/office/drawing/2014/main" id="{A8D2EAB2-3153-D1CE-7E4C-55065B899A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6926" t="-12762" r="-7229"/>
          <a:stretch/>
        </p:blipFill>
        <p:spPr>
          <a:xfrm>
            <a:off x="3224217" y="2184279"/>
            <a:ext cx="2705100" cy="2705100"/>
          </a:xfrm>
          <a:prstGeom prst="ellipse">
            <a:avLst/>
          </a:prstGeom>
          <a:solidFill>
            <a:srgbClr val="AFDEFA"/>
          </a:solidFill>
        </p:spPr>
      </p:pic>
      <p:sp>
        <p:nvSpPr>
          <p:cNvPr id="6" name="Text Box">
            <a:extLst>
              <a:ext uri="{FF2B5EF4-FFF2-40B4-BE49-F238E27FC236}">
                <a16:creationId xmlns:a16="http://schemas.microsoft.com/office/drawing/2014/main" id="{9F104FE7-439A-275D-9523-CA243B58B34E}"/>
              </a:ext>
            </a:extLst>
          </p:cNvPr>
          <p:cNvSpPr/>
          <p:nvPr/>
        </p:nvSpPr>
        <p:spPr>
          <a:xfrm>
            <a:off x="748933" y="1450689"/>
            <a:ext cx="3160883" cy="1467180"/>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Turning off lights and other electrical items when you’re not using them helps to save energy.</a:t>
            </a:r>
          </a:p>
        </p:txBody>
      </p:sp>
      <p:sp>
        <p:nvSpPr>
          <p:cNvPr id="10" name="Text Box">
            <a:extLst>
              <a:ext uri="{FF2B5EF4-FFF2-40B4-BE49-F238E27FC236}">
                <a16:creationId xmlns:a16="http://schemas.microsoft.com/office/drawing/2014/main" id="{DCDEFBB2-677B-626E-0114-2D6AA32D8FAE}"/>
              </a:ext>
            </a:extLst>
          </p:cNvPr>
          <p:cNvSpPr/>
          <p:nvPr/>
        </p:nvSpPr>
        <p:spPr>
          <a:xfrm>
            <a:off x="5227465" y="2258313"/>
            <a:ext cx="3160883" cy="854246"/>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Always turn lights off when you leave a room. </a:t>
            </a:r>
          </a:p>
        </p:txBody>
      </p:sp>
      <p:sp>
        <p:nvSpPr>
          <p:cNvPr id="11" name="Text Box">
            <a:extLst>
              <a:ext uri="{FF2B5EF4-FFF2-40B4-BE49-F238E27FC236}">
                <a16:creationId xmlns:a16="http://schemas.microsoft.com/office/drawing/2014/main" id="{EDA8D6E4-3237-A59A-04CD-BD56F738DE5E}"/>
              </a:ext>
            </a:extLst>
          </p:cNvPr>
          <p:cNvSpPr/>
          <p:nvPr/>
        </p:nvSpPr>
        <p:spPr>
          <a:xfrm>
            <a:off x="748932" y="3837052"/>
            <a:ext cx="3160883" cy="1773647"/>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In your classroom, decide if you really need the lights on, or if opening the curtains will let in enough natural light instead.</a:t>
            </a:r>
          </a:p>
        </p:txBody>
      </p:sp>
      <p:sp>
        <p:nvSpPr>
          <p:cNvPr id="12" name="Text Box">
            <a:extLst>
              <a:ext uri="{FF2B5EF4-FFF2-40B4-BE49-F238E27FC236}">
                <a16:creationId xmlns:a16="http://schemas.microsoft.com/office/drawing/2014/main" id="{E55D43F7-3B6F-1957-4D1E-26209BA3F204}"/>
              </a:ext>
            </a:extLst>
          </p:cNvPr>
          <p:cNvSpPr/>
          <p:nvPr/>
        </p:nvSpPr>
        <p:spPr>
          <a:xfrm>
            <a:off x="5243718" y="4172564"/>
            <a:ext cx="3160883" cy="1773647"/>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Ask your friends in other classes if they have remembered to turn off the lights in their classrooms, too!</a:t>
            </a:r>
          </a:p>
        </p:txBody>
      </p:sp>
    </p:spTree>
    <p:extLst>
      <p:ext uri="{BB962C8B-B14F-4D97-AF65-F5344CB8AC3E}">
        <p14:creationId xmlns:p14="http://schemas.microsoft.com/office/powerpoint/2010/main" val="424018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10" grpId="1" animBg="1"/>
      <p:bldP spid="11" grpId="1"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a:extLst>
              <a:ext uri="{FF2B5EF4-FFF2-40B4-BE49-F238E27FC236}">
                <a16:creationId xmlns:a16="http://schemas.microsoft.com/office/drawing/2014/main" id="{61F2E516-7858-F6AC-0B5B-47DAF40BCD10}"/>
              </a:ext>
            </a:extLst>
          </p:cNvPr>
          <p:cNvSpPr/>
          <p:nvPr/>
        </p:nvSpPr>
        <p:spPr>
          <a:xfrm>
            <a:off x="2627453" y="3108172"/>
            <a:ext cx="5760897" cy="854246"/>
          </a:xfrm>
          <a:prstGeom prst="roundRect">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792000" tIns="108000" rIns="108000" bIns="108000" rtlCol="0" anchor="ctr">
            <a:spAutoFit/>
          </a:bodyPr>
          <a:lstStyle/>
          <a:p>
            <a:pPr lvl="0">
              <a:spcBef>
                <a:spcPts val="1200"/>
              </a:spcBef>
            </a:pPr>
            <a:r>
              <a:rPr lang="en-GB" dirty="0">
                <a:solidFill>
                  <a:schemeClr val="tx1"/>
                </a:solidFill>
              </a:rPr>
              <a:t>Perhaps your class could try planting some seeds or a tree in your school grounds.</a:t>
            </a:r>
          </a:p>
        </p:txBody>
      </p:sp>
      <p:sp>
        <p:nvSpPr>
          <p:cNvPr id="12" name="Text Box">
            <a:extLst>
              <a:ext uri="{FF2B5EF4-FFF2-40B4-BE49-F238E27FC236}">
                <a16:creationId xmlns:a16="http://schemas.microsoft.com/office/drawing/2014/main" id="{A3FFE62E-D195-5AEE-E3F9-3FC64EBEA4C5}"/>
              </a:ext>
            </a:extLst>
          </p:cNvPr>
          <p:cNvSpPr/>
          <p:nvPr/>
        </p:nvSpPr>
        <p:spPr>
          <a:xfrm>
            <a:off x="2534857" y="4315237"/>
            <a:ext cx="5853494" cy="854246"/>
          </a:xfrm>
          <a:prstGeom prst="roundRect">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108000" rIns="108000" bIns="108000" rtlCol="0" anchor="ctr">
            <a:spAutoFit/>
          </a:bodyPr>
          <a:lstStyle/>
          <a:p>
            <a:pPr lvl="0">
              <a:spcBef>
                <a:spcPts val="1200"/>
              </a:spcBef>
            </a:pPr>
            <a:r>
              <a:rPr lang="en-GB" dirty="0">
                <a:solidFill>
                  <a:schemeClr val="tx1"/>
                </a:solidFill>
              </a:rPr>
              <a:t>Check online to see what plants can be grown at this time of year.</a:t>
            </a:r>
          </a:p>
        </p:txBody>
      </p:sp>
      <p:sp>
        <p:nvSpPr>
          <p:cNvPr id="2" name="Title 1">
            <a:extLst>
              <a:ext uri="{FF2B5EF4-FFF2-40B4-BE49-F238E27FC236}">
                <a16:creationId xmlns:a16="http://schemas.microsoft.com/office/drawing/2014/main" id="{01747031-A7F0-CC84-46D9-F2446E4F2AE1}"/>
              </a:ext>
            </a:extLst>
          </p:cNvPr>
          <p:cNvSpPr>
            <a:spLocks noGrp="1"/>
          </p:cNvSpPr>
          <p:nvPr>
            <p:ph type="title"/>
          </p:nvPr>
        </p:nvSpPr>
        <p:spPr/>
        <p:txBody>
          <a:bodyPr/>
          <a:lstStyle/>
          <a:p>
            <a:r>
              <a:rPr lang="en-GB" dirty="0">
                <a:solidFill>
                  <a:srgbClr val="01A8E7"/>
                </a:solidFill>
              </a:rPr>
              <a:t>Plant Something </a:t>
            </a:r>
            <a:endParaRPr lang="en-US" dirty="0">
              <a:solidFill>
                <a:srgbClr val="01A8E7"/>
              </a:solidFill>
            </a:endParaRPr>
          </a:p>
        </p:txBody>
      </p:sp>
      <p:pic>
        <p:nvPicPr>
          <p:cNvPr id="6" name="Picture 5">
            <a:extLst>
              <a:ext uri="{FF2B5EF4-FFF2-40B4-BE49-F238E27FC236}">
                <a16:creationId xmlns:a16="http://schemas.microsoft.com/office/drawing/2014/main" id="{699EE2C4-C240-85B1-6FB1-DFC31CEA95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858" y="2576248"/>
            <a:ext cx="5638180" cy="4037665"/>
          </a:xfrm>
          <a:prstGeom prst="rect">
            <a:avLst/>
          </a:prstGeom>
        </p:spPr>
      </p:pic>
      <p:sp>
        <p:nvSpPr>
          <p:cNvPr id="8" name="Text">
            <a:extLst>
              <a:ext uri="{FF2B5EF4-FFF2-40B4-BE49-F238E27FC236}">
                <a16:creationId xmlns:a16="http://schemas.microsoft.com/office/drawing/2014/main" id="{8927870E-895C-B593-8110-4C09A5EAB34A}"/>
              </a:ext>
            </a:extLst>
          </p:cNvPr>
          <p:cNvSpPr/>
          <p:nvPr/>
        </p:nvSpPr>
        <p:spPr>
          <a:xfrm>
            <a:off x="755650" y="1500749"/>
            <a:ext cx="7632698" cy="1138773"/>
          </a:xfrm>
          <a:prstGeom prst="rect">
            <a:avLst/>
          </a:prstGeom>
        </p:spPr>
        <p:txBody>
          <a:bodyPr wrap="square" lIns="0" tIns="0" rIns="0" bIns="0">
            <a:spAutoFit/>
          </a:bodyPr>
          <a:lstStyle/>
          <a:p>
            <a:pPr lvl="0"/>
            <a:r>
              <a:rPr lang="en-GB" dirty="0"/>
              <a:t>Thousands of wildlife species rely on plants and trees for food and shelter.</a:t>
            </a:r>
          </a:p>
          <a:p>
            <a:pPr lvl="0">
              <a:spcBef>
                <a:spcPts val="1200"/>
              </a:spcBef>
            </a:pPr>
            <a:r>
              <a:rPr lang="en-GB" dirty="0"/>
              <a:t>Plants also release oxygen into the air.</a:t>
            </a:r>
          </a:p>
          <a:p>
            <a:pPr lvl="0">
              <a:spcBef>
                <a:spcPts val="1200"/>
              </a:spcBef>
            </a:pPr>
            <a:endParaRPr lang="en-GB" dirty="0"/>
          </a:p>
        </p:txBody>
      </p:sp>
    </p:spTree>
    <p:extLst>
      <p:ext uri="{BB962C8B-B14F-4D97-AF65-F5344CB8AC3E}">
        <p14:creationId xmlns:p14="http://schemas.microsoft.com/office/powerpoint/2010/main" val="70854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BC239805-808A-A585-8ACA-21C519AD2830}"/>
              </a:ext>
            </a:extLst>
          </p:cNvPr>
          <p:cNvSpPr/>
          <p:nvPr/>
        </p:nvSpPr>
        <p:spPr>
          <a:xfrm>
            <a:off x="5226693" y="1365114"/>
            <a:ext cx="2382255" cy="2382255"/>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FDEFA"/>
              </a:solidFill>
            </a:endParaRPr>
          </a:p>
        </p:txBody>
      </p:sp>
      <p:sp>
        <p:nvSpPr>
          <p:cNvPr id="2" name="Title 1">
            <a:extLst>
              <a:ext uri="{FF2B5EF4-FFF2-40B4-BE49-F238E27FC236}">
                <a16:creationId xmlns:a16="http://schemas.microsoft.com/office/drawing/2014/main" id="{C80B4120-DCA6-F67E-B4BB-CC78824EEC5E}"/>
              </a:ext>
            </a:extLst>
          </p:cNvPr>
          <p:cNvSpPr>
            <a:spLocks noGrp="1"/>
          </p:cNvSpPr>
          <p:nvPr>
            <p:ph type="title"/>
          </p:nvPr>
        </p:nvSpPr>
        <p:spPr/>
        <p:txBody>
          <a:bodyPr/>
          <a:lstStyle/>
          <a:p>
            <a:r>
              <a:rPr lang="en-GB" dirty="0">
                <a:solidFill>
                  <a:srgbClr val="01A8E7"/>
                </a:solidFill>
              </a:rPr>
              <a:t>Do a Litter Pick</a:t>
            </a:r>
            <a:endParaRPr lang="en-US" dirty="0">
              <a:solidFill>
                <a:srgbClr val="01A8E7"/>
              </a:solidFill>
            </a:endParaRPr>
          </a:p>
        </p:txBody>
      </p:sp>
      <p:sp>
        <p:nvSpPr>
          <p:cNvPr id="9" name="Text">
            <a:extLst>
              <a:ext uri="{FF2B5EF4-FFF2-40B4-BE49-F238E27FC236}">
                <a16:creationId xmlns:a16="http://schemas.microsoft.com/office/drawing/2014/main" id="{3FEB7AA2-81F8-3017-B1D4-15D4C7E4E1E2}"/>
              </a:ext>
            </a:extLst>
          </p:cNvPr>
          <p:cNvSpPr/>
          <p:nvPr/>
        </p:nvSpPr>
        <p:spPr>
          <a:xfrm>
            <a:off x="1397369" y="3970964"/>
            <a:ext cx="2978175" cy="830997"/>
          </a:xfrm>
          <a:prstGeom prst="rect">
            <a:avLst/>
          </a:prstGeom>
        </p:spPr>
        <p:txBody>
          <a:bodyPr wrap="square" lIns="0" tIns="0" rIns="0" bIns="0">
            <a:spAutoFit/>
          </a:bodyPr>
          <a:lstStyle/>
          <a:p>
            <a:pPr lvl="0"/>
            <a:r>
              <a:rPr lang="en-GB" dirty="0"/>
              <a:t>Doing a litter pick is a great way to take care of your school grounds or local area.</a:t>
            </a:r>
          </a:p>
        </p:txBody>
      </p:sp>
      <p:grpSp>
        <p:nvGrpSpPr>
          <p:cNvPr id="28" name="Group 27">
            <a:extLst>
              <a:ext uri="{FF2B5EF4-FFF2-40B4-BE49-F238E27FC236}">
                <a16:creationId xmlns:a16="http://schemas.microsoft.com/office/drawing/2014/main" id="{D142737F-9568-DF82-70CA-2801E94ABAFB}"/>
              </a:ext>
            </a:extLst>
          </p:cNvPr>
          <p:cNvGrpSpPr/>
          <p:nvPr/>
        </p:nvGrpSpPr>
        <p:grpSpPr>
          <a:xfrm>
            <a:off x="1624830" y="1270943"/>
            <a:ext cx="2429651" cy="2561534"/>
            <a:chOff x="1624830" y="1270943"/>
            <a:chExt cx="2429651" cy="2561534"/>
          </a:xfrm>
        </p:grpSpPr>
        <p:sp>
          <p:nvSpPr>
            <p:cNvPr id="10" name="Oval 9">
              <a:extLst>
                <a:ext uri="{FF2B5EF4-FFF2-40B4-BE49-F238E27FC236}">
                  <a16:creationId xmlns:a16="http://schemas.microsoft.com/office/drawing/2014/main" id="{CCCCDF32-CD85-1BF2-0AC6-DD5622923907}"/>
                </a:ext>
              </a:extLst>
            </p:cNvPr>
            <p:cNvSpPr/>
            <p:nvPr/>
          </p:nvSpPr>
          <p:spPr>
            <a:xfrm>
              <a:off x="1624830" y="1365114"/>
              <a:ext cx="2382255" cy="2382255"/>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FDEFA"/>
                </a:solidFill>
              </a:endParaRPr>
            </a:p>
          </p:txBody>
        </p:sp>
        <p:pic>
          <p:nvPicPr>
            <p:cNvPr id="8" name="Picture 7" descr="A picture containing toy, doll&#10;&#10;Description automatically generated">
              <a:extLst>
                <a:ext uri="{FF2B5EF4-FFF2-40B4-BE49-F238E27FC236}">
                  <a16:creationId xmlns:a16="http://schemas.microsoft.com/office/drawing/2014/main" id="{9B44BD10-4CCC-3634-E745-C03E8C1B95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8434" y="1270943"/>
              <a:ext cx="2336047" cy="2561534"/>
            </a:xfrm>
            <a:prstGeom prst="rect">
              <a:avLst/>
            </a:prstGeom>
          </p:spPr>
        </p:pic>
      </p:grpSp>
      <p:sp>
        <p:nvSpPr>
          <p:cNvPr id="13" name="Text Box">
            <a:extLst>
              <a:ext uri="{FF2B5EF4-FFF2-40B4-BE49-F238E27FC236}">
                <a16:creationId xmlns:a16="http://schemas.microsoft.com/office/drawing/2014/main" id="{86795476-FA7A-3D4A-DE32-E7ED010A47EF}"/>
              </a:ext>
            </a:extLst>
          </p:cNvPr>
          <p:cNvSpPr/>
          <p:nvPr/>
        </p:nvSpPr>
        <p:spPr>
          <a:xfrm>
            <a:off x="755651" y="5182881"/>
            <a:ext cx="7632698" cy="854246"/>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Bef>
                <a:spcPts val="1200"/>
              </a:spcBef>
              <a:spcAft>
                <a:spcPts val="1200"/>
              </a:spcAft>
            </a:pPr>
            <a:r>
              <a:rPr lang="en-GB" b="1" dirty="0">
                <a:solidFill>
                  <a:srgbClr val="1C1C1C"/>
                </a:solidFill>
              </a:rPr>
              <a:t>You could take a tally of the different kinds of litter</a:t>
            </a:r>
            <a:br>
              <a:rPr lang="en-GB" b="1" dirty="0">
                <a:solidFill>
                  <a:srgbClr val="1C1C1C"/>
                </a:solidFill>
              </a:rPr>
            </a:br>
            <a:r>
              <a:rPr lang="en-GB" b="1" dirty="0">
                <a:solidFill>
                  <a:srgbClr val="1C1C1C"/>
                </a:solidFill>
              </a:rPr>
              <a:t>you come across during your litter pick.</a:t>
            </a:r>
          </a:p>
        </p:txBody>
      </p:sp>
      <p:pic>
        <p:nvPicPr>
          <p:cNvPr id="22" name="Picture 21" descr="A group of people in clothing&#10;&#10;Description automatically generated with medium confidence">
            <a:extLst>
              <a:ext uri="{FF2B5EF4-FFF2-40B4-BE49-F238E27FC236}">
                <a16:creationId xmlns:a16="http://schemas.microsoft.com/office/drawing/2014/main" id="{736F87EB-CDE1-8900-A30A-0192C5A555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397" y="1607813"/>
            <a:ext cx="2978175" cy="1890986"/>
          </a:xfrm>
          <a:prstGeom prst="rect">
            <a:avLst/>
          </a:prstGeom>
        </p:spPr>
      </p:pic>
      <p:sp>
        <p:nvSpPr>
          <p:cNvPr id="27" name="Text">
            <a:extLst>
              <a:ext uri="{FF2B5EF4-FFF2-40B4-BE49-F238E27FC236}">
                <a16:creationId xmlns:a16="http://schemas.microsoft.com/office/drawing/2014/main" id="{D639954C-DA16-45CB-622B-32E0E7366C65}"/>
              </a:ext>
            </a:extLst>
          </p:cNvPr>
          <p:cNvSpPr/>
          <p:nvPr/>
        </p:nvSpPr>
        <p:spPr>
          <a:xfrm>
            <a:off x="4928732" y="3970965"/>
            <a:ext cx="2978175" cy="830997"/>
          </a:xfrm>
          <a:prstGeom prst="rect">
            <a:avLst/>
          </a:prstGeom>
        </p:spPr>
        <p:txBody>
          <a:bodyPr wrap="square" lIns="0" tIns="0" rIns="0" bIns="0">
            <a:spAutoFit/>
          </a:bodyPr>
          <a:lstStyle/>
          <a:p>
            <a:pPr lvl="0">
              <a:spcBef>
                <a:spcPts val="1200"/>
              </a:spcBef>
            </a:pPr>
            <a:r>
              <a:rPr lang="en-GB" dirty="0"/>
              <a:t>All you need are some litter pickers, biodegradable bin bags and hi-vis vests.</a:t>
            </a:r>
          </a:p>
        </p:txBody>
      </p:sp>
    </p:spTree>
    <p:extLst>
      <p:ext uri="{BB962C8B-B14F-4D97-AF65-F5344CB8AC3E}">
        <p14:creationId xmlns:p14="http://schemas.microsoft.com/office/powerpoint/2010/main" val="341345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7A0F985-F246-AEAB-4156-1A6985F190B2}"/>
              </a:ext>
            </a:extLst>
          </p:cNvPr>
          <p:cNvGrpSpPr/>
          <p:nvPr/>
        </p:nvGrpSpPr>
        <p:grpSpPr>
          <a:xfrm>
            <a:off x="392326" y="574674"/>
            <a:ext cx="8359348" cy="5708652"/>
            <a:chOff x="392326" y="574674"/>
            <a:chExt cx="8359348" cy="5708652"/>
          </a:xfrm>
        </p:grpSpPr>
        <p:sp>
          <p:nvSpPr>
            <p:cNvPr id="5" name="Rectangle 4">
              <a:extLst>
                <a:ext uri="{FF2B5EF4-FFF2-40B4-BE49-F238E27FC236}">
                  <a16:creationId xmlns:a16="http://schemas.microsoft.com/office/drawing/2014/main" id="{A3D3567A-DCF4-8490-CC71-B9BC149EBB26}"/>
                </a:ext>
              </a:extLst>
            </p:cNvPr>
            <p:cNvSpPr/>
            <p:nvPr/>
          </p:nvSpPr>
          <p:spPr>
            <a:xfrm>
              <a:off x="762000" y="800100"/>
              <a:ext cx="7505700" cy="527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0F5900-A567-D0E4-8A66-EFC3EF36F90F}"/>
                </a:ext>
              </a:extLst>
            </p:cNvPr>
            <p:cNvSpPr/>
            <p:nvPr/>
          </p:nvSpPr>
          <p:spPr>
            <a:xfrm>
              <a:off x="1255222" y="986213"/>
              <a:ext cx="6658494" cy="81950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Plan a Paper Free Lesson</a:t>
              </a:r>
              <a:endParaRPr lang="en-US" sz="3600" b="1" dirty="0"/>
            </a:p>
          </p:txBody>
        </p:sp>
        <p:pic>
          <p:nvPicPr>
            <p:cNvPr id="4" name="Picture 3" descr="A picture containing text, monitor, electronics, display&#10;&#10;Description automatically generated">
              <a:extLst>
                <a:ext uri="{FF2B5EF4-FFF2-40B4-BE49-F238E27FC236}">
                  <a16:creationId xmlns:a16="http://schemas.microsoft.com/office/drawing/2014/main" id="{C547C0A4-147B-48EE-D5C7-53A572EEE8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717674" y="-750674"/>
              <a:ext cx="5708652" cy="8359348"/>
            </a:xfrm>
            <a:prstGeom prst="rect">
              <a:avLst/>
            </a:prstGeom>
          </p:spPr>
        </p:pic>
      </p:grpSp>
      <p:sp>
        <p:nvSpPr>
          <p:cNvPr id="8" name="Rounded Rectangular Callout 7">
            <a:extLst>
              <a:ext uri="{FF2B5EF4-FFF2-40B4-BE49-F238E27FC236}">
                <a16:creationId xmlns:a16="http://schemas.microsoft.com/office/drawing/2014/main" id="{EF755186-1B12-ABAD-D881-FDBF067A3343}"/>
              </a:ext>
            </a:extLst>
          </p:cNvPr>
          <p:cNvSpPr/>
          <p:nvPr/>
        </p:nvSpPr>
        <p:spPr>
          <a:xfrm>
            <a:off x="1797977" y="1981560"/>
            <a:ext cx="4551451" cy="924674"/>
          </a:xfrm>
          <a:prstGeom prst="wedgeRoundRectCallout">
            <a:avLst>
              <a:gd name="adj1" fmla="val -58605"/>
              <a:gd name="adj2" fmla="val -33056"/>
              <a:gd name="adj3" fmla="val 16667"/>
            </a:avLst>
          </a:prstGeom>
          <a:solidFill>
            <a:srgbClr val="AFDE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rPr>
              <a:t>Help your teacher to plan a lesson where nobody uses any paper!</a:t>
            </a:r>
          </a:p>
        </p:txBody>
      </p:sp>
      <p:grpSp>
        <p:nvGrpSpPr>
          <p:cNvPr id="14" name="Group 13">
            <a:extLst>
              <a:ext uri="{FF2B5EF4-FFF2-40B4-BE49-F238E27FC236}">
                <a16:creationId xmlns:a16="http://schemas.microsoft.com/office/drawing/2014/main" id="{A0FB5F28-FF32-07EC-11DB-AE9EFB842EDD}"/>
              </a:ext>
            </a:extLst>
          </p:cNvPr>
          <p:cNvGrpSpPr/>
          <p:nvPr/>
        </p:nvGrpSpPr>
        <p:grpSpPr>
          <a:xfrm>
            <a:off x="2700391" y="3092347"/>
            <a:ext cx="4551451" cy="2666426"/>
            <a:chOff x="2700391" y="3199047"/>
            <a:chExt cx="4551451" cy="2666426"/>
          </a:xfrm>
          <a:effectLst>
            <a:outerShdw blurRad="50800" dist="38100" dir="2700000" algn="tl" rotWithShape="0">
              <a:prstClr val="black">
                <a:alpha val="40000"/>
              </a:prstClr>
            </a:outerShdw>
          </a:effectLst>
        </p:grpSpPr>
        <p:sp>
          <p:nvSpPr>
            <p:cNvPr id="11" name="Rounded Rectangular Callout 10">
              <a:extLst>
                <a:ext uri="{FF2B5EF4-FFF2-40B4-BE49-F238E27FC236}">
                  <a16:creationId xmlns:a16="http://schemas.microsoft.com/office/drawing/2014/main" id="{24DBBEBD-E8FE-BB7D-1DE3-BDCD7B24D704}"/>
                </a:ext>
              </a:extLst>
            </p:cNvPr>
            <p:cNvSpPr/>
            <p:nvPr/>
          </p:nvSpPr>
          <p:spPr>
            <a:xfrm>
              <a:off x="2700391" y="3199047"/>
              <a:ext cx="4551451" cy="924674"/>
            </a:xfrm>
            <a:prstGeom prst="wedgeRoundRectCallout">
              <a:avLst>
                <a:gd name="adj1" fmla="val 60357"/>
                <a:gd name="adj2" fmla="val -28612"/>
                <a:gd name="adj3" fmla="val 16667"/>
              </a:avLst>
            </a:prstGeom>
            <a:solidFill>
              <a:srgbClr val="AFDEF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en-GB" b="1" dirty="0">
                  <a:solidFill>
                    <a:schemeClr val="tx1"/>
                  </a:solidFill>
                </a:rPr>
                <a:t>Ideas: </a:t>
              </a:r>
            </a:p>
          </p:txBody>
        </p:sp>
        <p:sp>
          <p:nvSpPr>
            <p:cNvPr id="13" name="Rounded Rectangle 12">
              <a:extLst>
                <a:ext uri="{FF2B5EF4-FFF2-40B4-BE49-F238E27FC236}">
                  <a16:creationId xmlns:a16="http://schemas.microsoft.com/office/drawing/2014/main" id="{BB8A2C7A-2924-8B47-6283-1C60EA081AB2}"/>
                </a:ext>
              </a:extLst>
            </p:cNvPr>
            <p:cNvSpPr/>
            <p:nvPr/>
          </p:nvSpPr>
          <p:spPr>
            <a:xfrm>
              <a:off x="2700391" y="3610189"/>
              <a:ext cx="4551451" cy="2255284"/>
            </a:xfrm>
            <a:prstGeom prst="roundRect">
              <a:avLst>
                <a:gd name="adj" fmla="val 6623"/>
              </a:avLst>
            </a:prstGeom>
            <a:solidFill>
              <a:srgbClr val="AFDEF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108000" rtlCol="0" anchor="ctr"/>
            <a:lstStyle/>
            <a:p>
              <a:pPr marL="285750" indent="-285750">
                <a:buFont typeface="Arial" panose="020B0604020202020204" pitchFamily="34" charset="0"/>
                <a:buChar char="•"/>
              </a:pPr>
              <a:r>
                <a:rPr lang="en-US" dirty="0">
                  <a:solidFill>
                    <a:schemeClr val="tx1"/>
                  </a:solidFill>
                </a:rPr>
                <a:t>Role-play scenarios where people do/do not look after the environment.</a:t>
              </a:r>
            </a:p>
            <a:p>
              <a:pPr marL="285750" indent="-285750">
                <a:buFont typeface="Arial" panose="020B0604020202020204" pitchFamily="34" charset="0"/>
                <a:buChar char="•"/>
              </a:pPr>
              <a:r>
                <a:rPr lang="en-US" dirty="0">
                  <a:solidFill>
                    <a:schemeClr val="tx1"/>
                  </a:solidFill>
                </a:rPr>
                <a:t>Work in groups to make models using recyclable materials.</a:t>
              </a:r>
            </a:p>
            <a:p>
              <a:pPr marL="285750" indent="-285750">
                <a:buFont typeface="Arial" panose="020B0604020202020204" pitchFamily="34" charset="0"/>
                <a:buChar char="•"/>
              </a:pPr>
              <a:r>
                <a:rPr lang="en-US" dirty="0">
                  <a:solidFill>
                    <a:schemeClr val="tx1"/>
                  </a:solidFill>
                </a:rPr>
                <a:t>Use iPads to record your own TV adverts explaining why recycling or saving energy is so important.</a:t>
              </a:r>
            </a:p>
          </p:txBody>
        </p:sp>
      </p:grpSp>
    </p:spTree>
    <p:extLst>
      <p:ext uri="{BB962C8B-B14F-4D97-AF65-F5344CB8AC3E}">
        <p14:creationId xmlns:p14="http://schemas.microsoft.com/office/powerpoint/2010/main" val="117545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a:extLst>
              <a:ext uri="{FF2B5EF4-FFF2-40B4-BE49-F238E27FC236}">
                <a16:creationId xmlns:a16="http://schemas.microsoft.com/office/drawing/2014/main" id="{5616AE21-A1C8-1BB8-7546-0928FDBFC658}"/>
              </a:ext>
            </a:extLst>
          </p:cNvPr>
          <p:cNvSpPr/>
          <p:nvPr/>
        </p:nvSpPr>
        <p:spPr>
          <a:xfrm>
            <a:off x="3993862" y="4531035"/>
            <a:ext cx="4394486" cy="824378"/>
          </a:xfrm>
          <a:prstGeom prst="roundRect">
            <a:avLst>
              <a:gd name="adj" fmla="val 11934"/>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pPr lvl="0">
              <a:spcBef>
                <a:spcPts val="1200"/>
              </a:spcBef>
              <a:spcAft>
                <a:spcPts val="1200"/>
              </a:spcAft>
            </a:pPr>
            <a:r>
              <a:rPr lang="en-GB" dirty="0">
                <a:solidFill>
                  <a:srgbClr val="1C1C1C"/>
                </a:solidFill>
              </a:rPr>
              <a:t>The activities are short, simple </a:t>
            </a:r>
            <a:br>
              <a:rPr lang="en-GB" dirty="0">
                <a:solidFill>
                  <a:srgbClr val="1C1C1C"/>
                </a:solidFill>
              </a:rPr>
            </a:br>
            <a:r>
              <a:rPr lang="en-GB" dirty="0">
                <a:solidFill>
                  <a:srgbClr val="1C1C1C"/>
                </a:solidFill>
              </a:rPr>
              <a:t>and fun!</a:t>
            </a:r>
          </a:p>
        </p:txBody>
      </p:sp>
      <p:sp>
        <p:nvSpPr>
          <p:cNvPr id="8" name="Text Box">
            <a:extLst>
              <a:ext uri="{FF2B5EF4-FFF2-40B4-BE49-F238E27FC236}">
                <a16:creationId xmlns:a16="http://schemas.microsoft.com/office/drawing/2014/main" id="{6D0F6358-BB03-83BF-74F5-8DDDA3138968}"/>
              </a:ext>
            </a:extLst>
          </p:cNvPr>
          <p:cNvSpPr/>
          <p:nvPr/>
        </p:nvSpPr>
        <p:spPr>
          <a:xfrm>
            <a:off x="3634451" y="2768941"/>
            <a:ext cx="4753897" cy="1467180"/>
          </a:xfrm>
          <a:prstGeom prst="roundRect">
            <a:avLst>
              <a:gd name="adj" fmla="val 11934"/>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684000" tIns="108000" rIns="108000" bIns="108000" rtlCol="0" anchor="ctr">
            <a:spAutoFit/>
          </a:bodyPr>
          <a:lstStyle/>
          <a:p>
            <a:pPr lvl="0">
              <a:spcBef>
                <a:spcPts val="1200"/>
              </a:spcBef>
              <a:spcAft>
                <a:spcPts val="1200"/>
              </a:spcAft>
            </a:pPr>
            <a:r>
              <a:rPr lang="en-GB" dirty="0">
                <a:solidFill>
                  <a:srgbClr val="1C1C1C"/>
                </a:solidFill>
              </a:rPr>
              <a:t>Perhaps your school could sign up to the campaign and make a big effort to cut down on the amount of litter and waste being produced.</a:t>
            </a:r>
          </a:p>
        </p:txBody>
      </p:sp>
      <p:sp>
        <p:nvSpPr>
          <p:cNvPr id="2" name="Title 1">
            <a:extLst>
              <a:ext uri="{FF2B5EF4-FFF2-40B4-BE49-F238E27FC236}">
                <a16:creationId xmlns:a16="http://schemas.microsoft.com/office/drawing/2014/main" id="{AE5EF5CF-6078-529C-C927-E1C87598A8F3}"/>
              </a:ext>
            </a:extLst>
          </p:cNvPr>
          <p:cNvSpPr>
            <a:spLocks noGrp="1"/>
          </p:cNvSpPr>
          <p:nvPr>
            <p:ph type="title"/>
          </p:nvPr>
        </p:nvSpPr>
        <p:spPr/>
        <p:txBody>
          <a:bodyPr/>
          <a:lstStyle/>
          <a:p>
            <a:r>
              <a:rPr lang="en-GB" sz="3500" dirty="0">
                <a:solidFill>
                  <a:srgbClr val="01A8E7"/>
                </a:solidFill>
              </a:rPr>
              <a:t>Take Part in the Litter Less Campaign</a:t>
            </a:r>
            <a:endParaRPr lang="en-US" sz="3500" dirty="0">
              <a:solidFill>
                <a:srgbClr val="01A8E7"/>
              </a:solidFill>
            </a:endParaRPr>
          </a:p>
        </p:txBody>
      </p:sp>
      <p:pic>
        <p:nvPicPr>
          <p:cNvPr id="6" name="Picture 5" descr="Icon&#10;&#10;Description automatically generated with low confidence">
            <a:extLst>
              <a:ext uri="{FF2B5EF4-FFF2-40B4-BE49-F238E27FC236}">
                <a16:creationId xmlns:a16="http://schemas.microsoft.com/office/drawing/2014/main" id="{B96A48CC-6A87-D370-768B-7EFF3B37EF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650" y="2284918"/>
            <a:ext cx="3813730" cy="3856105"/>
          </a:xfrm>
          <a:prstGeom prst="rect">
            <a:avLst/>
          </a:prstGeom>
        </p:spPr>
      </p:pic>
      <p:sp>
        <p:nvSpPr>
          <p:cNvPr id="5" name="Text">
            <a:extLst>
              <a:ext uri="{FF2B5EF4-FFF2-40B4-BE49-F238E27FC236}">
                <a16:creationId xmlns:a16="http://schemas.microsoft.com/office/drawing/2014/main" id="{FD31233F-06E2-0E9C-85FF-FC07DF669CF2}"/>
              </a:ext>
            </a:extLst>
          </p:cNvPr>
          <p:cNvSpPr/>
          <p:nvPr/>
        </p:nvSpPr>
        <p:spPr>
          <a:xfrm>
            <a:off x="755650" y="1432457"/>
            <a:ext cx="7632698" cy="553998"/>
          </a:xfrm>
          <a:prstGeom prst="rect">
            <a:avLst/>
          </a:prstGeom>
        </p:spPr>
        <p:txBody>
          <a:bodyPr wrap="square" lIns="0" tIns="0" rIns="0" bIns="0">
            <a:spAutoFit/>
          </a:bodyPr>
          <a:lstStyle/>
          <a:p>
            <a:pPr lvl="0"/>
            <a:r>
              <a:rPr lang="en-GB" dirty="0"/>
              <a:t>The Litter Less Campaign started in 2011 and has helped to teach millions of students all over the world about caring for the planet.</a:t>
            </a:r>
          </a:p>
        </p:txBody>
      </p:sp>
    </p:spTree>
    <p:extLst>
      <p:ext uri="{BB962C8B-B14F-4D97-AF65-F5344CB8AC3E}">
        <p14:creationId xmlns:p14="http://schemas.microsoft.com/office/powerpoint/2010/main" val="14848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F18A-9FDA-B463-31D8-58B07ACAAB99}"/>
              </a:ext>
            </a:extLst>
          </p:cNvPr>
          <p:cNvSpPr>
            <a:spLocks noGrp="1"/>
          </p:cNvSpPr>
          <p:nvPr>
            <p:ph type="title"/>
          </p:nvPr>
        </p:nvSpPr>
        <p:spPr>
          <a:xfrm>
            <a:off x="457198" y="5384384"/>
            <a:ext cx="8220075" cy="994306"/>
          </a:xfrm>
        </p:spPr>
        <p:txBody>
          <a:bodyPr/>
          <a:lstStyle/>
          <a:p>
            <a:r>
              <a:rPr lang="en-US" sz="2600" dirty="0">
                <a:solidFill>
                  <a:srgbClr val="01A8E7"/>
                </a:solidFill>
              </a:rPr>
              <a:t>How will you create a ‘Green Day’ in your school? </a:t>
            </a:r>
          </a:p>
        </p:txBody>
      </p:sp>
      <p:grpSp>
        <p:nvGrpSpPr>
          <p:cNvPr id="22" name="Group 21">
            <a:extLst>
              <a:ext uri="{FF2B5EF4-FFF2-40B4-BE49-F238E27FC236}">
                <a16:creationId xmlns:a16="http://schemas.microsoft.com/office/drawing/2014/main" id="{371FE107-9005-B513-23AD-8655A0376A46}"/>
              </a:ext>
            </a:extLst>
          </p:cNvPr>
          <p:cNvGrpSpPr/>
          <p:nvPr/>
        </p:nvGrpSpPr>
        <p:grpSpPr>
          <a:xfrm>
            <a:off x="2130822" y="3123286"/>
            <a:ext cx="2255661" cy="2255661"/>
            <a:chOff x="2130822" y="3819644"/>
            <a:chExt cx="2255661" cy="2255661"/>
          </a:xfrm>
        </p:grpSpPr>
        <p:sp>
          <p:nvSpPr>
            <p:cNvPr id="16" name="Oval 15">
              <a:extLst>
                <a:ext uri="{FF2B5EF4-FFF2-40B4-BE49-F238E27FC236}">
                  <a16:creationId xmlns:a16="http://schemas.microsoft.com/office/drawing/2014/main" id="{2A168995-9ECF-AA8E-0821-DD41B53DFFF9}"/>
                </a:ext>
              </a:extLst>
            </p:cNvPr>
            <p:cNvSpPr/>
            <p:nvPr/>
          </p:nvSpPr>
          <p:spPr>
            <a:xfrm>
              <a:off x="2130822" y="3819644"/>
              <a:ext cx="2255661" cy="2255661"/>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pic>
          <p:nvPicPr>
            <p:cNvPr id="4" name="Picture 3" descr="A picture containing text, doll&#10;&#10;Description automatically generated">
              <a:extLst>
                <a:ext uri="{FF2B5EF4-FFF2-40B4-BE49-F238E27FC236}">
                  <a16:creationId xmlns:a16="http://schemas.microsoft.com/office/drawing/2014/main" id="{3D85A425-A796-E666-B41A-AB14E330EC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494" y="3933948"/>
              <a:ext cx="2019989" cy="1960459"/>
            </a:xfrm>
            <a:prstGeom prst="rect">
              <a:avLst/>
            </a:prstGeom>
          </p:spPr>
        </p:pic>
      </p:grpSp>
      <p:grpSp>
        <p:nvGrpSpPr>
          <p:cNvPr id="23" name="Group 22">
            <a:extLst>
              <a:ext uri="{FF2B5EF4-FFF2-40B4-BE49-F238E27FC236}">
                <a16:creationId xmlns:a16="http://schemas.microsoft.com/office/drawing/2014/main" id="{02221F8C-6D1E-EB74-9F90-47004B0A529A}"/>
              </a:ext>
            </a:extLst>
          </p:cNvPr>
          <p:cNvGrpSpPr/>
          <p:nvPr/>
        </p:nvGrpSpPr>
        <p:grpSpPr>
          <a:xfrm>
            <a:off x="4747987" y="3040861"/>
            <a:ext cx="2341137" cy="2338086"/>
            <a:chOff x="4747987" y="3737219"/>
            <a:chExt cx="2341137" cy="2338086"/>
          </a:xfrm>
        </p:grpSpPr>
        <p:sp>
          <p:nvSpPr>
            <p:cNvPr id="17" name="Oval 16">
              <a:extLst>
                <a:ext uri="{FF2B5EF4-FFF2-40B4-BE49-F238E27FC236}">
                  <a16:creationId xmlns:a16="http://schemas.microsoft.com/office/drawing/2014/main" id="{A61DF492-B8C4-2846-11A6-8B10F57058B1}"/>
                </a:ext>
              </a:extLst>
            </p:cNvPr>
            <p:cNvSpPr/>
            <p:nvPr/>
          </p:nvSpPr>
          <p:spPr>
            <a:xfrm>
              <a:off x="4747987" y="3819644"/>
              <a:ext cx="2255661" cy="2255661"/>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pic>
          <p:nvPicPr>
            <p:cNvPr id="8" name="Picture 7" descr="A picture containing toy, doll, vector graphics&#10;&#10;Description automatically generated">
              <a:extLst>
                <a:ext uri="{FF2B5EF4-FFF2-40B4-BE49-F238E27FC236}">
                  <a16:creationId xmlns:a16="http://schemas.microsoft.com/office/drawing/2014/main" id="{A5AB74D1-3C04-21ED-7B3E-4177872152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3463" y="3737219"/>
              <a:ext cx="2255661" cy="2226743"/>
            </a:xfrm>
            <a:prstGeom prst="rect">
              <a:avLst/>
            </a:prstGeom>
          </p:spPr>
        </p:pic>
      </p:grpSp>
      <p:grpSp>
        <p:nvGrpSpPr>
          <p:cNvPr id="21" name="Group 20">
            <a:extLst>
              <a:ext uri="{FF2B5EF4-FFF2-40B4-BE49-F238E27FC236}">
                <a16:creationId xmlns:a16="http://schemas.microsoft.com/office/drawing/2014/main" id="{E95FDD1B-DE77-A464-F58A-8367432BC1BB}"/>
              </a:ext>
            </a:extLst>
          </p:cNvPr>
          <p:cNvGrpSpPr/>
          <p:nvPr/>
        </p:nvGrpSpPr>
        <p:grpSpPr>
          <a:xfrm>
            <a:off x="6061335" y="569802"/>
            <a:ext cx="2255661" cy="2471059"/>
            <a:chOff x="6061335" y="1266160"/>
            <a:chExt cx="2255661" cy="2471059"/>
          </a:xfrm>
        </p:grpSpPr>
        <p:sp>
          <p:nvSpPr>
            <p:cNvPr id="15" name="Oval 14">
              <a:extLst>
                <a:ext uri="{FF2B5EF4-FFF2-40B4-BE49-F238E27FC236}">
                  <a16:creationId xmlns:a16="http://schemas.microsoft.com/office/drawing/2014/main" id="{F28F2595-EBFA-EE23-E2E1-B7D60B946939}"/>
                </a:ext>
              </a:extLst>
            </p:cNvPr>
            <p:cNvSpPr/>
            <p:nvPr/>
          </p:nvSpPr>
          <p:spPr>
            <a:xfrm>
              <a:off x="6061335" y="1481558"/>
              <a:ext cx="2255661" cy="2255661"/>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pic>
          <p:nvPicPr>
            <p:cNvPr id="6" name="Picture 5" descr="A picture containing text&#10;&#10;Description automatically generated">
              <a:extLst>
                <a:ext uri="{FF2B5EF4-FFF2-40B4-BE49-F238E27FC236}">
                  <a16:creationId xmlns:a16="http://schemas.microsoft.com/office/drawing/2014/main" id="{AA85FD6E-0F3A-46FF-4429-2B07A58D5A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9741" y="1266160"/>
              <a:ext cx="1636237" cy="2283798"/>
            </a:xfrm>
            <a:prstGeom prst="rect">
              <a:avLst/>
            </a:prstGeom>
          </p:spPr>
        </p:pic>
      </p:grpSp>
      <p:grpSp>
        <p:nvGrpSpPr>
          <p:cNvPr id="20" name="Group 19">
            <a:extLst>
              <a:ext uri="{FF2B5EF4-FFF2-40B4-BE49-F238E27FC236}">
                <a16:creationId xmlns:a16="http://schemas.microsoft.com/office/drawing/2014/main" id="{439FE741-59BB-C3DE-84FB-42F17AB9EFFA}"/>
              </a:ext>
            </a:extLst>
          </p:cNvPr>
          <p:cNvGrpSpPr/>
          <p:nvPr/>
        </p:nvGrpSpPr>
        <p:grpSpPr>
          <a:xfrm>
            <a:off x="3444169" y="785200"/>
            <a:ext cx="2255661" cy="2255661"/>
            <a:chOff x="3444169" y="1481558"/>
            <a:chExt cx="2255661" cy="2255661"/>
          </a:xfrm>
        </p:grpSpPr>
        <p:sp>
          <p:nvSpPr>
            <p:cNvPr id="14" name="Oval 13">
              <a:extLst>
                <a:ext uri="{FF2B5EF4-FFF2-40B4-BE49-F238E27FC236}">
                  <a16:creationId xmlns:a16="http://schemas.microsoft.com/office/drawing/2014/main" id="{D2BE3179-261E-34E2-52D0-71FB46D54D93}"/>
                </a:ext>
              </a:extLst>
            </p:cNvPr>
            <p:cNvSpPr/>
            <p:nvPr/>
          </p:nvSpPr>
          <p:spPr>
            <a:xfrm>
              <a:off x="3444169" y="1481558"/>
              <a:ext cx="2255661" cy="2255661"/>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pic>
          <p:nvPicPr>
            <p:cNvPr id="12" name="Picture 11">
              <a:extLst>
                <a:ext uri="{FF2B5EF4-FFF2-40B4-BE49-F238E27FC236}">
                  <a16:creationId xmlns:a16="http://schemas.microsoft.com/office/drawing/2014/main" id="{8B5541BF-458D-320D-88CD-E7B4C5DFE6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3008" y="1563048"/>
              <a:ext cx="1935470" cy="2045816"/>
            </a:xfrm>
            <a:prstGeom prst="rect">
              <a:avLst/>
            </a:prstGeom>
          </p:spPr>
        </p:pic>
      </p:grpSp>
      <p:grpSp>
        <p:nvGrpSpPr>
          <p:cNvPr id="19" name="Group 18">
            <a:extLst>
              <a:ext uri="{FF2B5EF4-FFF2-40B4-BE49-F238E27FC236}">
                <a16:creationId xmlns:a16="http://schemas.microsoft.com/office/drawing/2014/main" id="{4B90AC04-1CC7-3263-43F9-F784A7EAA61F}"/>
              </a:ext>
            </a:extLst>
          </p:cNvPr>
          <p:cNvGrpSpPr/>
          <p:nvPr/>
        </p:nvGrpSpPr>
        <p:grpSpPr>
          <a:xfrm>
            <a:off x="827004" y="744933"/>
            <a:ext cx="2255661" cy="2295928"/>
            <a:chOff x="827004" y="1441291"/>
            <a:chExt cx="2255661" cy="2295928"/>
          </a:xfrm>
        </p:grpSpPr>
        <p:sp>
          <p:nvSpPr>
            <p:cNvPr id="13" name="Oval 12">
              <a:extLst>
                <a:ext uri="{FF2B5EF4-FFF2-40B4-BE49-F238E27FC236}">
                  <a16:creationId xmlns:a16="http://schemas.microsoft.com/office/drawing/2014/main" id="{1C0324A6-C056-A585-3ACE-F5F2B92E9D14}"/>
                </a:ext>
              </a:extLst>
            </p:cNvPr>
            <p:cNvSpPr/>
            <p:nvPr/>
          </p:nvSpPr>
          <p:spPr>
            <a:xfrm>
              <a:off x="827004" y="1481558"/>
              <a:ext cx="2255661" cy="2255661"/>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pic>
          <p:nvPicPr>
            <p:cNvPr id="10" name="Picture 9" descr="A picture containing text, vector graphics&#10;&#10;Description automatically generated">
              <a:extLst>
                <a:ext uri="{FF2B5EF4-FFF2-40B4-BE49-F238E27FC236}">
                  <a16:creationId xmlns:a16="http://schemas.microsoft.com/office/drawing/2014/main" id="{A415F895-DE39-8DE2-8D70-37F74F70B3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7004" y="1441291"/>
              <a:ext cx="2255661" cy="2108667"/>
            </a:xfrm>
            <a:prstGeom prst="rect">
              <a:avLst/>
            </a:prstGeom>
          </p:spPr>
        </p:pic>
      </p:grpSp>
    </p:spTree>
    <p:extLst>
      <p:ext uri="{BB962C8B-B14F-4D97-AF65-F5344CB8AC3E}">
        <p14:creationId xmlns:p14="http://schemas.microsoft.com/office/powerpoint/2010/main" val="246271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a:extLst>
              <a:ext uri="{FF2B5EF4-FFF2-40B4-BE49-F238E27FC236}">
                <a16:creationId xmlns:a16="http://schemas.microsoft.com/office/drawing/2014/main" id="{8140143D-7B29-8939-80F9-7B87067FF70B}"/>
              </a:ext>
            </a:extLst>
          </p:cNvPr>
          <p:cNvSpPr/>
          <p:nvPr/>
        </p:nvSpPr>
        <p:spPr>
          <a:xfrm>
            <a:off x="2182091" y="4916931"/>
            <a:ext cx="6206259" cy="854246"/>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pPr lvl="0">
              <a:spcBef>
                <a:spcPts val="1200"/>
              </a:spcBef>
            </a:pPr>
            <a:r>
              <a:rPr lang="en-GB" dirty="0">
                <a:solidFill>
                  <a:schemeClr val="tx1"/>
                </a:solidFill>
              </a:rPr>
              <a:t>Everyone comes to school wearing something green and takes part in an activity to help the environment.</a:t>
            </a:r>
          </a:p>
        </p:txBody>
      </p:sp>
      <p:sp>
        <p:nvSpPr>
          <p:cNvPr id="10" name="Text Box">
            <a:extLst>
              <a:ext uri="{FF2B5EF4-FFF2-40B4-BE49-F238E27FC236}">
                <a16:creationId xmlns:a16="http://schemas.microsoft.com/office/drawing/2014/main" id="{3FCDF0ED-B80E-2ECE-DD28-102F16C71A2B}"/>
              </a:ext>
            </a:extLst>
          </p:cNvPr>
          <p:cNvSpPr/>
          <p:nvPr/>
        </p:nvSpPr>
        <p:spPr>
          <a:xfrm>
            <a:off x="1756063" y="3410571"/>
            <a:ext cx="6632287" cy="1160713"/>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900000" tIns="108000" rIns="108000" bIns="108000" rtlCol="0" anchor="ctr">
            <a:spAutoFit/>
          </a:bodyPr>
          <a:lstStyle/>
          <a:p>
            <a:pPr lvl="0">
              <a:spcBef>
                <a:spcPts val="1200"/>
              </a:spcBef>
            </a:pPr>
            <a:r>
              <a:rPr lang="en-GB" dirty="0">
                <a:solidFill>
                  <a:schemeClr val="tx1"/>
                </a:solidFill>
              </a:rPr>
              <a:t>Eco-Schools is asking schools to hold their own Wear Green, Be Green Day to raise money and encourage people to take care of our planet.</a:t>
            </a:r>
          </a:p>
        </p:txBody>
      </p:sp>
      <p:sp>
        <p:nvSpPr>
          <p:cNvPr id="3" name="Text Box"/>
          <p:cNvSpPr/>
          <p:nvPr/>
        </p:nvSpPr>
        <p:spPr>
          <a:xfrm>
            <a:off x="1756063" y="2210677"/>
            <a:ext cx="6632287" cy="854246"/>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900000" tIns="108000" rIns="108000" bIns="108000" rtlCol="0" anchor="ctr">
            <a:spAutoFit/>
          </a:bodyPr>
          <a:lstStyle/>
          <a:p>
            <a:pPr lvl="0">
              <a:spcBef>
                <a:spcPts val="1200"/>
              </a:spcBef>
            </a:pPr>
            <a:r>
              <a:rPr lang="en-GB" dirty="0">
                <a:solidFill>
                  <a:schemeClr val="tx1"/>
                </a:solidFill>
              </a:rPr>
              <a:t>World Environment Day is celebrated every year on 5th June.</a:t>
            </a:r>
          </a:p>
        </p:txBody>
      </p:sp>
      <p:sp>
        <p:nvSpPr>
          <p:cNvPr id="5" name="Text"/>
          <p:cNvSpPr/>
          <p:nvPr/>
        </p:nvSpPr>
        <p:spPr>
          <a:xfrm>
            <a:off x="755650" y="1513946"/>
            <a:ext cx="7632700" cy="307777"/>
          </a:xfrm>
          <a:prstGeom prst="rect">
            <a:avLst/>
          </a:prstGeom>
        </p:spPr>
        <p:txBody>
          <a:bodyPr wrap="square" lIns="0" tIns="0" rIns="0" bIns="0">
            <a:spAutoFit/>
          </a:bodyPr>
          <a:lstStyle/>
          <a:p>
            <a:pPr lvl="0" algn="ctr"/>
            <a:r>
              <a:rPr lang="en-GB" sz="2000" dirty="0"/>
              <a:t>What is Wear Green, Be Green Day?</a:t>
            </a:r>
          </a:p>
        </p:txBody>
      </p:sp>
      <p:pic>
        <p:nvPicPr>
          <p:cNvPr id="4" name="Picture 3">
            <a:extLst>
              <a:ext uri="{FF2B5EF4-FFF2-40B4-BE49-F238E27FC236}">
                <a16:creationId xmlns:a16="http://schemas.microsoft.com/office/drawing/2014/main" id="{0C03C819-783A-97B5-8A0B-BAA5BDA00D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9167" y="1513946"/>
            <a:ext cx="1792877" cy="4513215"/>
          </a:xfrm>
          <a:prstGeom prst="rect">
            <a:avLst/>
          </a:prstGeom>
        </p:spPr>
      </p:pic>
      <p:sp>
        <p:nvSpPr>
          <p:cNvPr id="13" name="Title 12">
            <a:extLst>
              <a:ext uri="{FF2B5EF4-FFF2-40B4-BE49-F238E27FC236}">
                <a16:creationId xmlns:a16="http://schemas.microsoft.com/office/drawing/2014/main" id="{D00F9FE6-0F1C-5BD6-DE31-6A295B52F0AB}"/>
              </a:ext>
            </a:extLst>
          </p:cNvPr>
          <p:cNvSpPr>
            <a:spLocks noGrp="1"/>
          </p:cNvSpPr>
          <p:nvPr>
            <p:ph type="title"/>
          </p:nvPr>
        </p:nvSpPr>
        <p:spPr/>
        <p:txBody>
          <a:bodyPr/>
          <a:lstStyle/>
          <a:p>
            <a:r>
              <a:rPr lang="en-GB" dirty="0">
                <a:solidFill>
                  <a:srgbClr val="01A8E7"/>
                </a:solidFill>
              </a:rPr>
              <a:t>Wear Green, Be Green Day</a:t>
            </a:r>
            <a:endParaRPr lang="en-US" dirty="0">
              <a:solidFill>
                <a:srgbClr val="01A8E7"/>
              </a:solidFill>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4D5E762A-3D0D-0C7C-C217-76DFB67763CE}"/>
              </a:ext>
            </a:extLst>
          </p:cNvPr>
          <p:cNvSpPr/>
          <p:nvPr/>
        </p:nvSpPr>
        <p:spPr>
          <a:xfrm>
            <a:off x="5981187" y="1358978"/>
            <a:ext cx="2266283" cy="2266283"/>
          </a:xfrm>
          <a:prstGeom prst="ellipse">
            <a:avLst/>
          </a:prstGeom>
          <a:no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sp>
        <p:nvSpPr>
          <p:cNvPr id="17" name="Oval 16">
            <a:extLst>
              <a:ext uri="{FF2B5EF4-FFF2-40B4-BE49-F238E27FC236}">
                <a16:creationId xmlns:a16="http://schemas.microsoft.com/office/drawing/2014/main" id="{E9913EEF-25F1-F962-E7CD-43786685B222}"/>
              </a:ext>
            </a:extLst>
          </p:cNvPr>
          <p:cNvSpPr/>
          <p:nvPr/>
        </p:nvSpPr>
        <p:spPr>
          <a:xfrm>
            <a:off x="755651" y="1358978"/>
            <a:ext cx="2266283" cy="2266283"/>
          </a:xfrm>
          <a:prstGeom prst="ellipse">
            <a:avLst/>
          </a:prstGeom>
          <a:no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sp>
        <p:nvSpPr>
          <p:cNvPr id="16" name="Oval 15">
            <a:extLst>
              <a:ext uri="{FF2B5EF4-FFF2-40B4-BE49-F238E27FC236}">
                <a16:creationId xmlns:a16="http://schemas.microsoft.com/office/drawing/2014/main" id="{67C1A705-A01B-9CE1-4E1B-83FAA6DFA4CC}"/>
              </a:ext>
            </a:extLst>
          </p:cNvPr>
          <p:cNvSpPr/>
          <p:nvPr/>
        </p:nvSpPr>
        <p:spPr>
          <a:xfrm>
            <a:off x="3434093" y="1358978"/>
            <a:ext cx="2266283" cy="2266283"/>
          </a:xfrm>
          <a:prstGeom prst="ellipse">
            <a:avLst/>
          </a:prstGeom>
          <a:no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sp>
        <p:nvSpPr>
          <p:cNvPr id="3" name="Text Box"/>
          <p:cNvSpPr/>
          <p:nvPr/>
        </p:nvSpPr>
        <p:spPr>
          <a:xfrm>
            <a:off x="755651" y="3829699"/>
            <a:ext cx="7632700" cy="547779"/>
          </a:xfrm>
          <a:prstGeom prst="roundRect">
            <a:avLst/>
          </a:prstGeom>
          <a:solidFill>
            <a:srgbClr val="AFDE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Bef>
                <a:spcPts val="1200"/>
              </a:spcBef>
            </a:pPr>
            <a:r>
              <a:rPr lang="en-GB" dirty="0">
                <a:solidFill>
                  <a:schemeClr val="tx1"/>
                </a:solidFill>
              </a:rPr>
              <a:t>Talk to your partner for one minute. </a:t>
            </a:r>
          </a:p>
        </p:txBody>
      </p:sp>
      <p:pic>
        <p:nvPicPr>
          <p:cNvPr id="6" name="Picture 5" descr="A picture containing toy, doll&#10;&#10;Description automatically generated">
            <a:extLst>
              <a:ext uri="{FF2B5EF4-FFF2-40B4-BE49-F238E27FC236}">
                <a16:creationId xmlns:a16="http://schemas.microsoft.com/office/drawing/2014/main" id="{5705E802-3F1C-751E-C1D8-A9B1AE3F06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429" y="1593120"/>
            <a:ext cx="1549644" cy="1693852"/>
          </a:xfrm>
          <a:prstGeom prst="rect">
            <a:avLst/>
          </a:prstGeom>
        </p:spPr>
      </p:pic>
      <p:pic>
        <p:nvPicPr>
          <p:cNvPr id="8" name="Picture 7" descr="Shape, square&#10;&#10;Description automatically generated">
            <a:extLst>
              <a:ext uri="{FF2B5EF4-FFF2-40B4-BE49-F238E27FC236}">
                <a16:creationId xmlns:a16="http://schemas.microsoft.com/office/drawing/2014/main" id="{68BAEC4D-0352-6945-811D-B526B7B871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2282" y="1440073"/>
            <a:ext cx="2104093" cy="2104093"/>
          </a:xfrm>
          <a:prstGeom prst="ellipse">
            <a:avLst/>
          </a:prstGeom>
        </p:spPr>
      </p:pic>
      <p:pic>
        <p:nvPicPr>
          <p:cNvPr id="13" name="Picture 12" descr="A picture containing vector graphics&#10;&#10;Description automatically generated">
            <a:extLst>
              <a:ext uri="{FF2B5EF4-FFF2-40B4-BE49-F238E27FC236}">
                <a16:creationId xmlns:a16="http://schemas.microsoft.com/office/drawing/2014/main" id="{D76B4D5A-29DE-D947-AAF1-B4ACC87133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5793" y="1553128"/>
            <a:ext cx="1842881" cy="1875872"/>
          </a:xfrm>
          <a:prstGeom prst="rect">
            <a:avLst/>
          </a:prstGeom>
        </p:spPr>
      </p:pic>
      <p:sp>
        <p:nvSpPr>
          <p:cNvPr id="18" name="Text Box">
            <a:extLst>
              <a:ext uri="{FF2B5EF4-FFF2-40B4-BE49-F238E27FC236}">
                <a16:creationId xmlns:a16="http://schemas.microsoft.com/office/drawing/2014/main" id="{19125A5F-0CCB-8E63-170C-838A3C5F3946}"/>
              </a:ext>
            </a:extLst>
          </p:cNvPr>
          <p:cNvSpPr/>
          <p:nvPr/>
        </p:nvSpPr>
        <p:spPr>
          <a:xfrm>
            <a:off x="755651" y="4522654"/>
            <a:ext cx="7632700" cy="854246"/>
          </a:xfrm>
          <a:prstGeom prst="roundRect">
            <a:avLst/>
          </a:prstGeom>
          <a:solidFill>
            <a:srgbClr val="AFDE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Bef>
                <a:spcPts val="1200"/>
              </a:spcBef>
            </a:pPr>
            <a:r>
              <a:rPr lang="en-GB" dirty="0">
                <a:solidFill>
                  <a:schemeClr val="tx1"/>
                </a:solidFill>
              </a:rPr>
              <a:t>Chat about what you think it means to ‘be green’ </a:t>
            </a:r>
            <a:br>
              <a:rPr lang="en-GB" dirty="0">
                <a:solidFill>
                  <a:schemeClr val="tx1"/>
                </a:solidFill>
              </a:rPr>
            </a:br>
            <a:r>
              <a:rPr lang="en-GB" dirty="0">
                <a:solidFill>
                  <a:schemeClr val="tx1"/>
                </a:solidFill>
              </a:rPr>
              <a:t>and why it is so important. </a:t>
            </a:r>
          </a:p>
        </p:txBody>
      </p:sp>
      <p:sp>
        <p:nvSpPr>
          <p:cNvPr id="19" name="Text Box">
            <a:extLst>
              <a:ext uri="{FF2B5EF4-FFF2-40B4-BE49-F238E27FC236}">
                <a16:creationId xmlns:a16="http://schemas.microsoft.com/office/drawing/2014/main" id="{D5F5A865-4423-B654-790F-C104631D68FA}"/>
              </a:ext>
            </a:extLst>
          </p:cNvPr>
          <p:cNvSpPr/>
          <p:nvPr/>
        </p:nvSpPr>
        <p:spPr>
          <a:xfrm>
            <a:off x="755651" y="5522077"/>
            <a:ext cx="7632700" cy="547779"/>
          </a:xfrm>
          <a:prstGeom prst="roundRect">
            <a:avLst/>
          </a:prstGeom>
          <a:solidFill>
            <a:srgbClr val="AFDE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Bef>
                <a:spcPts val="1200"/>
              </a:spcBef>
            </a:pPr>
            <a:r>
              <a:rPr lang="en-GB" dirty="0">
                <a:solidFill>
                  <a:schemeClr val="tx1"/>
                </a:solidFill>
              </a:rPr>
              <a:t>Share your ideas with the rest of the class.</a:t>
            </a:r>
          </a:p>
        </p:txBody>
      </p:sp>
      <p:sp>
        <p:nvSpPr>
          <p:cNvPr id="20" name="Title 19">
            <a:extLst>
              <a:ext uri="{FF2B5EF4-FFF2-40B4-BE49-F238E27FC236}">
                <a16:creationId xmlns:a16="http://schemas.microsoft.com/office/drawing/2014/main" id="{4F3AAD7D-09B9-150E-A220-CD39C4330BDD}"/>
              </a:ext>
            </a:extLst>
          </p:cNvPr>
          <p:cNvSpPr>
            <a:spLocks noGrp="1"/>
          </p:cNvSpPr>
          <p:nvPr>
            <p:ph type="title"/>
          </p:nvPr>
        </p:nvSpPr>
        <p:spPr/>
        <p:txBody>
          <a:bodyPr/>
          <a:lstStyle/>
          <a:p>
            <a:r>
              <a:rPr lang="en-GB" dirty="0">
                <a:solidFill>
                  <a:srgbClr val="01A8E7"/>
                </a:solidFill>
              </a:rPr>
              <a:t>Why is ‘being green’ so important?</a:t>
            </a:r>
            <a:endParaRPr lang="en-US" dirty="0">
              <a:solidFill>
                <a:srgbClr val="01A8E7"/>
              </a:solidFill>
            </a:endParaRPr>
          </a:p>
        </p:txBody>
      </p:sp>
    </p:spTree>
    <p:extLst>
      <p:ext uri="{BB962C8B-B14F-4D97-AF65-F5344CB8AC3E}">
        <p14:creationId xmlns:p14="http://schemas.microsoft.com/office/powerpoint/2010/main" val="184328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7" grpId="1" animBg="1"/>
      <p:bldP spid="16" grpId="0" animBg="1"/>
      <p:bldP spid="16" grpId="1" animBg="1"/>
      <p:bldP spid="3"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1468-9F2D-90AA-D81D-510768C9B8CE}"/>
              </a:ext>
            </a:extLst>
          </p:cNvPr>
          <p:cNvSpPr>
            <a:spLocks noGrp="1"/>
          </p:cNvSpPr>
          <p:nvPr>
            <p:ph type="title"/>
          </p:nvPr>
        </p:nvSpPr>
        <p:spPr/>
        <p:txBody>
          <a:bodyPr/>
          <a:lstStyle/>
          <a:p>
            <a:pPr lvl="0">
              <a:spcBef>
                <a:spcPts val="0"/>
              </a:spcBef>
            </a:pPr>
            <a:r>
              <a:rPr lang="en-GB" dirty="0">
                <a:solidFill>
                  <a:srgbClr val="01A8E7"/>
                </a:solidFill>
              </a:rPr>
              <a:t>Why is ‘being green’ so important?</a:t>
            </a:r>
          </a:p>
        </p:txBody>
      </p:sp>
      <p:pic>
        <p:nvPicPr>
          <p:cNvPr id="4" name="Picture 3" descr="Diagram&#10;&#10;Description automatically generated">
            <a:extLst>
              <a:ext uri="{FF2B5EF4-FFF2-40B4-BE49-F238E27FC236}">
                <a16:creationId xmlns:a16="http://schemas.microsoft.com/office/drawing/2014/main" id="{EBB130E0-FA3B-ED06-68B0-573E2585E8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3641" y="1513946"/>
            <a:ext cx="4404709" cy="3668760"/>
          </a:xfrm>
          <a:prstGeom prst="roundRect">
            <a:avLst>
              <a:gd name="adj" fmla="val 5941"/>
            </a:avLst>
          </a:prstGeom>
          <a:ln w="28575">
            <a:solidFill>
              <a:srgbClr val="01A8E7"/>
            </a:solidFill>
          </a:ln>
        </p:spPr>
      </p:pic>
      <p:sp>
        <p:nvSpPr>
          <p:cNvPr id="5" name="Text">
            <a:extLst>
              <a:ext uri="{FF2B5EF4-FFF2-40B4-BE49-F238E27FC236}">
                <a16:creationId xmlns:a16="http://schemas.microsoft.com/office/drawing/2014/main" id="{AB1BAD9F-B8F9-CC65-E9EB-1BE632566994}"/>
              </a:ext>
            </a:extLst>
          </p:cNvPr>
          <p:cNvSpPr/>
          <p:nvPr/>
        </p:nvSpPr>
        <p:spPr>
          <a:xfrm>
            <a:off x="755651" y="1751617"/>
            <a:ext cx="2901950" cy="3354765"/>
          </a:xfrm>
          <a:prstGeom prst="rect">
            <a:avLst/>
          </a:prstGeom>
        </p:spPr>
        <p:txBody>
          <a:bodyPr wrap="square" lIns="0" tIns="0" rIns="0" bIns="0">
            <a:spAutoFit/>
          </a:bodyPr>
          <a:lstStyle/>
          <a:p>
            <a:pPr lvl="0"/>
            <a:r>
              <a:rPr lang="en-GB" dirty="0"/>
              <a:t>We only have one planet Earth, so it’s important that we look after it!</a:t>
            </a:r>
          </a:p>
          <a:p>
            <a:pPr lvl="0">
              <a:spcBef>
                <a:spcPts val="1200"/>
              </a:spcBef>
            </a:pPr>
            <a:r>
              <a:rPr lang="en-GB" dirty="0"/>
              <a:t>Climate change affects animal and plant habitats across our world and we all have a responsibility to fight against it.</a:t>
            </a:r>
          </a:p>
          <a:p>
            <a:pPr lvl="0">
              <a:spcBef>
                <a:spcPts val="1200"/>
              </a:spcBef>
            </a:pPr>
            <a:r>
              <a:rPr lang="en-GB" dirty="0"/>
              <a:t>Litter can end up in seas and rivers, which can make animals ill.</a:t>
            </a:r>
          </a:p>
        </p:txBody>
      </p:sp>
    </p:spTree>
    <p:extLst>
      <p:ext uri="{BB962C8B-B14F-4D97-AF65-F5344CB8AC3E}">
        <p14:creationId xmlns:p14="http://schemas.microsoft.com/office/powerpoint/2010/main" val="26348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
                                            <p:txEl>
                                              <p:pRg st="0" end="0"/>
                                            </p:txEl>
                                          </p:spTgt>
                                        </p:tgtEl>
                                      </p:cBhvr>
                                    </p:animEffect>
                                    <p:set>
                                      <p:cBhvr>
                                        <p:cTn id="23" dur="1" fill="hold">
                                          <p:stCondLst>
                                            <p:cond delay="499"/>
                                          </p:stCondLst>
                                        </p:cTn>
                                        <p:tgtEl>
                                          <p:spTgt spid="5">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5">
                                            <p:txEl>
                                              <p:pRg st="1" end="1"/>
                                            </p:txEl>
                                          </p:spTgt>
                                        </p:tgtEl>
                                      </p:cBhvr>
                                    </p:animEffect>
                                    <p:set>
                                      <p:cBhvr>
                                        <p:cTn id="26" dur="1" fill="hold">
                                          <p:stCondLst>
                                            <p:cond delay="499"/>
                                          </p:stCondLst>
                                        </p:cTn>
                                        <p:tgtEl>
                                          <p:spTgt spid="5">
                                            <p:txEl>
                                              <p:pRg st="1" end="1"/>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
                                            <p:txEl>
                                              <p:pRg st="2" end="2"/>
                                            </p:txEl>
                                          </p:spTgt>
                                        </p:tgtEl>
                                      </p:cBhvr>
                                    </p:animEffect>
                                    <p:set>
                                      <p:cBhvr>
                                        <p:cTn id="29"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1468-9F2D-90AA-D81D-510768C9B8CE}"/>
              </a:ext>
            </a:extLst>
          </p:cNvPr>
          <p:cNvSpPr>
            <a:spLocks noGrp="1"/>
          </p:cNvSpPr>
          <p:nvPr>
            <p:ph type="title"/>
          </p:nvPr>
        </p:nvSpPr>
        <p:spPr/>
        <p:txBody>
          <a:bodyPr/>
          <a:lstStyle/>
          <a:p>
            <a:pPr lvl="0">
              <a:spcBef>
                <a:spcPts val="0"/>
              </a:spcBef>
            </a:pPr>
            <a:r>
              <a:rPr lang="en-GB" dirty="0">
                <a:solidFill>
                  <a:srgbClr val="01A8E7"/>
                </a:solidFill>
              </a:rPr>
              <a:t>Why is ‘being green’ so important?</a:t>
            </a:r>
          </a:p>
        </p:txBody>
      </p:sp>
      <p:pic>
        <p:nvPicPr>
          <p:cNvPr id="4" name="Picture 3" descr="Diagram&#10;&#10;Description automatically generated">
            <a:extLst>
              <a:ext uri="{FF2B5EF4-FFF2-40B4-BE49-F238E27FC236}">
                <a16:creationId xmlns:a16="http://schemas.microsoft.com/office/drawing/2014/main" id="{EBB130E0-FA3B-ED06-68B0-573E2585E8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3641" y="1513946"/>
            <a:ext cx="4404709" cy="3668760"/>
          </a:xfrm>
          <a:prstGeom prst="roundRect">
            <a:avLst>
              <a:gd name="adj" fmla="val 5941"/>
            </a:avLst>
          </a:prstGeom>
          <a:ln w="28575">
            <a:solidFill>
              <a:srgbClr val="01A8E7"/>
            </a:solidFill>
          </a:ln>
        </p:spPr>
      </p:pic>
      <p:sp>
        <p:nvSpPr>
          <p:cNvPr id="5" name="Text">
            <a:extLst>
              <a:ext uri="{FF2B5EF4-FFF2-40B4-BE49-F238E27FC236}">
                <a16:creationId xmlns:a16="http://schemas.microsoft.com/office/drawing/2014/main" id="{AB1BAD9F-B8F9-CC65-E9EB-1BE632566994}"/>
              </a:ext>
            </a:extLst>
          </p:cNvPr>
          <p:cNvSpPr/>
          <p:nvPr/>
        </p:nvSpPr>
        <p:spPr>
          <a:xfrm>
            <a:off x="755651" y="2163386"/>
            <a:ext cx="2901950" cy="2369880"/>
          </a:xfrm>
          <a:prstGeom prst="rect">
            <a:avLst/>
          </a:prstGeom>
        </p:spPr>
        <p:txBody>
          <a:bodyPr wrap="square" lIns="0" tIns="0" rIns="0" bIns="0">
            <a:spAutoFit/>
          </a:bodyPr>
          <a:lstStyle/>
          <a:p>
            <a:pPr lvl="0">
              <a:spcBef>
                <a:spcPts val="1200"/>
              </a:spcBef>
            </a:pPr>
            <a:r>
              <a:rPr lang="en-GB" dirty="0"/>
              <a:t>Burning fossil fuels traps heat in the atmosphere, which can cause droughts or floods.</a:t>
            </a:r>
          </a:p>
          <a:p>
            <a:pPr lvl="0">
              <a:spcBef>
                <a:spcPts val="1200"/>
              </a:spcBef>
            </a:pPr>
            <a:r>
              <a:rPr lang="en-GB" dirty="0"/>
              <a:t>Animal habitats can be destroyed when we cut down trees and throw rubbish into landfill sites.</a:t>
            </a:r>
          </a:p>
        </p:txBody>
      </p:sp>
      <p:sp>
        <p:nvSpPr>
          <p:cNvPr id="6" name="Text Box">
            <a:extLst>
              <a:ext uri="{FF2B5EF4-FFF2-40B4-BE49-F238E27FC236}">
                <a16:creationId xmlns:a16="http://schemas.microsoft.com/office/drawing/2014/main" id="{49125224-24E8-5244-77DA-4EDD2A27E03B}"/>
              </a:ext>
            </a:extLst>
          </p:cNvPr>
          <p:cNvSpPr/>
          <p:nvPr/>
        </p:nvSpPr>
        <p:spPr>
          <a:xfrm>
            <a:off x="755651" y="5538084"/>
            <a:ext cx="7632700" cy="547779"/>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Bef>
                <a:spcPts val="1200"/>
              </a:spcBef>
            </a:pPr>
            <a:r>
              <a:rPr lang="en-GB" b="1" dirty="0">
                <a:solidFill>
                  <a:schemeClr val="tx1"/>
                </a:solidFill>
              </a:rPr>
              <a:t>These are just a few reasons why being ‘green’ is so important!</a:t>
            </a:r>
          </a:p>
        </p:txBody>
      </p:sp>
    </p:spTree>
    <p:extLst>
      <p:ext uri="{BB962C8B-B14F-4D97-AF65-F5344CB8AC3E}">
        <p14:creationId xmlns:p14="http://schemas.microsoft.com/office/powerpoint/2010/main" val="56707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6579-BA1B-596E-8CD5-CCE1F56AEA9D}"/>
              </a:ext>
            </a:extLst>
          </p:cNvPr>
          <p:cNvSpPr>
            <a:spLocks noGrp="1"/>
          </p:cNvSpPr>
          <p:nvPr>
            <p:ph type="title"/>
          </p:nvPr>
        </p:nvSpPr>
        <p:spPr/>
        <p:txBody>
          <a:bodyPr/>
          <a:lstStyle/>
          <a:p>
            <a:r>
              <a:rPr lang="en-GB" dirty="0">
                <a:solidFill>
                  <a:srgbClr val="01A8E7"/>
                </a:solidFill>
              </a:rPr>
              <a:t>Wear Green, Be Green Ideas</a:t>
            </a:r>
            <a:endParaRPr lang="en-US" dirty="0">
              <a:solidFill>
                <a:srgbClr val="01A8E7"/>
              </a:solidFill>
            </a:endParaRPr>
          </a:p>
        </p:txBody>
      </p:sp>
      <p:sp>
        <p:nvSpPr>
          <p:cNvPr id="3" name="Text">
            <a:extLst>
              <a:ext uri="{FF2B5EF4-FFF2-40B4-BE49-F238E27FC236}">
                <a16:creationId xmlns:a16="http://schemas.microsoft.com/office/drawing/2014/main" id="{1BC00B58-CC78-1D50-3B9E-23F6742744DF}"/>
              </a:ext>
            </a:extLst>
          </p:cNvPr>
          <p:cNvSpPr/>
          <p:nvPr/>
        </p:nvSpPr>
        <p:spPr>
          <a:xfrm>
            <a:off x="755650" y="1513946"/>
            <a:ext cx="7632700" cy="276999"/>
          </a:xfrm>
          <a:prstGeom prst="rect">
            <a:avLst/>
          </a:prstGeom>
        </p:spPr>
        <p:txBody>
          <a:bodyPr wrap="square" lIns="0" tIns="0" rIns="0" bIns="0">
            <a:spAutoFit/>
          </a:bodyPr>
          <a:lstStyle/>
          <a:p>
            <a:pPr algn="ctr"/>
            <a:r>
              <a:rPr lang="en-GB" dirty="0"/>
              <a:t>Here are some ideas for your school’s Wear Green, Be Green Day.</a:t>
            </a:r>
          </a:p>
        </p:txBody>
      </p:sp>
      <p:grpSp>
        <p:nvGrpSpPr>
          <p:cNvPr id="21" name="Group 20">
            <a:extLst>
              <a:ext uri="{FF2B5EF4-FFF2-40B4-BE49-F238E27FC236}">
                <a16:creationId xmlns:a16="http://schemas.microsoft.com/office/drawing/2014/main" id="{ABDA905C-3B45-F42D-AA40-8334A1E9B010}"/>
              </a:ext>
            </a:extLst>
          </p:cNvPr>
          <p:cNvGrpSpPr/>
          <p:nvPr/>
        </p:nvGrpSpPr>
        <p:grpSpPr>
          <a:xfrm>
            <a:off x="757276" y="2199167"/>
            <a:ext cx="2255661" cy="2774675"/>
            <a:chOff x="757276" y="2199167"/>
            <a:chExt cx="2255661" cy="2774675"/>
          </a:xfrm>
        </p:grpSpPr>
        <p:sp>
          <p:nvSpPr>
            <p:cNvPr id="17" name="Oval 16">
              <a:extLst>
                <a:ext uri="{FF2B5EF4-FFF2-40B4-BE49-F238E27FC236}">
                  <a16:creationId xmlns:a16="http://schemas.microsoft.com/office/drawing/2014/main" id="{8F9CCA4B-B718-CC90-4758-F7BC64AB0EA2}"/>
                </a:ext>
              </a:extLst>
            </p:cNvPr>
            <p:cNvSpPr/>
            <p:nvPr/>
          </p:nvSpPr>
          <p:spPr>
            <a:xfrm>
              <a:off x="757276" y="2480621"/>
              <a:ext cx="2255661" cy="2255661"/>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pic>
          <p:nvPicPr>
            <p:cNvPr id="5" name="Picture 4" descr="A picture containing vector graphics&#10;&#10;Description automatically generated">
              <a:extLst>
                <a:ext uri="{FF2B5EF4-FFF2-40B4-BE49-F238E27FC236}">
                  <a16:creationId xmlns:a16="http://schemas.microsoft.com/office/drawing/2014/main" id="{1DD4A7B3-F7C2-8477-9A55-222D5BE0A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5430" y="2199167"/>
              <a:ext cx="2147505" cy="2774675"/>
            </a:xfrm>
            <a:prstGeom prst="rect">
              <a:avLst/>
            </a:prstGeom>
          </p:spPr>
        </p:pic>
      </p:grpSp>
      <p:sp>
        <p:nvSpPr>
          <p:cNvPr id="8" name="Text Box">
            <a:extLst>
              <a:ext uri="{FF2B5EF4-FFF2-40B4-BE49-F238E27FC236}">
                <a16:creationId xmlns:a16="http://schemas.microsoft.com/office/drawing/2014/main" id="{45C17746-0174-1116-7B8D-EEDE1233AFD3}"/>
              </a:ext>
            </a:extLst>
          </p:cNvPr>
          <p:cNvSpPr/>
          <p:nvPr/>
        </p:nvSpPr>
        <p:spPr>
          <a:xfrm>
            <a:off x="755651" y="5423263"/>
            <a:ext cx="7632700" cy="581831"/>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tx1"/>
                </a:solidFill>
              </a:rPr>
              <a:t>Can you think of any of your own?</a:t>
            </a:r>
          </a:p>
        </p:txBody>
      </p:sp>
      <p:grpSp>
        <p:nvGrpSpPr>
          <p:cNvPr id="22" name="Group 21">
            <a:extLst>
              <a:ext uri="{FF2B5EF4-FFF2-40B4-BE49-F238E27FC236}">
                <a16:creationId xmlns:a16="http://schemas.microsoft.com/office/drawing/2014/main" id="{81711D5E-C869-B136-AEFA-BDE2F8E596CA}"/>
              </a:ext>
            </a:extLst>
          </p:cNvPr>
          <p:cNvGrpSpPr/>
          <p:nvPr/>
        </p:nvGrpSpPr>
        <p:grpSpPr>
          <a:xfrm>
            <a:off x="3444983" y="2152126"/>
            <a:ext cx="2470059" cy="2912649"/>
            <a:chOff x="3444983" y="2152126"/>
            <a:chExt cx="2470059" cy="2912649"/>
          </a:xfrm>
        </p:grpSpPr>
        <p:sp>
          <p:nvSpPr>
            <p:cNvPr id="19" name="Oval 18">
              <a:extLst>
                <a:ext uri="{FF2B5EF4-FFF2-40B4-BE49-F238E27FC236}">
                  <a16:creationId xmlns:a16="http://schemas.microsoft.com/office/drawing/2014/main" id="{7FBC95F4-40FA-8B93-1175-E5208EF337E4}"/>
                </a:ext>
              </a:extLst>
            </p:cNvPr>
            <p:cNvSpPr/>
            <p:nvPr/>
          </p:nvSpPr>
          <p:spPr>
            <a:xfrm>
              <a:off x="3444983" y="2480621"/>
              <a:ext cx="2255661" cy="2255661"/>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pic>
          <p:nvPicPr>
            <p:cNvPr id="10" name="Picture 9">
              <a:extLst>
                <a:ext uri="{FF2B5EF4-FFF2-40B4-BE49-F238E27FC236}">
                  <a16:creationId xmlns:a16="http://schemas.microsoft.com/office/drawing/2014/main" id="{1EC51284-8276-3BB3-857B-E59E29EE13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9381" y="2152126"/>
              <a:ext cx="2255661" cy="2912649"/>
            </a:xfrm>
            <a:prstGeom prst="rect">
              <a:avLst/>
            </a:prstGeom>
          </p:spPr>
        </p:pic>
      </p:grpSp>
      <p:grpSp>
        <p:nvGrpSpPr>
          <p:cNvPr id="23" name="Group 22">
            <a:extLst>
              <a:ext uri="{FF2B5EF4-FFF2-40B4-BE49-F238E27FC236}">
                <a16:creationId xmlns:a16="http://schemas.microsoft.com/office/drawing/2014/main" id="{BE9793AA-3F51-D566-78AD-5D307BC2CBC3}"/>
              </a:ext>
            </a:extLst>
          </p:cNvPr>
          <p:cNvGrpSpPr/>
          <p:nvPr/>
        </p:nvGrpSpPr>
        <p:grpSpPr>
          <a:xfrm>
            <a:off x="6129440" y="2323204"/>
            <a:ext cx="2258910" cy="2526600"/>
            <a:chOff x="6129440" y="2323204"/>
            <a:chExt cx="2258910" cy="2526600"/>
          </a:xfrm>
        </p:grpSpPr>
        <p:sp>
          <p:nvSpPr>
            <p:cNvPr id="18" name="Oval 17">
              <a:extLst>
                <a:ext uri="{FF2B5EF4-FFF2-40B4-BE49-F238E27FC236}">
                  <a16:creationId xmlns:a16="http://schemas.microsoft.com/office/drawing/2014/main" id="{2487E659-AD79-DDF8-D65D-205264E9BE86}"/>
                </a:ext>
              </a:extLst>
            </p:cNvPr>
            <p:cNvSpPr/>
            <p:nvPr/>
          </p:nvSpPr>
          <p:spPr>
            <a:xfrm>
              <a:off x="6132689" y="2480621"/>
              <a:ext cx="2255661" cy="2255661"/>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pic>
          <p:nvPicPr>
            <p:cNvPr id="16" name="Picture 15" descr="A cartoon of a child holding a skateboard&#10;&#10;Description automatically generated with low confidence">
              <a:extLst>
                <a:ext uri="{FF2B5EF4-FFF2-40B4-BE49-F238E27FC236}">
                  <a16:creationId xmlns:a16="http://schemas.microsoft.com/office/drawing/2014/main" id="{1ADD11A6-32C8-366E-15DB-DF390D187F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9440" y="2323204"/>
              <a:ext cx="2147505" cy="2526600"/>
            </a:xfrm>
            <a:prstGeom prst="rect">
              <a:avLst/>
            </a:prstGeom>
          </p:spPr>
        </p:pic>
      </p:grpSp>
    </p:spTree>
    <p:extLst>
      <p:ext uri="{BB962C8B-B14F-4D97-AF65-F5344CB8AC3E}">
        <p14:creationId xmlns:p14="http://schemas.microsoft.com/office/powerpoint/2010/main" val="2803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2939F986-59CF-A7B4-4F20-CD9B3ABC9A73}"/>
              </a:ext>
            </a:extLst>
          </p:cNvPr>
          <p:cNvSpPr/>
          <p:nvPr/>
        </p:nvSpPr>
        <p:spPr>
          <a:xfrm>
            <a:off x="852055" y="4397662"/>
            <a:ext cx="2724597" cy="645208"/>
          </a:xfrm>
          <a:prstGeom prst="ellipse">
            <a:avLst/>
          </a:prstGeom>
          <a:solidFill>
            <a:srgbClr val="AFDE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DEFA"/>
              </a:solidFill>
            </a:endParaRPr>
          </a:p>
        </p:txBody>
      </p:sp>
      <p:sp>
        <p:nvSpPr>
          <p:cNvPr id="11" name="Text Box">
            <a:extLst>
              <a:ext uri="{FF2B5EF4-FFF2-40B4-BE49-F238E27FC236}">
                <a16:creationId xmlns:a16="http://schemas.microsoft.com/office/drawing/2014/main" id="{98064093-71BB-4CDB-7B9D-FE2CAB36E1D9}"/>
              </a:ext>
            </a:extLst>
          </p:cNvPr>
          <p:cNvSpPr/>
          <p:nvPr/>
        </p:nvSpPr>
        <p:spPr>
          <a:xfrm>
            <a:off x="755651" y="5440289"/>
            <a:ext cx="7632698" cy="547779"/>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solidFill>
                  <a:schemeClr val="tx1"/>
                </a:solidFill>
              </a:rPr>
              <a:t>Remember: </a:t>
            </a:r>
            <a:r>
              <a:rPr lang="en-GB" dirty="0">
                <a:solidFill>
                  <a:schemeClr val="tx1"/>
                </a:solidFill>
              </a:rPr>
              <a:t>If you are cycling, don’t forget to wear a helmet!</a:t>
            </a:r>
          </a:p>
        </p:txBody>
      </p:sp>
      <p:sp>
        <p:nvSpPr>
          <p:cNvPr id="2" name="Title 1">
            <a:extLst>
              <a:ext uri="{FF2B5EF4-FFF2-40B4-BE49-F238E27FC236}">
                <a16:creationId xmlns:a16="http://schemas.microsoft.com/office/drawing/2014/main" id="{FBAFE6CF-C123-A6B5-57A4-487A6559DB85}"/>
              </a:ext>
            </a:extLst>
          </p:cNvPr>
          <p:cNvSpPr>
            <a:spLocks noGrp="1"/>
          </p:cNvSpPr>
          <p:nvPr>
            <p:ph type="title"/>
          </p:nvPr>
        </p:nvSpPr>
        <p:spPr/>
        <p:txBody>
          <a:bodyPr/>
          <a:lstStyle/>
          <a:p>
            <a:r>
              <a:rPr lang="en-GB" dirty="0">
                <a:solidFill>
                  <a:srgbClr val="01A8E7"/>
                </a:solidFill>
              </a:rPr>
              <a:t>Walk or Cycle to School</a:t>
            </a:r>
            <a:endParaRPr lang="en-US" dirty="0">
              <a:solidFill>
                <a:srgbClr val="01A8E7"/>
              </a:solidFill>
            </a:endParaRPr>
          </a:p>
        </p:txBody>
      </p:sp>
      <p:pic>
        <p:nvPicPr>
          <p:cNvPr id="8" name="Picture 7" descr="A picture containing doll, toy, vector graphics&#10;&#10;Description automatically generated">
            <a:extLst>
              <a:ext uri="{FF2B5EF4-FFF2-40B4-BE49-F238E27FC236}">
                <a16:creationId xmlns:a16="http://schemas.microsoft.com/office/drawing/2014/main" id="{72D94FE7-1D96-8D83-B8CF-8BC40E35BF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642" y="1497628"/>
            <a:ext cx="2560612" cy="3311693"/>
          </a:xfrm>
          <a:prstGeom prst="rect">
            <a:avLst/>
          </a:prstGeom>
        </p:spPr>
      </p:pic>
      <p:sp>
        <p:nvSpPr>
          <p:cNvPr id="12" name="Text">
            <a:extLst>
              <a:ext uri="{FF2B5EF4-FFF2-40B4-BE49-F238E27FC236}">
                <a16:creationId xmlns:a16="http://schemas.microsoft.com/office/drawing/2014/main" id="{D4FA80BF-0690-37C7-B086-8C14C87C35BB}"/>
              </a:ext>
            </a:extLst>
          </p:cNvPr>
          <p:cNvSpPr/>
          <p:nvPr/>
        </p:nvSpPr>
        <p:spPr>
          <a:xfrm>
            <a:off x="3886200" y="1500749"/>
            <a:ext cx="4502148" cy="3508653"/>
          </a:xfrm>
          <a:prstGeom prst="rect">
            <a:avLst/>
          </a:prstGeom>
        </p:spPr>
        <p:txBody>
          <a:bodyPr wrap="square" lIns="0" tIns="0" rIns="0" bIns="0">
            <a:spAutoFit/>
          </a:bodyPr>
          <a:lstStyle/>
          <a:p>
            <a:pPr lvl="0"/>
            <a:r>
              <a:rPr lang="en-GB" dirty="0"/>
              <a:t>Walking or cycling creates less noise and air pollution.</a:t>
            </a:r>
          </a:p>
          <a:p>
            <a:pPr lvl="0">
              <a:spcBef>
                <a:spcPts val="1200"/>
              </a:spcBef>
            </a:pPr>
            <a:r>
              <a:rPr lang="en-GB" dirty="0"/>
              <a:t>It also means fewer gases like carbon dioxide are put into the atmosphere.</a:t>
            </a:r>
          </a:p>
          <a:p>
            <a:pPr lvl="0">
              <a:spcBef>
                <a:spcPts val="1200"/>
              </a:spcBef>
            </a:pPr>
            <a:r>
              <a:rPr lang="en-GB" dirty="0"/>
              <a:t>Try to encourage as many people as possible to walk or cycle to school on Wear Green, Be Green Day.</a:t>
            </a:r>
          </a:p>
          <a:p>
            <a:pPr lvl="0">
              <a:spcBef>
                <a:spcPts val="1200"/>
              </a:spcBef>
              <a:spcAft>
                <a:spcPts val="1200"/>
              </a:spcAft>
            </a:pPr>
            <a:r>
              <a:rPr lang="en-GB" dirty="0"/>
              <a:t>Even if you can’t walk the whole way to school, you could try walking half the distance. Even a little bit makes a big difference!</a:t>
            </a:r>
          </a:p>
        </p:txBody>
      </p:sp>
      <p:pic>
        <p:nvPicPr>
          <p:cNvPr id="10" name="Picture 9" descr="A person riding a bicycle&#10;&#10;Description automatically generated with low confidence">
            <a:extLst>
              <a:ext uri="{FF2B5EF4-FFF2-40B4-BE49-F238E27FC236}">
                <a16:creationId xmlns:a16="http://schemas.microsoft.com/office/drawing/2014/main" id="{8213F444-EFE2-EF1C-FFE1-F03A33F58F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1095" y="2861171"/>
            <a:ext cx="2945345" cy="3496757"/>
          </a:xfrm>
          <a:prstGeom prst="rect">
            <a:avLst/>
          </a:prstGeom>
        </p:spPr>
      </p:pic>
    </p:spTree>
    <p:extLst>
      <p:ext uri="{BB962C8B-B14F-4D97-AF65-F5344CB8AC3E}">
        <p14:creationId xmlns:p14="http://schemas.microsoft.com/office/powerpoint/2010/main" val="362436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00295 -0.01643 L 1.36372 -0.01643 " pathEditMode="relative" rAng="0" ptsTypes="AA">
                                      <p:cBhvr>
                                        <p:cTn id="23" dur="3000" fill="hold"/>
                                        <p:tgtEl>
                                          <p:spTgt spid="10"/>
                                        </p:tgtEl>
                                        <p:attrNameLst>
                                          <p:attrName>ppt_x</p:attrName>
                                          <p:attrName>ppt_y</p:attrName>
                                        </p:attrNameLst>
                                      </p:cBhvr>
                                      <p:rCtr x="68333" y="0"/>
                                    </p:animMotion>
                                  </p:childTnLst>
                                </p:cTn>
                              </p:par>
                              <p:par>
                                <p:cTn id="24" presetID="22" presetClass="entr" presetSubtype="8" fill="hold" grpId="0" nodeType="withEffect">
                                  <p:stCondLst>
                                    <p:cond delay="100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0907-0B95-277C-79EC-88CD7FBA42B6}"/>
              </a:ext>
            </a:extLst>
          </p:cNvPr>
          <p:cNvSpPr>
            <a:spLocks noGrp="1"/>
          </p:cNvSpPr>
          <p:nvPr>
            <p:ph type="title"/>
          </p:nvPr>
        </p:nvSpPr>
        <p:spPr/>
        <p:txBody>
          <a:bodyPr/>
          <a:lstStyle/>
          <a:p>
            <a:r>
              <a:rPr lang="en-GB" dirty="0">
                <a:solidFill>
                  <a:srgbClr val="01A8E7"/>
                </a:solidFill>
              </a:rPr>
              <a:t>Have a Waste-Free Lunch</a:t>
            </a:r>
            <a:endParaRPr lang="en-US" dirty="0">
              <a:solidFill>
                <a:srgbClr val="01A8E7"/>
              </a:solidFill>
            </a:endParaRPr>
          </a:p>
        </p:txBody>
      </p:sp>
      <p:sp>
        <p:nvSpPr>
          <p:cNvPr id="3" name="Text Box">
            <a:extLst>
              <a:ext uri="{FF2B5EF4-FFF2-40B4-BE49-F238E27FC236}">
                <a16:creationId xmlns:a16="http://schemas.microsoft.com/office/drawing/2014/main" id="{43014546-B3C9-959B-B95C-D5D5A87CCA20}"/>
              </a:ext>
            </a:extLst>
          </p:cNvPr>
          <p:cNvSpPr/>
          <p:nvPr/>
        </p:nvSpPr>
        <p:spPr>
          <a:xfrm>
            <a:off x="1422692" y="2959832"/>
            <a:ext cx="6042828" cy="547779"/>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108000" bIns="108000" rtlCol="0" anchor="ctr">
            <a:spAutoFit/>
          </a:bodyPr>
          <a:lstStyle/>
          <a:p>
            <a:r>
              <a:rPr lang="en-GB" dirty="0">
                <a:solidFill>
                  <a:schemeClr val="tx1"/>
                </a:solidFill>
              </a:rPr>
              <a:t>Using reusable containers</a:t>
            </a:r>
          </a:p>
        </p:txBody>
      </p:sp>
      <p:sp>
        <p:nvSpPr>
          <p:cNvPr id="4" name="Text">
            <a:extLst>
              <a:ext uri="{FF2B5EF4-FFF2-40B4-BE49-F238E27FC236}">
                <a16:creationId xmlns:a16="http://schemas.microsoft.com/office/drawing/2014/main" id="{B2E4639B-D3AB-9491-D582-D250101D6D5A}"/>
              </a:ext>
            </a:extLst>
          </p:cNvPr>
          <p:cNvSpPr/>
          <p:nvPr/>
        </p:nvSpPr>
        <p:spPr>
          <a:xfrm>
            <a:off x="755650" y="1500749"/>
            <a:ext cx="7632698" cy="1107996"/>
          </a:xfrm>
          <a:prstGeom prst="rect">
            <a:avLst/>
          </a:prstGeom>
        </p:spPr>
        <p:txBody>
          <a:bodyPr wrap="square" lIns="0" tIns="0" rIns="0" bIns="0">
            <a:spAutoFit/>
          </a:bodyPr>
          <a:lstStyle/>
          <a:p>
            <a:pPr lvl="0"/>
            <a:r>
              <a:rPr lang="en-GB" dirty="0"/>
              <a:t>If you take packed lunches at school, try bringing one </a:t>
            </a:r>
            <a:br>
              <a:rPr lang="en-GB" dirty="0"/>
            </a:br>
            <a:r>
              <a:rPr lang="en-GB" dirty="0"/>
              <a:t>that doesn’t cause any waste.</a:t>
            </a:r>
          </a:p>
          <a:p>
            <a:pPr lvl="0"/>
            <a:endParaRPr lang="en-GB" dirty="0"/>
          </a:p>
          <a:p>
            <a:r>
              <a:rPr lang="en-GB" b="1" dirty="0"/>
              <a:t>Pack a waste-free lunch by:</a:t>
            </a:r>
          </a:p>
        </p:txBody>
      </p:sp>
      <p:sp>
        <p:nvSpPr>
          <p:cNvPr id="20" name="Text Box">
            <a:extLst>
              <a:ext uri="{FF2B5EF4-FFF2-40B4-BE49-F238E27FC236}">
                <a16:creationId xmlns:a16="http://schemas.microsoft.com/office/drawing/2014/main" id="{924372BF-5842-E3B1-2CA5-3B382B76F6A5}"/>
              </a:ext>
            </a:extLst>
          </p:cNvPr>
          <p:cNvSpPr/>
          <p:nvPr/>
        </p:nvSpPr>
        <p:spPr>
          <a:xfrm>
            <a:off x="1422692" y="3694455"/>
            <a:ext cx="6965656" cy="547779"/>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108000" bIns="108000" rtlCol="0" anchor="ctr">
            <a:spAutoFit/>
          </a:bodyPr>
          <a:lstStyle/>
          <a:p>
            <a:r>
              <a:rPr lang="en-GB" dirty="0">
                <a:solidFill>
                  <a:schemeClr val="tx1"/>
                </a:solidFill>
              </a:rPr>
              <a:t>Avoiding packaged foods, like sweets and crisps</a:t>
            </a:r>
          </a:p>
        </p:txBody>
      </p:sp>
      <p:sp>
        <p:nvSpPr>
          <p:cNvPr id="21" name="Text Box">
            <a:extLst>
              <a:ext uri="{FF2B5EF4-FFF2-40B4-BE49-F238E27FC236}">
                <a16:creationId xmlns:a16="http://schemas.microsoft.com/office/drawing/2014/main" id="{0840DCC6-F4AF-66FD-B135-AD5CA03647EF}"/>
              </a:ext>
            </a:extLst>
          </p:cNvPr>
          <p:cNvSpPr/>
          <p:nvPr/>
        </p:nvSpPr>
        <p:spPr>
          <a:xfrm>
            <a:off x="1422692" y="4429078"/>
            <a:ext cx="6965656" cy="547779"/>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108000" bIns="108000" rtlCol="0" anchor="ctr">
            <a:spAutoFit/>
          </a:bodyPr>
          <a:lstStyle/>
          <a:p>
            <a:r>
              <a:rPr lang="en-GB" dirty="0">
                <a:solidFill>
                  <a:schemeClr val="tx1"/>
                </a:solidFill>
              </a:rPr>
              <a:t>Using a reusable water bottle</a:t>
            </a:r>
          </a:p>
        </p:txBody>
      </p:sp>
      <p:sp>
        <p:nvSpPr>
          <p:cNvPr id="22" name="Text Box">
            <a:extLst>
              <a:ext uri="{FF2B5EF4-FFF2-40B4-BE49-F238E27FC236}">
                <a16:creationId xmlns:a16="http://schemas.microsoft.com/office/drawing/2014/main" id="{C29369D5-C605-EDAD-6D4C-767586CD871A}"/>
              </a:ext>
            </a:extLst>
          </p:cNvPr>
          <p:cNvSpPr/>
          <p:nvPr/>
        </p:nvSpPr>
        <p:spPr>
          <a:xfrm>
            <a:off x="1422692" y="5163700"/>
            <a:ext cx="6965656" cy="854246"/>
          </a:xfrm>
          <a:prstGeom prst="roundRect">
            <a:avLst/>
          </a:prstGeom>
          <a:solidFill>
            <a:schemeClr val="bg1"/>
          </a:solidFill>
          <a:ln w="28575">
            <a:solidFill>
              <a:srgbClr val="01A8E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108000" bIns="108000" rtlCol="0" anchor="ctr">
            <a:spAutoFit/>
          </a:bodyPr>
          <a:lstStyle/>
          <a:p>
            <a:r>
              <a:rPr lang="en-GB" dirty="0">
                <a:solidFill>
                  <a:schemeClr val="tx1"/>
                </a:solidFill>
              </a:rPr>
              <a:t>Using a metal knife/fork/spoon that can be washed instead of thrown out</a:t>
            </a:r>
          </a:p>
        </p:txBody>
      </p:sp>
      <p:pic>
        <p:nvPicPr>
          <p:cNvPr id="6" name="Picture 5" descr="Shape, icon&#10;&#10;Description automatically generated">
            <a:extLst>
              <a:ext uri="{FF2B5EF4-FFF2-40B4-BE49-F238E27FC236}">
                <a16:creationId xmlns:a16="http://schemas.microsoft.com/office/drawing/2014/main" id="{7DDF78D8-45BD-86CE-5795-5CE43284D8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650" y="2811453"/>
            <a:ext cx="1121300" cy="3335610"/>
          </a:xfrm>
          <a:prstGeom prst="rect">
            <a:avLst/>
          </a:prstGeom>
        </p:spPr>
      </p:pic>
      <p:grpSp>
        <p:nvGrpSpPr>
          <p:cNvPr id="30" name="Group 29">
            <a:extLst>
              <a:ext uri="{FF2B5EF4-FFF2-40B4-BE49-F238E27FC236}">
                <a16:creationId xmlns:a16="http://schemas.microsoft.com/office/drawing/2014/main" id="{86444506-E2C2-2BF1-A330-EC28750739E2}"/>
              </a:ext>
            </a:extLst>
          </p:cNvPr>
          <p:cNvGrpSpPr/>
          <p:nvPr/>
        </p:nvGrpSpPr>
        <p:grpSpPr>
          <a:xfrm>
            <a:off x="6387943" y="1432457"/>
            <a:ext cx="2000405" cy="2118624"/>
            <a:chOff x="6387943" y="1432457"/>
            <a:chExt cx="2000405" cy="2118624"/>
          </a:xfrm>
        </p:grpSpPr>
        <p:pic>
          <p:nvPicPr>
            <p:cNvPr id="27" name="Picture 26" descr="A picture containing light&#10;&#10;Description automatically generated">
              <a:extLst>
                <a:ext uri="{FF2B5EF4-FFF2-40B4-BE49-F238E27FC236}">
                  <a16:creationId xmlns:a16="http://schemas.microsoft.com/office/drawing/2014/main" id="{2B8BB650-AFEC-CD89-D504-B0906B477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7943" y="1432457"/>
              <a:ext cx="2000405" cy="2118624"/>
            </a:xfrm>
            <a:prstGeom prst="rect">
              <a:avLst/>
            </a:prstGeom>
          </p:spPr>
        </p:pic>
        <p:pic>
          <p:nvPicPr>
            <p:cNvPr id="29" name="Picture 28">
              <a:extLst>
                <a:ext uri="{FF2B5EF4-FFF2-40B4-BE49-F238E27FC236}">
                  <a16:creationId xmlns:a16="http://schemas.microsoft.com/office/drawing/2014/main" id="{9E8792F1-4DA0-2B87-5F68-56490F5D45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260538">
              <a:off x="6957104" y="1867726"/>
              <a:ext cx="538391" cy="1258577"/>
            </a:xfrm>
            <a:prstGeom prst="rect">
              <a:avLst/>
            </a:prstGeom>
          </p:spPr>
        </p:pic>
      </p:grpSp>
    </p:spTree>
    <p:extLst>
      <p:ext uri="{BB962C8B-B14F-4D97-AF65-F5344CB8AC3E}">
        <p14:creationId xmlns:p14="http://schemas.microsoft.com/office/powerpoint/2010/main" val="8789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235</TotalTime>
  <Words>747</Words>
  <Application>Microsoft Office PowerPoint</Application>
  <PresentationFormat>On-screen Show (4:3)</PresentationFormat>
  <Paragraphs>59</Paragraphs>
  <Slides>16</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Twinkl</vt:lpstr>
      <vt:lpstr>Roboto</vt:lpstr>
      <vt:lpstr>Slide Layouts</vt:lpstr>
      <vt:lpstr>Disclaimers/Guidance</vt:lpstr>
      <vt:lpstr>PowerPoint Presentation</vt:lpstr>
      <vt:lpstr>PowerPoint Presentation</vt:lpstr>
      <vt:lpstr>Wear Green, Be Green Day</vt:lpstr>
      <vt:lpstr>Why is ‘being green’ so important?</vt:lpstr>
      <vt:lpstr>Why is ‘being green’ so important?</vt:lpstr>
      <vt:lpstr>Why is ‘being green’ so important?</vt:lpstr>
      <vt:lpstr>Wear Green, Be Green Ideas</vt:lpstr>
      <vt:lpstr>Walk or Cycle to School</vt:lpstr>
      <vt:lpstr>Have a Waste-Free Lunch</vt:lpstr>
      <vt:lpstr>Turn Out the Lights!</vt:lpstr>
      <vt:lpstr>Plant Something </vt:lpstr>
      <vt:lpstr>Do a Litter Pick</vt:lpstr>
      <vt:lpstr>PowerPoint Presentation</vt:lpstr>
      <vt:lpstr>Take Part in the Litter Less Campaign</vt:lpstr>
      <vt:lpstr>How will you create a ‘Green Day’ in your school?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Charlene McKeown</cp:lastModifiedBy>
  <cp:revision>26</cp:revision>
  <dcterms:created xsi:type="dcterms:W3CDTF">2022-05-04T13:09:32Z</dcterms:created>
  <dcterms:modified xsi:type="dcterms:W3CDTF">2022-05-12T15:02:17Z</dcterms:modified>
</cp:coreProperties>
</file>