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x="18288000" cy="10287000"/>
  <p:notesSz cx="6858000" cy="9144000"/>
  <p:embeddedFontLst>
    <p:embeddedFont>
      <p:font typeface="Raleway Bold" panose="020B0604020202020204" charset="0"/>
      <p:regular r:id="rId23"/>
    </p:embeddedFont>
    <p:embeddedFont>
      <p:font typeface="Calibri" panose="020F0502020204030204" pitchFamily="34" charset="0"/>
      <p:regular r:id="rId24"/>
      <p:bold r:id="rId25"/>
      <p:italic r:id="rId26"/>
      <p:boldItalic r:id="rId27"/>
    </p:embeddedFont>
    <p:embeddedFont>
      <p:font typeface="Roboto Bold" panose="02000000000000000000" pitchFamily="2" charset="0"/>
      <p:regular r:id="rId28"/>
      <p:bold r:id="rId29"/>
    </p:embeddedFont>
    <p:embeddedFont>
      <p:font typeface="Roboto" panose="02000000000000000000" pitchFamily="2" charset="0"/>
      <p:regular r:id="rId30"/>
      <p:bold r:id="rId31"/>
    </p:embeddedFont>
    <p:embeddedFont>
      <p:font typeface="DecoType Naskh Extensions" panose="02010400000000000000" pitchFamily="2" charset="-78"/>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9" d="100"/>
          <a:sy n="59" d="100"/>
        </p:scale>
        <p:origin x="102"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Autumn/winter planted onions and garlic will usually be ready the next May or June. </a:t>
            </a:r>
          </a:p>
          <a:p>
            <a:pPr lvl="0"/>
            <a:r>
              <a:rPr lang="en-US"/>
              <a:t>You can buy onion seed, but it is easier to buy sets (baby onions). </a:t>
            </a:r>
          </a:p>
          <a:p>
            <a:pPr lvl="0"/>
            <a:r>
              <a:rPr lang="en-US"/>
              <a:t>Choose large containers, approximately 30cm deep and a few feet wide.</a:t>
            </a:r>
          </a:p>
          <a:p>
            <a:pPr lvl="0"/>
            <a:r>
              <a:rPr lang="en-US"/>
              <a:t>Onions require a sunny but sheltered site with fertile and well-draining soil.</a:t>
            </a:r>
          </a:p>
          <a:p>
            <a:pPr lvl="0"/>
            <a:r>
              <a:rPr lang="en-US"/>
              <a:t>When the leaves start to turn yellow they are probably ready and the onions should be sitting a little bit above the soil. Use a hand fork or trowel to ease them out, shake the soil off the roots and spread out to dry either outside if the weather is good or in a shed or covered area.</a:t>
            </a:r>
          </a:p>
          <a:p>
            <a:pPr lvl="0"/>
            <a:r>
              <a:rPr lang="en-US"/>
              <a:t>The process of drying is called ‘curing’ and takes a couple of weeks. It will toughen the outer skin making it dry and papery, so it will keep for longer.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Autumn/winter planted onions and garlic will usually be ready the next May or June. </a:t>
            </a:r>
          </a:p>
          <a:p>
            <a:pPr lvl="0"/>
            <a:r>
              <a:rPr lang="en-US"/>
              <a:t>You can buy onion seed, but it is easier to buy sets (baby onions). </a:t>
            </a:r>
          </a:p>
          <a:p>
            <a:pPr lvl="0"/>
            <a:r>
              <a:rPr lang="en-US"/>
              <a:t>Choose large containers, approximately 30cm deep and a few feet wide.</a:t>
            </a:r>
          </a:p>
          <a:p>
            <a:pPr lvl="0"/>
            <a:r>
              <a:rPr lang="en-US"/>
              <a:t>Onions require a sunny but sheltered site with fertile and well-draining soil.</a:t>
            </a:r>
          </a:p>
          <a:p>
            <a:pPr lvl="0"/>
            <a:r>
              <a:rPr lang="en-US"/>
              <a:t>When the leaves start to turn yellow they are probably ready and the onions should be sitting a little bit above the soil. Use a hand fork or trowel to ease them out, shake the soil off the roots and spread out to dry either outside if the weather is good or in a shed or covered area.</a:t>
            </a:r>
          </a:p>
          <a:p>
            <a:pPr lvl="0"/>
            <a:r>
              <a:rPr lang="en-US"/>
              <a:t>The process of drying is called ‘curing’ and takes a couple of weeks. It will toughen the outer skin making it dry and papery, so it will keep for longer.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Prepare your soil well. Mix in lots of good compost long before you want to start planting. Make sure you have enough space (15cm between each clove - more for elephant). Plant in an area which will receive maximum sunlight hours. Good drainage is key.</a:t>
            </a:r>
          </a:p>
          <a:p>
            <a:pPr lvl="0"/>
            <a:r>
              <a:rPr lang="en-US"/>
              <a:t>Break the bulbs into cloves, leaving skin on. Place cloves 3 - 4cm below ground surface, root down (pointy end up), 15cm apart.</a:t>
            </a:r>
          </a:p>
          <a:p>
            <a:pPr lvl="0"/>
            <a:r>
              <a:rPr lang="en-US"/>
              <a:t>Water your garlic during dry periods throughout the growing season, but stop watering completely during the last few weeks. Carefully remove any weeds as they appear. From February, apply sulphate of potash to your garlic every 6 weeks to give it all the nutrients it needs to grow successfully.</a:t>
            </a:r>
          </a:p>
          <a:p>
            <a:pPr lvl="0"/>
            <a:r>
              <a:rPr lang="en-US"/>
              <a:t>Garlic will tell you when it is time to harvest. Too early and you'll miss the final growth spurt, too late and your bulbs will rot in the ground. When the garlic falls over and the leaves are brown, it's harvest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Sort the shop-bought spring onions and take out those that don't have at least a few roots growing from the white end.</a:t>
            </a:r>
          </a:p>
          <a:p>
            <a:pPr lvl="0"/>
            <a:endParaRPr lang="en-US"/>
          </a:p>
          <a:p>
            <a:pPr lvl="0"/>
            <a:r>
              <a:rPr lang="en-US"/>
              <a:t>Be sure to keep changing the water, or the onions will go mushy!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Punch holes in the bottom for drainage if there aren’t some there already.</a:t>
            </a:r>
          </a:p>
          <a:p>
            <a:pPr lvl="0"/>
            <a:endParaRPr lang="en-US"/>
          </a:p>
          <a:p>
            <a:pPr lvl="0"/>
            <a:r>
              <a:rPr lang="en-US"/>
              <a:t>Any dried pea you buy in the corner shop is ok. Soaking the peas overnight or for even an hour beforehand will speed up the process.</a:t>
            </a:r>
          </a:p>
          <a:p>
            <a:pPr lvl="0"/>
            <a:endParaRPr lang="en-US"/>
          </a:p>
          <a:p>
            <a:pPr lvl="0"/>
            <a:r>
              <a:rPr lang="en-US"/>
              <a:t>Remember to put a dish or saucer underneath your pot to catch the water if placing on a window sill.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Choose hardy varieties of your favourite salad leaves, or experiment with more unusual crops such as winter purslane and salad burnet. One of the most reliable winter leaf crops is corn salad, or lamb’s lettuce, Valerianella locusta.</a:t>
            </a:r>
          </a:p>
          <a:p>
            <a:pPr lvl="0"/>
            <a:endParaRPr lang="en-US"/>
          </a:p>
          <a:p>
            <a:pPr lvl="0"/>
            <a:r>
              <a:rPr lang="en-US"/>
              <a:t>If placing pots outside raise them up on bits of old tile or purpose-made ‘pot feet’; this will help prevent waterlogging.</a:t>
            </a:r>
          </a:p>
          <a:p>
            <a:pPr lvl="0"/>
            <a:endParaRPr lang="en-US"/>
          </a:p>
          <a:p>
            <a:pPr lvl="0"/>
            <a:r>
              <a:rPr lang="en-US"/>
              <a:t>Winter salad leaves can be harvested from October - February.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a:p>
          <a:p>
            <a:pPr lvl="0"/>
            <a:r>
              <a:rPr lang="en-US"/>
              <a:t>• When the baby herbs grow to the point where you can see roots coming out of the holes in the bottom, move them into a bigger pot or recycled so they have more space to grow.</a:t>
            </a:r>
          </a:p>
          <a:p>
            <a:pPr lvl="0"/>
            <a:r>
              <a:rPr lang="en-US"/>
              <a:t>• When the plants are approx. 15cm tall pick off some of the largest outer leaves for using in your cooking.</a:t>
            </a:r>
          </a:p>
          <a:p>
            <a:pPr lvl="0"/>
            <a:r>
              <a:rPr lang="en-US"/>
              <a:t>Soft herbs can be grown in large pots and recycled containers so long as they have drainage holes in the bottom. </a:t>
            </a:r>
          </a:p>
          <a:p>
            <a:pPr lvl="0"/>
            <a:r>
              <a:rPr lang="en-US"/>
              <a:t>Remember to put a dish or saucer underneath your pot to catch the water if placing on a window sill. </a:t>
            </a:r>
          </a:p>
          <a:p>
            <a:pPr lvl="0"/>
            <a:r>
              <a:rPr lang="en-US"/>
              <a:t> It can take from 1 week to 3 weeks for seeds to germinate so watch for those green shoots peeking through.</a:t>
            </a:r>
          </a:p>
          <a:p>
            <a:pPr lvl="0"/>
            <a:r>
              <a:rPr lang="en-US"/>
              <a:t>Water occasionally, when the soil feels dry. The compost should not be soaking wet.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2500" b="1250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85606">
            <a:off x="-3720488" y="-3684489"/>
            <a:ext cx="13629857" cy="130598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85606">
            <a:off x="-3764063" y="-3741639"/>
            <a:ext cx="13629857" cy="13059881"/>
          </a:xfrm>
          <a:prstGeom prst="rect">
            <a:avLst/>
          </a:prstGeom>
        </p:spPr>
      </p:pic>
      <p:grpSp>
        <p:nvGrpSpPr>
          <p:cNvPr id="5" name="Group 5"/>
          <p:cNvGrpSpPr/>
          <p:nvPr/>
        </p:nvGrpSpPr>
        <p:grpSpPr>
          <a:xfrm>
            <a:off x="6924976" y="2125598"/>
            <a:ext cx="1012089" cy="1012089"/>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BCE11"/>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299"/>
                </a:lnSpc>
              </a:pPr>
              <a:endParaRPr/>
            </a:p>
          </p:txBody>
        </p:sp>
      </p:grpSp>
      <p:grpSp>
        <p:nvGrpSpPr>
          <p:cNvPr id="8" name="Group 8"/>
          <p:cNvGrpSpPr/>
          <p:nvPr/>
        </p:nvGrpSpPr>
        <p:grpSpPr>
          <a:xfrm>
            <a:off x="692017" y="5258864"/>
            <a:ext cx="673367" cy="673367"/>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E7DC4"/>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299"/>
                </a:lnSpc>
              </a:pPr>
              <a:endParaRPr/>
            </a:p>
          </p:txBody>
        </p:sp>
      </p:grpSp>
      <p:sp>
        <p:nvSpPr>
          <p:cNvPr id="11" name="TextBox 11"/>
          <p:cNvSpPr txBox="1"/>
          <p:nvPr/>
        </p:nvSpPr>
        <p:spPr>
          <a:xfrm>
            <a:off x="5938197" y="6530670"/>
            <a:ext cx="11555089" cy="2400174"/>
          </a:xfrm>
          <a:prstGeom prst="rect">
            <a:avLst/>
          </a:prstGeom>
        </p:spPr>
        <p:txBody>
          <a:bodyPr lIns="0" tIns="0" rIns="0" bIns="0" rtlCol="0" anchor="t">
            <a:spAutoFit/>
          </a:bodyPr>
          <a:lstStyle/>
          <a:p>
            <a:pPr algn="r">
              <a:lnSpc>
                <a:spcPts val="9256"/>
              </a:lnSpc>
            </a:pPr>
            <a:r>
              <a:rPr lang="en-US" sz="8900">
                <a:solidFill>
                  <a:srgbClr val="FFFFFF"/>
                </a:solidFill>
                <a:latin typeface="Raleway Bold"/>
              </a:rPr>
              <a:t>WINTER FRUIT AND VEG GROWING</a:t>
            </a:r>
          </a:p>
        </p:txBody>
      </p:sp>
      <p:pic>
        <p:nvPicPr>
          <p:cNvPr id="12" name="Picture 12"/>
          <p:cNvPicPr>
            <a:picLocks noChangeAspect="1"/>
          </p:cNvPicPr>
          <p:nvPr/>
        </p:nvPicPr>
        <p:blipFill>
          <a:blip r:embed="rId7"/>
          <a:srcRect/>
          <a:stretch>
            <a:fillRect/>
          </a:stretch>
        </p:blipFill>
        <p:spPr>
          <a:xfrm>
            <a:off x="1028700" y="576808"/>
            <a:ext cx="5209390" cy="1385984"/>
          </a:xfrm>
          <a:prstGeom prst="rect">
            <a:avLst/>
          </a:prstGeom>
        </p:spPr>
      </p:pic>
      <p:pic>
        <p:nvPicPr>
          <p:cNvPr id="13" name="Picture 13"/>
          <p:cNvPicPr>
            <a:picLocks noChangeAspect="1"/>
          </p:cNvPicPr>
          <p:nvPr/>
        </p:nvPicPr>
        <p:blipFill rotWithShape="1">
          <a:blip r:embed="rId8"/>
          <a:srcRect t="31312" b="32670"/>
          <a:stretch/>
        </p:blipFill>
        <p:spPr>
          <a:xfrm>
            <a:off x="1028700" y="2079881"/>
            <a:ext cx="2552700" cy="91943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AutoShape 3"/>
          <p:cNvSpPr/>
          <p:nvPr/>
        </p:nvSpPr>
        <p:spPr>
          <a:xfrm rot="5400000">
            <a:off x="7286255" y="8112348"/>
            <a:ext cx="834026" cy="0"/>
          </a:xfrm>
          <a:prstGeom prst="line">
            <a:avLst/>
          </a:prstGeom>
          <a:ln w="28575" cap="flat">
            <a:solidFill>
              <a:srgbClr val="84D2FF"/>
            </a:solidFill>
            <a:prstDash val="solid"/>
            <a:headEnd type="none" w="sm" len="sm"/>
            <a:tailEnd type="none" w="sm" len="sm"/>
          </a:ln>
        </p:spPr>
      </p:sp>
      <p:grpSp>
        <p:nvGrpSpPr>
          <p:cNvPr id="4" name="Group 4"/>
          <p:cNvGrpSpPr>
            <a:grpSpLocks noChangeAspect="1"/>
          </p:cNvGrpSpPr>
          <p:nvPr/>
        </p:nvGrpSpPr>
        <p:grpSpPr>
          <a:xfrm>
            <a:off x="557429" y="2168154"/>
            <a:ext cx="4484299" cy="448428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06" r="-24906"/>
              </a:stretch>
            </a:blipFill>
          </p:spPr>
        </p:sp>
      </p:grpSp>
      <p:sp>
        <p:nvSpPr>
          <p:cNvPr id="6" name="TextBox 6"/>
          <p:cNvSpPr txBox="1"/>
          <p:nvPr/>
        </p:nvSpPr>
        <p:spPr>
          <a:xfrm>
            <a:off x="9525000" y="2020109"/>
            <a:ext cx="8475388" cy="9264651"/>
          </a:xfrm>
          <a:prstGeom prst="rect">
            <a:avLst/>
          </a:prstGeom>
        </p:spPr>
        <p:txBody>
          <a:bodyPr lIns="0" tIns="0" rIns="0" bIns="0" rtlCol="0" anchor="t">
            <a:spAutoFit/>
          </a:bodyPr>
          <a:lstStyle/>
          <a:p>
            <a:pPr marL="755642" lvl="1" indent="-377821">
              <a:lnSpc>
                <a:spcPts val="4899"/>
              </a:lnSpc>
              <a:buFont typeface="Arial"/>
              <a:buChar char="•"/>
            </a:pPr>
            <a:r>
              <a:rPr lang="en-US" sz="3499" spc="104" dirty="0">
                <a:solidFill>
                  <a:srgbClr val="000000"/>
                </a:solidFill>
                <a:latin typeface="Roboto"/>
              </a:rPr>
              <a:t>Fill a small pot/recycled container (with drainage holes) 3/4 full with peat-free compost.</a:t>
            </a:r>
          </a:p>
          <a:p>
            <a:pPr marL="755642" lvl="1" indent="-377821">
              <a:lnSpc>
                <a:spcPts val="4899"/>
              </a:lnSpc>
              <a:buFont typeface="Arial"/>
              <a:buChar char="•"/>
            </a:pPr>
            <a:r>
              <a:rPr lang="en-US" sz="3499" spc="104" dirty="0">
                <a:solidFill>
                  <a:srgbClr val="000000"/>
                </a:solidFill>
                <a:latin typeface="Roboto"/>
              </a:rPr>
              <a:t>Sprinkle 8-10 peas on top.</a:t>
            </a:r>
          </a:p>
          <a:p>
            <a:pPr marL="755642" lvl="1" indent="-377821">
              <a:lnSpc>
                <a:spcPts val="4899"/>
              </a:lnSpc>
              <a:buFont typeface="Arial"/>
              <a:buChar char="•"/>
            </a:pPr>
            <a:r>
              <a:rPr lang="en-US" sz="3499" spc="104" dirty="0">
                <a:solidFill>
                  <a:srgbClr val="000000"/>
                </a:solidFill>
                <a:latin typeface="Roboto"/>
              </a:rPr>
              <a:t>Cover with roughly 2cm of compost, water well &amp; place in a sunny spot. Keep soil moist.</a:t>
            </a:r>
          </a:p>
          <a:p>
            <a:pPr marL="755642" lvl="1" indent="-377821">
              <a:lnSpc>
                <a:spcPts val="4899"/>
              </a:lnSpc>
              <a:buFont typeface="Arial"/>
              <a:buChar char="•"/>
            </a:pPr>
            <a:r>
              <a:rPr lang="en-US" sz="3499" spc="104" dirty="0">
                <a:solidFill>
                  <a:srgbClr val="000000"/>
                </a:solidFill>
                <a:latin typeface="Roboto"/>
              </a:rPr>
              <a:t>After a few days, green shoots will begin to appear. In about 15-30 days your pea shoots will be ready to eat! </a:t>
            </a:r>
          </a:p>
          <a:p>
            <a:pPr marL="755642" lvl="1" indent="-377821">
              <a:lnSpc>
                <a:spcPts val="4899"/>
              </a:lnSpc>
              <a:buFont typeface="Arial"/>
              <a:buChar char="•"/>
            </a:pPr>
            <a:r>
              <a:rPr lang="en-US" sz="3499" spc="104" dirty="0">
                <a:solidFill>
                  <a:srgbClr val="000000"/>
                </a:solidFill>
                <a:latin typeface="Roboto"/>
              </a:rPr>
              <a:t>Cut above the first leaf to harvest and the plant will regrow!</a:t>
            </a:r>
          </a:p>
          <a:p>
            <a:pPr>
              <a:lnSpc>
                <a:spcPts val="4899"/>
              </a:lnSpc>
            </a:pPr>
            <a:endParaRPr lang="en-US" sz="3499" spc="104" dirty="0">
              <a:solidFill>
                <a:srgbClr val="000000"/>
              </a:solidFill>
              <a:latin typeface="Roboto"/>
            </a:endParaRPr>
          </a:p>
          <a:p>
            <a:pPr>
              <a:lnSpc>
                <a:spcPts val="4899"/>
              </a:lnSpc>
            </a:pPr>
            <a:endParaRPr lang="en-US" sz="3499" spc="104" dirty="0">
              <a:solidFill>
                <a:srgbClr val="000000"/>
              </a:solidFill>
              <a:latin typeface="Roboto"/>
            </a:endParaRPr>
          </a:p>
          <a:p>
            <a:pPr>
              <a:lnSpc>
                <a:spcPts val="4899"/>
              </a:lnSpc>
            </a:pPr>
            <a:endParaRPr lang="en-US" sz="3499" spc="104" dirty="0">
              <a:solidFill>
                <a:srgbClr val="000000"/>
              </a:solidFill>
              <a:latin typeface="Roboto"/>
            </a:endParaRPr>
          </a:p>
        </p:txBody>
      </p:sp>
      <p:sp>
        <p:nvSpPr>
          <p:cNvPr id="7" name="TextBox 7"/>
          <p:cNvSpPr txBox="1"/>
          <p:nvPr/>
        </p:nvSpPr>
        <p:spPr>
          <a:xfrm>
            <a:off x="3027549" y="325256"/>
            <a:ext cx="11480702" cy="1594924"/>
          </a:xfrm>
          <a:prstGeom prst="rect">
            <a:avLst/>
          </a:prstGeom>
        </p:spPr>
        <p:txBody>
          <a:bodyPr lIns="0" tIns="0" rIns="0" bIns="0" rtlCol="0" anchor="t">
            <a:spAutoFit/>
          </a:bodyPr>
          <a:lstStyle/>
          <a:p>
            <a:pPr algn="ctr">
              <a:lnSpc>
                <a:spcPts val="5889"/>
              </a:lnSpc>
            </a:pPr>
            <a:r>
              <a:rPr lang="en-US" sz="8000" b="1" dirty="0">
                <a:solidFill>
                  <a:srgbClr val="6837E1"/>
                </a:solidFill>
              </a:rPr>
              <a:t>Windowsill ideas</a:t>
            </a:r>
          </a:p>
          <a:p>
            <a:pPr algn="ctr">
              <a:lnSpc>
                <a:spcPts val="5889"/>
              </a:lnSpc>
            </a:pPr>
            <a:r>
              <a:rPr lang="en-US" sz="8000" b="1" dirty="0">
                <a:solidFill>
                  <a:srgbClr val="6837E1"/>
                </a:solidFill>
              </a:rPr>
              <a:t>Grow speedy pea shoots</a:t>
            </a:r>
          </a:p>
        </p:txBody>
      </p:sp>
      <p:grpSp>
        <p:nvGrpSpPr>
          <p:cNvPr id="8" name="Group 8"/>
          <p:cNvGrpSpPr>
            <a:grpSpLocks noChangeAspect="1"/>
          </p:cNvGrpSpPr>
          <p:nvPr/>
        </p:nvGrpSpPr>
        <p:grpSpPr>
          <a:xfrm>
            <a:off x="4283600" y="5802718"/>
            <a:ext cx="4484299" cy="448428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AutoShape 3"/>
          <p:cNvSpPr/>
          <p:nvPr/>
        </p:nvSpPr>
        <p:spPr>
          <a:xfrm rot="5400000">
            <a:off x="7286255" y="8112348"/>
            <a:ext cx="834026" cy="0"/>
          </a:xfrm>
          <a:prstGeom prst="line">
            <a:avLst/>
          </a:prstGeom>
          <a:ln w="28575" cap="flat">
            <a:solidFill>
              <a:srgbClr val="84D2FF"/>
            </a:solidFill>
            <a:prstDash val="solid"/>
            <a:headEnd type="none" w="sm" len="sm"/>
            <a:tailEnd type="none" w="sm" len="sm"/>
          </a:ln>
        </p:spPr>
      </p:sp>
      <p:grpSp>
        <p:nvGrpSpPr>
          <p:cNvPr id="4" name="Group 4"/>
          <p:cNvGrpSpPr/>
          <p:nvPr/>
        </p:nvGrpSpPr>
        <p:grpSpPr>
          <a:xfrm>
            <a:off x="10242628" y="0"/>
            <a:ext cx="9236839" cy="10287000"/>
            <a:chOff x="0" y="0"/>
            <a:chExt cx="12315786" cy="13716000"/>
          </a:xfrm>
        </p:grpSpPr>
        <p:pic>
          <p:nvPicPr>
            <p:cNvPr id="5" name="Picture 5"/>
            <p:cNvPicPr>
              <a:picLocks noChangeAspect="1"/>
            </p:cNvPicPr>
            <p:nvPr/>
          </p:nvPicPr>
          <p:blipFill>
            <a:blip r:embed="rId2"/>
            <a:srcRect l="20200" r="20200"/>
            <a:stretch>
              <a:fillRect/>
            </a:stretch>
          </p:blipFill>
          <p:spPr>
            <a:xfrm>
              <a:off x="0" y="0"/>
              <a:ext cx="12315786" cy="13716000"/>
            </a:xfrm>
            <a:prstGeom prst="rect">
              <a:avLst/>
            </a:prstGeom>
          </p:spPr>
        </p:pic>
      </p:grpSp>
      <p:pic>
        <p:nvPicPr>
          <p:cNvPr id="6" name="Picture 6"/>
          <p:cNvPicPr>
            <a:picLocks noChangeAspect="1"/>
          </p:cNvPicPr>
          <p:nvPr/>
        </p:nvPicPr>
        <p:blipFill>
          <a:blip r:embed="rId3"/>
          <a:srcRect l="61769" t="33361" r="11587" b="27477"/>
          <a:stretch>
            <a:fillRect/>
          </a:stretch>
        </p:blipFill>
        <p:spPr>
          <a:xfrm>
            <a:off x="790193" y="1459167"/>
            <a:ext cx="8912576" cy="73686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876732" y="0"/>
            <a:ext cx="14534535" cy="10287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TextBox 3"/>
          <p:cNvSpPr txBox="1"/>
          <p:nvPr/>
        </p:nvSpPr>
        <p:spPr>
          <a:xfrm>
            <a:off x="872544" y="2405136"/>
            <a:ext cx="8690725" cy="5703570"/>
          </a:xfrm>
          <a:prstGeom prst="rect">
            <a:avLst/>
          </a:prstGeom>
        </p:spPr>
        <p:txBody>
          <a:bodyPr lIns="0" tIns="0" rIns="0" bIns="0" rtlCol="0" anchor="t">
            <a:spAutoFit/>
          </a:bodyPr>
          <a:lstStyle/>
          <a:p>
            <a:pPr marL="582927" lvl="1" indent="-291463">
              <a:lnSpc>
                <a:spcPts val="3779"/>
              </a:lnSpc>
              <a:buFont typeface="Arial"/>
              <a:buChar char="•"/>
            </a:pPr>
            <a:r>
              <a:rPr lang="en-US" sz="2699" spc="80">
                <a:solidFill>
                  <a:srgbClr val="000000"/>
                </a:solidFill>
                <a:latin typeface="Roboto"/>
              </a:rPr>
              <a:t>Sow August - October.</a:t>
            </a:r>
          </a:p>
          <a:p>
            <a:pPr marL="582927" lvl="1" indent="-291463">
              <a:lnSpc>
                <a:spcPts val="3779"/>
              </a:lnSpc>
              <a:buFont typeface="Arial"/>
              <a:buChar char="•"/>
            </a:pPr>
            <a:r>
              <a:rPr lang="en-US" sz="2699" spc="80">
                <a:solidFill>
                  <a:srgbClr val="000000"/>
                </a:solidFill>
                <a:latin typeface="Roboto"/>
              </a:rPr>
              <a:t>Fill a pot or repurposed plastic container with drainage holes, 3/4 full with peat-free compost.</a:t>
            </a:r>
          </a:p>
          <a:p>
            <a:pPr marL="582927" lvl="1" indent="-291463">
              <a:lnSpc>
                <a:spcPts val="3779"/>
              </a:lnSpc>
              <a:buFont typeface="Arial"/>
              <a:buChar char="•"/>
            </a:pPr>
            <a:r>
              <a:rPr lang="en-US" sz="2699" spc="80">
                <a:solidFill>
                  <a:srgbClr val="000000"/>
                </a:solidFill>
                <a:latin typeface="Roboto"/>
              </a:rPr>
              <a:t>Scatter your seeds on top and cover lightly with compost. Water well.</a:t>
            </a:r>
          </a:p>
          <a:p>
            <a:pPr marL="582927" lvl="1" indent="-291463">
              <a:lnSpc>
                <a:spcPts val="3779"/>
              </a:lnSpc>
              <a:buFont typeface="Arial"/>
              <a:buChar char="•"/>
            </a:pPr>
            <a:r>
              <a:rPr lang="en-US" sz="2699" spc="80">
                <a:solidFill>
                  <a:srgbClr val="000000"/>
                </a:solidFill>
                <a:latin typeface="Roboto"/>
              </a:rPr>
              <a:t>Place container in a warm, sunny spot. Keep soil moist.</a:t>
            </a:r>
          </a:p>
          <a:p>
            <a:pPr marL="582927" lvl="1" indent="-291463">
              <a:lnSpc>
                <a:spcPts val="3779"/>
              </a:lnSpc>
              <a:buFont typeface="Arial"/>
              <a:buChar char="•"/>
            </a:pPr>
            <a:r>
              <a:rPr lang="en-US" sz="2699" spc="80">
                <a:solidFill>
                  <a:srgbClr val="000000"/>
                </a:solidFill>
                <a:latin typeface="Roboto"/>
              </a:rPr>
              <a:t>Young leaves will be ready for use in salads in 6-8 weeks!</a:t>
            </a:r>
          </a:p>
          <a:p>
            <a:pPr marL="582927" lvl="1" indent="-291463">
              <a:lnSpc>
                <a:spcPts val="3779"/>
              </a:lnSpc>
              <a:buFont typeface="Arial"/>
              <a:buChar char="•"/>
            </a:pPr>
            <a:r>
              <a:rPr lang="en-US" sz="2699" spc="80">
                <a:solidFill>
                  <a:srgbClr val="000000"/>
                </a:solidFill>
                <a:latin typeface="Roboto"/>
              </a:rPr>
              <a:t>Thin plants out to 4cm apart (you can eat the thinnings!) for larger leaves. </a:t>
            </a:r>
          </a:p>
          <a:p>
            <a:pPr>
              <a:lnSpc>
                <a:spcPts val="3779"/>
              </a:lnSpc>
            </a:pPr>
            <a:endParaRPr lang="en-US" sz="2699" spc="80">
              <a:solidFill>
                <a:srgbClr val="000000"/>
              </a:solidFill>
              <a:latin typeface="Roboto"/>
            </a:endParaRPr>
          </a:p>
        </p:txBody>
      </p:sp>
      <p:sp>
        <p:nvSpPr>
          <p:cNvPr id="4" name="TextBox 4"/>
          <p:cNvSpPr txBox="1"/>
          <p:nvPr/>
        </p:nvSpPr>
        <p:spPr>
          <a:xfrm>
            <a:off x="1028700" y="696731"/>
            <a:ext cx="8115300" cy="811184"/>
          </a:xfrm>
          <a:prstGeom prst="rect">
            <a:avLst/>
          </a:prstGeom>
        </p:spPr>
        <p:txBody>
          <a:bodyPr lIns="0" tIns="0" rIns="0" bIns="0" rtlCol="0" anchor="t">
            <a:spAutoFit/>
          </a:bodyPr>
          <a:lstStyle/>
          <a:p>
            <a:pPr algn="ctr">
              <a:lnSpc>
                <a:spcPts val="5889"/>
              </a:lnSpc>
            </a:pPr>
            <a:r>
              <a:rPr lang="en-US" sz="7200" b="1" dirty="0">
                <a:solidFill>
                  <a:srgbClr val="6837E1"/>
                </a:solidFill>
              </a:rPr>
              <a:t>Winter Salad leaves</a:t>
            </a:r>
          </a:p>
        </p:txBody>
      </p:sp>
      <p:grpSp>
        <p:nvGrpSpPr>
          <p:cNvPr id="5" name="Group 5"/>
          <p:cNvGrpSpPr/>
          <p:nvPr/>
        </p:nvGrpSpPr>
        <p:grpSpPr>
          <a:xfrm>
            <a:off x="10242628" y="0"/>
            <a:ext cx="9236839" cy="10287000"/>
            <a:chOff x="0" y="0"/>
            <a:chExt cx="12315786" cy="13716000"/>
          </a:xfrm>
        </p:grpSpPr>
        <p:pic>
          <p:nvPicPr>
            <p:cNvPr id="6" name="Picture 6"/>
            <p:cNvPicPr>
              <a:picLocks noChangeAspect="1"/>
            </p:cNvPicPr>
            <p:nvPr/>
          </p:nvPicPr>
          <p:blipFill>
            <a:blip r:embed="rId3"/>
            <a:srcRect l="20088" r="20088"/>
            <a:stretch>
              <a:fillRect/>
            </a:stretch>
          </p:blipFill>
          <p:spPr>
            <a:xfrm>
              <a:off x="0" y="0"/>
              <a:ext cx="12315786" cy="13716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236839" cy="10287000"/>
            <a:chOff x="0" y="0"/>
            <a:chExt cx="12315786" cy="13716000"/>
          </a:xfrm>
        </p:grpSpPr>
        <p:pic>
          <p:nvPicPr>
            <p:cNvPr id="3" name="Picture 3"/>
            <p:cNvPicPr>
              <a:picLocks noChangeAspect="1"/>
            </p:cNvPicPr>
            <p:nvPr/>
          </p:nvPicPr>
          <p:blipFill>
            <a:blip r:embed="rId2"/>
            <a:srcRect l="16328" r="16328"/>
            <a:stretch>
              <a:fillRect/>
            </a:stretch>
          </p:blipFill>
          <p:spPr>
            <a:xfrm>
              <a:off x="0" y="0"/>
              <a:ext cx="12315786" cy="13716000"/>
            </a:xfrm>
            <a:prstGeom prst="rect">
              <a:avLst/>
            </a:prstGeom>
          </p:spPr>
        </p:pic>
      </p:grpSp>
      <p:pic>
        <p:nvPicPr>
          <p:cNvPr id="4" name="Picture 4"/>
          <p:cNvPicPr>
            <a:picLocks noChangeAspect="1"/>
          </p:cNvPicPr>
          <p:nvPr/>
        </p:nvPicPr>
        <p:blipFill>
          <a:blip r:embed="rId3"/>
          <a:srcRect l="61559" t="34596" r="11797" b="26242"/>
          <a:stretch>
            <a:fillRect/>
          </a:stretch>
        </p:blipFill>
        <p:spPr>
          <a:xfrm>
            <a:off x="9677400" y="1714405"/>
            <a:ext cx="8295143" cy="685818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extBox 2"/>
          <p:cNvSpPr txBox="1"/>
          <p:nvPr/>
        </p:nvSpPr>
        <p:spPr>
          <a:xfrm>
            <a:off x="1028700" y="3390900"/>
            <a:ext cx="10897668" cy="4328928"/>
          </a:xfrm>
          <a:prstGeom prst="rect">
            <a:avLst/>
          </a:prstGeom>
        </p:spPr>
        <p:txBody>
          <a:bodyPr lIns="0" tIns="0" rIns="0" bIns="0" rtlCol="0" anchor="t">
            <a:spAutoFit/>
          </a:bodyPr>
          <a:lstStyle/>
          <a:p>
            <a:pPr marL="621758" lvl="1" indent="-310879">
              <a:lnSpc>
                <a:spcPts val="4319"/>
              </a:lnSpc>
              <a:buFont typeface="Arial"/>
              <a:buChar char="•"/>
            </a:pPr>
            <a:r>
              <a:rPr lang="en-US" sz="2879" dirty="0">
                <a:solidFill>
                  <a:srgbClr val="000000"/>
                </a:solidFill>
                <a:latin typeface="Roboto"/>
              </a:rPr>
              <a:t>Fill a small pot (with drainage holes) 3/4 full with peat-free compost and scatter a few herb seeds over the surface.</a:t>
            </a:r>
          </a:p>
          <a:p>
            <a:pPr marL="621758" lvl="1" indent="-310879">
              <a:lnSpc>
                <a:spcPts val="4319"/>
              </a:lnSpc>
              <a:buFont typeface="Arial"/>
              <a:buChar char="•"/>
            </a:pPr>
            <a:r>
              <a:rPr lang="en-US" sz="2879" dirty="0">
                <a:solidFill>
                  <a:srgbClr val="000000"/>
                </a:solidFill>
                <a:latin typeface="Roboto"/>
              </a:rPr>
              <a:t>Cover lightly with compost, water and leave in a sunny windowsill.</a:t>
            </a:r>
          </a:p>
          <a:p>
            <a:pPr marL="621758" lvl="1" indent="-310879">
              <a:lnSpc>
                <a:spcPts val="4319"/>
              </a:lnSpc>
              <a:buFont typeface="Arial"/>
              <a:buChar char="•"/>
            </a:pPr>
            <a:r>
              <a:rPr lang="en-US" sz="2879" dirty="0">
                <a:solidFill>
                  <a:srgbClr val="000000"/>
                </a:solidFill>
                <a:latin typeface="Roboto"/>
              </a:rPr>
              <a:t>Transplant the herb to a larger pot once roots begin poling out the bottom of the pot.</a:t>
            </a:r>
          </a:p>
          <a:p>
            <a:pPr marL="621758" lvl="1" indent="-310879">
              <a:lnSpc>
                <a:spcPts val="4319"/>
              </a:lnSpc>
              <a:buFont typeface="Arial"/>
              <a:buChar char="•"/>
            </a:pPr>
            <a:r>
              <a:rPr lang="en-US" sz="2879" dirty="0">
                <a:solidFill>
                  <a:srgbClr val="000000"/>
                </a:solidFill>
                <a:latin typeface="Roboto"/>
              </a:rPr>
              <a:t>Your herbs are ready to harvest when the plants are 15cm tall!</a:t>
            </a:r>
          </a:p>
          <a:p>
            <a:pPr>
              <a:lnSpc>
                <a:spcPts val="4319"/>
              </a:lnSpc>
              <a:spcBef>
                <a:spcPct val="0"/>
              </a:spcBef>
            </a:pPr>
            <a:endParaRPr lang="en-US" sz="2879" dirty="0">
              <a:solidFill>
                <a:srgbClr val="000000"/>
              </a:solidFill>
              <a:latin typeface="Roboto"/>
            </a:endParaRPr>
          </a:p>
        </p:txBody>
      </p:sp>
      <p:sp>
        <p:nvSpPr>
          <p:cNvPr id="3" name="TextBox 3"/>
          <p:cNvSpPr txBox="1"/>
          <p:nvPr/>
        </p:nvSpPr>
        <p:spPr>
          <a:xfrm>
            <a:off x="737183" y="419100"/>
            <a:ext cx="11480702" cy="2324419"/>
          </a:xfrm>
          <a:prstGeom prst="rect">
            <a:avLst/>
          </a:prstGeom>
        </p:spPr>
        <p:txBody>
          <a:bodyPr lIns="0" tIns="0" rIns="0" bIns="0" rtlCol="0" anchor="t">
            <a:spAutoFit/>
          </a:bodyPr>
          <a:lstStyle/>
          <a:p>
            <a:pPr algn="ctr">
              <a:lnSpc>
                <a:spcPts val="5889"/>
              </a:lnSpc>
            </a:pPr>
            <a:r>
              <a:rPr lang="en-US" sz="7200" b="1" dirty="0">
                <a:solidFill>
                  <a:srgbClr val="6837E1"/>
                </a:solidFill>
              </a:rPr>
              <a:t>Herbs</a:t>
            </a:r>
            <a:r>
              <a:rPr lang="en-US" sz="7200" dirty="0">
                <a:solidFill>
                  <a:srgbClr val="6837E1"/>
                </a:solidFill>
              </a:rPr>
              <a:t> </a:t>
            </a:r>
          </a:p>
          <a:p>
            <a:pPr algn="ctr">
              <a:lnSpc>
                <a:spcPts val="5889"/>
              </a:lnSpc>
            </a:pPr>
            <a:endParaRPr lang="en-US" sz="7200" dirty="0" smtClean="0">
              <a:solidFill>
                <a:srgbClr val="6837E1"/>
              </a:solidFill>
            </a:endParaRPr>
          </a:p>
          <a:p>
            <a:pPr algn="ctr">
              <a:lnSpc>
                <a:spcPts val="5889"/>
              </a:lnSpc>
            </a:pPr>
            <a:r>
              <a:rPr lang="en-US" sz="7200" dirty="0" smtClean="0">
                <a:solidFill>
                  <a:srgbClr val="6837E1"/>
                </a:solidFill>
              </a:rPr>
              <a:t>(</a:t>
            </a:r>
            <a:r>
              <a:rPr lang="en-US" sz="7200" dirty="0">
                <a:solidFill>
                  <a:srgbClr val="6837E1"/>
                </a:solidFill>
              </a:rPr>
              <a:t>basil/parsley/coriander)</a:t>
            </a:r>
          </a:p>
        </p:txBody>
      </p:sp>
      <p:grpSp>
        <p:nvGrpSpPr>
          <p:cNvPr id="4" name="Group 4"/>
          <p:cNvGrpSpPr/>
          <p:nvPr/>
        </p:nvGrpSpPr>
        <p:grpSpPr>
          <a:xfrm>
            <a:off x="12509402" y="0"/>
            <a:ext cx="6328296" cy="10287000"/>
            <a:chOff x="0" y="0"/>
            <a:chExt cx="8437729" cy="13716000"/>
          </a:xfrm>
        </p:grpSpPr>
        <p:pic>
          <p:nvPicPr>
            <p:cNvPr id="5" name="Picture 5"/>
            <p:cNvPicPr>
              <a:picLocks noChangeAspect="1"/>
            </p:cNvPicPr>
            <p:nvPr/>
          </p:nvPicPr>
          <p:blipFill>
            <a:blip r:embed="rId3"/>
            <a:srcRect l="20085" r="38928"/>
            <a:stretch>
              <a:fillRect/>
            </a:stretch>
          </p:blipFill>
          <p:spPr>
            <a:xfrm>
              <a:off x="0" y="0"/>
              <a:ext cx="8437729" cy="1371600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0" y="-178686"/>
            <a:ext cx="7201102" cy="10287000"/>
            <a:chOff x="0" y="0"/>
            <a:chExt cx="9601469" cy="13716000"/>
          </a:xfrm>
        </p:grpSpPr>
        <p:pic>
          <p:nvPicPr>
            <p:cNvPr id="3" name="Picture 3"/>
            <p:cNvPicPr>
              <a:picLocks noChangeAspect="1"/>
            </p:cNvPicPr>
            <p:nvPr/>
          </p:nvPicPr>
          <p:blipFill>
            <a:blip r:embed="rId2"/>
            <a:srcRect l="9882" r="43391"/>
            <a:stretch>
              <a:fillRect/>
            </a:stretch>
          </p:blipFill>
          <p:spPr>
            <a:xfrm>
              <a:off x="0" y="0"/>
              <a:ext cx="9601469" cy="13716000"/>
            </a:xfrm>
            <a:prstGeom prst="rect">
              <a:avLst/>
            </a:prstGeom>
          </p:spPr>
        </p:pic>
      </p:grpSp>
      <p:pic>
        <p:nvPicPr>
          <p:cNvPr id="4" name="Picture 4"/>
          <p:cNvPicPr>
            <a:picLocks noChangeAspect="1"/>
          </p:cNvPicPr>
          <p:nvPr/>
        </p:nvPicPr>
        <p:blipFill>
          <a:blip r:embed="rId3"/>
          <a:srcRect l="61743" t="32760" r="10748" b="27916"/>
          <a:stretch>
            <a:fillRect/>
          </a:stretch>
        </p:blipFill>
        <p:spPr>
          <a:xfrm>
            <a:off x="8253567" y="1028700"/>
            <a:ext cx="9005733" cy="7241514"/>
          </a:xfrm>
          <a:prstGeom prst="rect">
            <a:avLst/>
          </a:prstGeom>
        </p:spPr>
      </p:pic>
      <p:sp>
        <p:nvSpPr>
          <p:cNvPr id="5" name="TextBox 5"/>
          <p:cNvSpPr txBox="1"/>
          <p:nvPr/>
        </p:nvSpPr>
        <p:spPr>
          <a:xfrm>
            <a:off x="7793974" y="7533891"/>
            <a:ext cx="10282905" cy="2574423"/>
          </a:xfrm>
          <a:prstGeom prst="rect">
            <a:avLst/>
          </a:prstGeom>
        </p:spPr>
        <p:txBody>
          <a:bodyPr lIns="0" tIns="0" rIns="0" bIns="0" rtlCol="0" anchor="t">
            <a:spAutoFit/>
          </a:bodyPr>
          <a:lstStyle/>
          <a:p>
            <a:pPr algn="r">
              <a:lnSpc>
                <a:spcPts val="4169"/>
              </a:lnSpc>
              <a:spcBef>
                <a:spcPct val="0"/>
              </a:spcBef>
            </a:pPr>
            <a:endParaRPr/>
          </a:p>
          <a:p>
            <a:pPr algn="r">
              <a:lnSpc>
                <a:spcPts val="4169"/>
              </a:lnSpc>
              <a:spcBef>
                <a:spcPct val="0"/>
              </a:spcBef>
            </a:pPr>
            <a:endParaRPr/>
          </a:p>
          <a:p>
            <a:pPr algn="r">
              <a:lnSpc>
                <a:spcPts val="4169"/>
              </a:lnSpc>
              <a:spcBef>
                <a:spcPct val="0"/>
              </a:spcBef>
            </a:pPr>
            <a:r>
              <a:rPr lang="en-US" sz="2779">
                <a:solidFill>
                  <a:srgbClr val="000000"/>
                </a:solidFill>
                <a:latin typeface="Roboto"/>
              </a:rPr>
              <a:t>For more information:</a:t>
            </a:r>
          </a:p>
          <a:p>
            <a:pPr algn="r">
              <a:lnSpc>
                <a:spcPts val="4169"/>
              </a:lnSpc>
              <a:spcBef>
                <a:spcPct val="0"/>
              </a:spcBef>
            </a:pPr>
            <a:r>
              <a:rPr lang="en-US" sz="2779">
                <a:solidFill>
                  <a:srgbClr val="000000"/>
                </a:solidFill>
                <a:latin typeface="Roboto"/>
              </a:rPr>
              <a:t>https://www.rhs.org.uk/advice/profile?pid=679</a:t>
            </a:r>
          </a:p>
          <a:p>
            <a:pPr algn="r">
              <a:lnSpc>
                <a:spcPts val="3869"/>
              </a:lnSpc>
              <a:spcBef>
                <a:spcPct val="0"/>
              </a:spcBef>
            </a:pPr>
            <a:r>
              <a:rPr lang="en-US" sz="2579">
                <a:solidFill>
                  <a:srgbClr val="000000"/>
                </a:solidFill>
                <a:latin typeface="Roboto"/>
              </a:rPr>
              <a:t>https://ccea.org.uk/growing/march.php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extBox 2"/>
          <p:cNvSpPr txBox="1"/>
          <p:nvPr/>
        </p:nvSpPr>
        <p:spPr>
          <a:xfrm>
            <a:off x="7786767" y="1729053"/>
            <a:ext cx="10282905" cy="8411343"/>
          </a:xfrm>
          <a:prstGeom prst="rect">
            <a:avLst/>
          </a:prstGeom>
        </p:spPr>
        <p:txBody>
          <a:bodyPr lIns="0" tIns="0" rIns="0" bIns="0" rtlCol="0" anchor="t">
            <a:spAutoFit/>
          </a:bodyPr>
          <a:lstStyle/>
          <a:p>
            <a:pPr marL="643347" lvl="1" indent="-321674">
              <a:lnSpc>
                <a:spcPts val="4469"/>
              </a:lnSpc>
              <a:buFont typeface="Arial"/>
              <a:buChar char="•"/>
            </a:pPr>
            <a:r>
              <a:rPr lang="en-US" sz="2979" dirty="0">
                <a:solidFill>
                  <a:srgbClr val="000000"/>
                </a:solidFill>
                <a:latin typeface="Roboto"/>
              </a:rPr>
              <a:t>Winter is a good time to plant out soft fruit bushes such as blackcurrants and blueberries. Bearing in mind the school holidays, late cropping varieties are best. </a:t>
            </a:r>
          </a:p>
          <a:p>
            <a:pPr marL="643347" lvl="1" indent="-321674">
              <a:lnSpc>
                <a:spcPts val="4469"/>
              </a:lnSpc>
              <a:buFont typeface="Arial"/>
              <a:buChar char="•"/>
            </a:pPr>
            <a:r>
              <a:rPr lang="en-US" sz="2979" dirty="0">
                <a:solidFill>
                  <a:srgbClr val="000000"/>
                </a:solidFill>
                <a:latin typeface="Roboto"/>
              </a:rPr>
              <a:t>If you have raised beds don’t use up the space with fruit bushes as it is unnecessary and they take up too much room. Fruit bushes will be happy in open soil which has been improved with compost or manure.</a:t>
            </a:r>
          </a:p>
          <a:p>
            <a:pPr marL="643347" lvl="1" indent="-321674">
              <a:lnSpc>
                <a:spcPts val="4469"/>
              </a:lnSpc>
              <a:buFont typeface="Arial"/>
              <a:buChar char="•"/>
            </a:pPr>
            <a:r>
              <a:rPr lang="en-US" sz="2979" dirty="0">
                <a:solidFill>
                  <a:srgbClr val="000000"/>
                </a:solidFill>
                <a:latin typeface="Roboto"/>
              </a:rPr>
              <a:t>Choose a sheltered and sunny position if possible. Plant 1.5m (5ft) apart. </a:t>
            </a:r>
          </a:p>
          <a:p>
            <a:pPr marL="643347" lvl="1" indent="-321674">
              <a:lnSpc>
                <a:spcPts val="4469"/>
              </a:lnSpc>
              <a:buFont typeface="Arial"/>
              <a:buChar char="•"/>
            </a:pPr>
            <a:r>
              <a:rPr lang="en-US" sz="2979" dirty="0">
                <a:solidFill>
                  <a:srgbClr val="000000"/>
                </a:solidFill>
                <a:latin typeface="Roboto"/>
              </a:rPr>
              <a:t>Blueberries need added ericaceous (acid) compost.</a:t>
            </a:r>
          </a:p>
          <a:p>
            <a:pPr marL="643347" lvl="1" indent="-321674">
              <a:lnSpc>
                <a:spcPts val="4469"/>
              </a:lnSpc>
              <a:buFont typeface="Arial"/>
              <a:buChar char="•"/>
            </a:pPr>
            <a:r>
              <a:rPr lang="en-US" sz="2979" dirty="0">
                <a:solidFill>
                  <a:srgbClr val="000000"/>
                </a:solidFill>
                <a:latin typeface="Roboto"/>
              </a:rPr>
              <a:t> Good quality potted fruit bushes cost </a:t>
            </a:r>
            <a:r>
              <a:rPr lang="en-US" sz="2979" dirty="0" err="1">
                <a:solidFill>
                  <a:srgbClr val="000000"/>
                </a:solidFill>
                <a:latin typeface="Roboto"/>
              </a:rPr>
              <a:t>approx</a:t>
            </a:r>
            <a:r>
              <a:rPr lang="en-US" sz="2979" dirty="0">
                <a:solidFill>
                  <a:srgbClr val="000000"/>
                </a:solidFill>
                <a:latin typeface="Roboto"/>
              </a:rPr>
              <a:t> £15 – £20 each but a cheaper option is bare-rooted plants which are available between late November to late March</a:t>
            </a:r>
          </a:p>
          <a:p>
            <a:pPr>
              <a:lnSpc>
                <a:spcPts val="4469"/>
              </a:lnSpc>
            </a:pPr>
            <a:endParaRPr lang="en-US" sz="2979" dirty="0">
              <a:solidFill>
                <a:srgbClr val="000000"/>
              </a:solidFill>
              <a:latin typeface="Roboto"/>
            </a:endParaRPr>
          </a:p>
          <a:p>
            <a:pPr algn="r">
              <a:lnSpc>
                <a:spcPts val="4469"/>
              </a:lnSpc>
              <a:spcBef>
                <a:spcPct val="0"/>
              </a:spcBef>
            </a:pPr>
            <a:r>
              <a:rPr lang="en-US" sz="2979" dirty="0">
                <a:solidFill>
                  <a:srgbClr val="000000"/>
                </a:solidFill>
                <a:latin typeface="Roboto"/>
              </a:rPr>
              <a:t>Sow_Grow-Munch.pdf (sustainableni.org)</a:t>
            </a:r>
          </a:p>
        </p:txBody>
      </p:sp>
      <p:grpSp>
        <p:nvGrpSpPr>
          <p:cNvPr id="3" name="Group 3"/>
          <p:cNvGrpSpPr/>
          <p:nvPr/>
        </p:nvGrpSpPr>
        <p:grpSpPr>
          <a:xfrm>
            <a:off x="0" y="-178686"/>
            <a:ext cx="7201102" cy="10287000"/>
            <a:chOff x="0" y="0"/>
            <a:chExt cx="9601469" cy="13716000"/>
          </a:xfrm>
        </p:grpSpPr>
        <p:pic>
          <p:nvPicPr>
            <p:cNvPr id="4" name="Picture 4"/>
            <p:cNvPicPr>
              <a:picLocks noChangeAspect="1"/>
            </p:cNvPicPr>
            <p:nvPr/>
          </p:nvPicPr>
          <p:blipFill>
            <a:blip r:embed="rId2"/>
            <a:srcRect l="16543" r="23692"/>
            <a:stretch>
              <a:fillRect/>
            </a:stretch>
          </p:blipFill>
          <p:spPr>
            <a:xfrm>
              <a:off x="0" y="0"/>
              <a:ext cx="9601469" cy="13716000"/>
            </a:xfrm>
            <a:prstGeom prst="rect">
              <a:avLst/>
            </a:prstGeom>
          </p:spPr>
        </p:pic>
      </p:grpSp>
      <p:sp>
        <p:nvSpPr>
          <p:cNvPr id="5" name="TextBox 5"/>
          <p:cNvSpPr txBox="1"/>
          <p:nvPr/>
        </p:nvSpPr>
        <p:spPr>
          <a:xfrm>
            <a:off x="8048837" y="485775"/>
            <a:ext cx="10239163" cy="865430"/>
          </a:xfrm>
          <a:prstGeom prst="rect">
            <a:avLst/>
          </a:prstGeom>
        </p:spPr>
        <p:txBody>
          <a:bodyPr lIns="0" tIns="0" rIns="0" bIns="0" rtlCol="0" anchor="t">
            <a:spAutoFit/>
          </a:bodyPr>
          <a:lstStyle/>
          <a:p>
            <a:pPr algn="ctr">
              <a:lnSpc>
                <a:spcPts val="5889"/>
              </a:lnSpc>
            </a:pPr>
            <a:r>
              <a:rPr lang="en-US" sz="8800" b="1" dirty="0">
                <a:solidFill>
                  <a:srgbClr val="6837E1"/>
                </a:solidFill>
                <a:cs typeface="DecoType Naskh Extensions" panose="02010400000000000000" pitchFamily="2" charset="-78"/>
              </a:rPr>
              <a:t>Fruit bushes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9649098" y="9475"/>
            <a:ext cx="585714" cy="3721419"/>
            <a:chOff x="0" y="0"/>
            <a:chExt cx="154262" cy="980127"/>
          </a:xfrm>
        </p:grpSpPr>
        <p:sp>
          <p:nvSpPr>
            <p:cNvPr id="3" name="Freeform 3"/>
            <p:cNvSpPr/>
            <p:nvPr/>
          </p:nvSpPr>
          <p:spPr>
            <a:xfrm>
              <a:off x="0" y="0"/>
              <a:ext cx="154262" cy="980127"/>
            </a:xfrm>
            <a:custGeom>
              <a:avLst/>
              <a:gdLst/>
              <a:ahLst/>
              <a:cxnLst/>
              <a:rect l="l" t="t" r="r" b="b"/>
              <a:pathLst>
                <a:path w="154262" h="980127">
                  <a:moveTo>
                    <a:pt x="0" y="0"/>
                  </a:moveTo>
                  <a:lnTo>
                    <a:pt x="154262" y="0"/>
                  </a:lnTo>
                  <a:lnTo>
                    <a:pt x="154262" y="980127"/>
                  </a:lnTo>
                  <a:lnTo>
                    <a:pt x="0" y="980127"/>
                  </a:lnTo>
                  <a:close/>
                </a:path>
              </a:pathLst>
            </a:custGeom>
            <a:solidFill>
              <a:srgbClr val="319F07"/>
            </a:solidFill>
          </p:spPr>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3299"/>
                </a:lnSpc>
              </a:pPr>
              <a:endParaRPr/>
            </a:p>
          </p:txBody>
        </p:sp>
      </p:grpSp>
      <p:grpSp>
        <p:nvGrpSpPr>
          <p:cNvPr id="5" name="Group 5"/>
          <p:cNvGrpSpPr/>
          <p:nvPr/>
        </p:nvGrpSpPr>
        <p:grpSpPr>
          <a:xfrm>
            <a:off x="10316454" y="9475"/>
            <a:ext cx="7971546" cy="10287000"/>
            <a:chOff x="0" y="0"/>
            <a:chExt cx="10628727" cy="13716000"/>
          </a:xfrm>
        </p:grpSpPr>
        <p:pic>
          <p:nvPicPr>
            <p:cNvPr id="6" name="Picture 6"/>
            <p:cNvPicPr>
              <a:picLocks noChangeAspect="1"/>
            </p:cNvPicPr>
            <p:nvPr/>
          </p:nvPicPr>
          <p:blipFill>
            <a:blip r:embed="rId2"/>
            <a:srcRect l="24234" r="24234"/>
            <a:stretch>
              <a:fillRect/>
            </a:stretch>
          </p:blipFill>
          <p:spPr>
            <a:xfrm>
              <a:off x="0" y="0"/>
              <a:ext cx="10628727" cy="13716000"/>
            </a:xfrm>
            <a:prstGeom prst="rect">
              <a:avLst/>
            </a:prstGeom>
          </p:spPr>
        </p:pic>
      </p:grpSp>
      <p:sp>
        <p:nvSpPr>
          <p:cNvPr id="7" name="TextBox 7"/>
          <p:cNvSpPr txBox="1"/>
          <p:nvPr/>
        </p:nvSpPr>
        <p:spPr>
          <a:xfrm>
            <a:off x="1028700" y="1938605"/>
            <a:ext cx="7639007" cy="8357870"/>
          </a:xfrm>
          <a:prstGeom prst="rect">
            <a:avLst/>
          </a:prstGeom>
        </p:spPr>
        <p:txBody>
          <a:bodyPr lIns="0" tIns="0" rIns="0" bIns="0" rtlCol="0" anchor="t">
            <a:spAutoFit/>
          </a:bodyPr>
          <a:lstStyle/>
          <a:p>
            <a:pPr>
              <a:lnSpc>
                <a:spcPts val="4059"/>
              </a:lnSpc>
            </a:pPr>
            <a:r>
              <a:rPr lang="en-US" sz="2899" spc="86" dirty="0">
                <a:solidFill>
                  <a:srgbClr val="000000"/>
                </a:solidFill>
                <a:latin typeface="Roboto Bold"/>
              </a:rPr>
              <a:t>Please note: this will not grow the carrot root, only the carrot plant</a:t>
            </a:r>
          </a:p>
          <a:p>
            <a:pPr>
              <a:lnSpc>
                <a:spcPts val="4059"/>
              </a:lnSpc>
            </a:pPr>
            <a:endParaRPr lang="en-US" sz="2899" spc="86" dirty="0">
              <a:solidFill>
                <a:srgbClr val="000000"/>
              </a:solidFill>
              <a:latin typeface="Roboto Bold"/>
            </a:endParaRPr>
          </a:p>
          <a:p>
            <a:pPr marL="582927" lvl="1" indent="-291463">
              <a:lnSpc>
                <a:spcPts val="3779"/>
              </a:lnSpc>
              <a:buFont typeface="Arial"/>
              <a:buChar char="•"/>
            </a:pPr>
            <a:r>
              <a:rPr lang="en-US" sz="2699" spc="80" dirty="0">
                <a:solidFill>
                  <a:srgbClr val="000000"/>
                </a:solidFill>
                <a:latin typeface="Roboto"/>
              </a:rPr>
              <a:t>Cut the top from a grocery store carrot. You’ll need about one inch (2.5 cm.) of the root</a:t>
            </a:r>
          </a:p>
          <a:p>
            <a:pPr marL="582927" lvl="1" indent="-291463">
              <a:lnSpc>
                <a:spcPts val="3779"/>
              </a:lnSpc>
              <a:buFont typeface="Arial"/>
              <a:buChar char="•"/>
            </a:pPr>
            <a:r>
              <a:rPr lang="en-US" sz="2699" spc="80" dirty="0">
                <a:solidFill>
                  <a:srgbClr val="000000"/>
                </a:solidFill>
                <a:latin typeface="Roboto"/>
              </a:rPr>
              <a:t>Stick a toothpick into either side of the carrot stump and balance it on top of a small glass</a:t>
            </a:r>
          </a:p>
          <a:p>
            <a:pPr marL="582927" lvl="1" indent="-291463">
              <a:lnSpc>
                <a:spcPts val="3779"/>
              </a:lnSpc>
              <a:buFont typeface="Arial"/>
              <a:buChar char="•"/>
            </a:pPr>
            <a:r>
              <a:rPr lang="en-US" sz="2699" spc="80" dirty="0">
                <a:solidFill>
                  <a:srgbClr val="000000"/>
                </a:solidFill>
                <a:latin typeface="Roboto"/>
              </a:rPr>
              <a:t>Fill the glass with water up to and barely touching the bottom edge of the stump</a:t>
            </a:r>
          </a:p>
          <a:p>
            <a:pPr marL="582927" lvl="1" indent="-291463">
              <a:lnSpc>
                <a:spcPts val="3779"/>
              </a:lnSpc>
              <a:buFont typeface="Arial"/>
              <a:buChar char="•"/>
            </a:pPr>
            <a:r>
              <a:rPr lang="en-US" sz="2699" spc="80" dirty="0">
                <a:solidFill>
                  <a:srgbClr val="000000"/>
                </a:solidFill>
                <a:latin typeface="Roboto"/>
              </a:rPr>
              <a:t>Set the glass in a light, but not sunny window</a:t>
            </a:r>
          </a:p>
          <a:p>
            <a:pPr marL="582927" lvl="1" indent="-291463">
              <a:lnSpc>
                <a:spcPts val="3779"/>
              </a:lnSpc>
              <a:buFont typeface="Arial"/>
              <a:buChar char="•"/>
            </a:pPr>
            <a:r>
              <a:rPr lang="en-US" sz="2699" spc="80" dirty="0">
                <a:solidFill>
                  <a:srgbClr val="000000"/>
                </a:solidFill>
                <a:latin typeface="Roboto"/>
              </a:rPr>
              <a:t>Add water to keep it touching the edge and watch the plant sprout</a:t>
            </a:r>
          </a:p>
          <a:p>
            <a:pPr>
              <a:lnSpc>
                <a:spcPts val="3079"/>
              </a:lnSpc>
            </a:pPr>
            <a:endParaRPr lang="en-US" sz="2699" spc="80" dirty="0">
              <a:solidFill>
                <a:srgbClr val="000000"/>
              </a:solidFill>
              <a:latin typeface="Roboto"/>
            </a:endParaRPr>
          </a:p>
          <a:p>
            <a:pPr algn="r">
              <a:lnSpc>
                <a:spcPts val="2800"/>
              </a:lnSpc>
            </a:pPr>
            <a:r>
              <a:rPr lang="en-US" sz="2000" spc="60" dirty="0">
                <a:solidFill>
                  <a:srgbClr val="000000"/>
                </a:solidFill>
                <a:latin typeface="Roboto"/>
              </a:rPr>
              <a:t>https://www.gardeningknowhow.com/special/children/grow-carrot-tops.htm</a:t>
            </a:r>
          </a:p>
        </p:txBody>
      </p:sp>
      <p:sp>
        <p:nvSpPr>
          <p:cNvPr id="8" name="TextBox 8"/>
          <p:cNvSpPr txBox="1"/>
          <p:nvPr/>
        </p:nvSpPr>
        <p:spPr>
          <a:xfrm>
            <a:off x="574170" y="696731"/>
            <a:ext cx="8548067" cy="838306"/>
          </a:xfrm>
          <a:prstGeom prst="rect">
            <a:avLst/>
          </a:prstGeom>
        </p:spPr>
        <p:txBody>
          <a:bodyPr lIns="0" tIns="0" rIns="0" bIns="0" rtlCol="0" anchor="t">
            <a:spAutoFit/>
          </a:bodyPr>
          <a:lstStyle/>
          <a:p>
            <a:pPr algn="ctr">
              <a:lnSpc>
                <a:spcPts val="5889"/>
              </a:lnSpc>
            </a:pPr>
            <a:r>
              <a:rPr lang="en-US" sz="8000" b="1" dirty="0">
                <a:solidFill>
                  <a:srgbClr val="6837E1"/>
                </a:solidFill>
              </a:rPr>
              <a:t>Growing carrot tops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971546" cy="10287000"/>
            <a:chOff x="0" y="0"/>
            <a:chExt cx="10628727" cy="13716000"/>
          </a:xfrm>
        </p:grpSpPr>
        <p:pic>
          <p:nvPicPr>
            <p:cNvPr id="3" name="Picture 3"/>
            <p:cNvPicPr>
              <a:picLocks noChangeAspect="1"/>
            </p:cNvPicPr>
            <p:nvPr/>
          </p:nvPicPr>
          <p:blipFill>
            <a:blip r:embed="rId2"/>
            <a:srcRect l="24234" r="24234"/>
            <a:stretch>
              <a:fillRect/>
            </a:stretch>
          </p:blipFill>
          <p:spPr>
            <a:xfrm>
              <a:off x="0" y="0"/>
              <a:ext cx="10628727" cy="13716000"/>
            </a:xfrm>
            <a:prstGeom prst="rect">
              <a:avLst/>
            </a:prstGeom>
          </p:spPr>
        </p:pic>
      </p:grpSp>
      <p:pic>
        <p:nvPicPr>
          <p:cNvPr id="4" name="Picture 4"/>
          <p:cNvPicPr>
            <a:picLocks noChangeAspect="1"/>
          </p:cNvPicPr>
          <p:nvPr/>
        </p:nvPicPr>
        <p:blipFill>
          <a:blip r:embed="rId3"/>
          <a:srcRect l="61692" t="29113" r="11735" b="32416"/>
          <a:stretch>
            <a:fillRect/>
          </a:stretch>
        </p:blipFill>
        <p:spPr>
          <a:xfrm>
            <a:off x="8478451" y="1363670"/>
            <a:ext cx="9282844" cy="75596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971546" cy="10287000"/>
            <a:chOff x="0" y="0"/>
            <a:chExt cx="10628727" cy="13716000"/>
          </a:xfrm>
        </p:grpSpPr>
        <p:pic>
          <p:nvPicPr>
            <p:cNvPr id="3" name="Picture 3"/>
            <p:cNvPicPr>
              <a:picLocks noChangeAspect="1"/>
            </p:cNvPicPr>
            <p:nvPr/>
          </p:nvPicPr>
          <p:blipFill>
            <a:blip r:embed="rId3"/>
            <a:srcRect l="24137" r="24137"/>
            <a:stretch>
              <a:fillRect/>
            </a:stretch>
          </p:blipFill>
          <p:spPr>
            <a:xfrm>
              <a:off x="0" y="0"/>
              <a:ext cx="10628727" cy="13716000"/>
            </a:xfrm>
            <a:prstGeom prst="rect">
              <a:avLst/>
            </a:prstGeom>
          </p:spPr>
        </p:pic>
      </p:grpSp>
      <p:sp>
        <p:nvSpPr>
          <p:cNvPr id="4" name="TextBox 4"/>
          <p:cNvSpPr txBox="1"/>
          <p:nvPr/>
        </p:nvSpPr>
        <p:spPr>
          <a:xfrm>
            <a:off x="9144000" y="2117745"/>
            <a:ext cx="7639007" cy="6679566"/>
          </a:xfrm>
          <a:prstGeom prst="rect">
            <a:avLst/>
          </a:prstGeom>
        </p:spPr>
        <p:txBody>
          <a:bodyPr lIns="0" tIns="0" rIns="0" bIns="0" rtlCol="0" anchor="t">
            <a:spAutoFit/>
          </a:bodyPr>
          <a:lstStyle/>
          <a:p>
            <a:pPr marL="626106" lvl="1" indent="-313053">
              <a:lnSpc>
                <a:spcPts val="4059"/>
              </a:lnSpc>
              <a:buFont typeface="Arial"/>
              <a:buChar char="•"/>
            </a:pPr>
            <a:r>
              <a:rPr lang="en-US" sz="2899" spc="86">
                <a:solidFill>
                  <a:srgbClr val="000000"/>
                </a:solidFill>
                <a:latin typeface="Roboto"/>
              </a:rPr>
              <a:t>Plant Oct-Feb.</a:t>
            </a:r>
          </a:p>
          <a:p>
            <a:pPr marL="626106" lvl="1" indent="-313053">
              <a:lnSpc>
                <a:spcPts val="4059"/>
              </a:lnSpc>
              <a:buFont typeface="Arial"/>
              <a:buChar char="•"/>
            </a:pPr>
            <a:r>
              <a:rPr lang="en-US" sz="2899" spc="86">
                <a:solidFill>
                  <a:srgbClr val="000000"/>
                </a:solidFill>
                <a:latin typeface="Roboto"/>
              </a:rPr>
              <a:t>Fill large container (with drainage holes) 3/4 full with peat-free compost. </a:t>
            </a:r>
          </a:p>
          <a:p>
            <a:pPr marL="626106" lvl="1" indent="-313053">
              <a:lnSpc>
                <a:spcPts val="4059"/>
              </a:lnSpc>
              <a:buFont typeface="Arial"/>
              <a:buChar char="•"/>
            </a:pPr>
            <a:r>
              <a:rPr lang="en-US" sz="2899" spc="86">
                <a:solidFill>
                  <a:srgbClr val="000000"/>
                </a:solidFill>
                <a:latin typeface="Roboto"/>
              </a:rPr>
              <a:t>Plant onion sets (baby onions) into the compost, leaving the tip just above the soil. Space sets 10cm apart.</a:t>
            </a:r>
          </a:p>
          <a:p>
            <a:pPr marL="626106" lvl="1" indent="-313053">
              <a:lnSpc>
                <a:spcPts val="4059"/>
              </a:lnSpc>
              <a:buFont typeface="Arial"/>
              <a:buChar char="•"/>
            </a:pPr>
            <a:r>
              <a:rPr lang="en-US" sz="2899" spc="86">
                <a:solidFill>
                  <a:srgbClr val="000000"/>
                </a:solidFill>
                <a:latin typeface="Roboto"/>
              </a:rPr>
              <a:t>Water well and place in a sunny spot. Water regularly when soil is dry.</a:t>
            </a:r>
          </a:p>
          <a:p>
            <a:pPr marL="626106" lvl="1" indent="-313053">
              <a:lnSpc>
                <a:spcPts val="4059"/>
              </a:lnSpc>
              <a:buFont typeface="Arial"/>
              <a:buChar char="•"/>
            </a:pPr>
            <a:r>
              <a:rPr lang="en-US" sz="2899" spc="86">
                <a:solidFill>
                  <a:srgbClr val="000000"/>
                </a:solidFill>
                <a:latin typeface="Roboto"/>
              </a:rPr>
              <a:t>Your onions are ready to harvest when the leaves start to turn yellow and the onion is sitting above the soil!</a:t>
            </a:r>
          </a:p>
          <a:p>
            <a:pPr>
              <a:lnSpc>
                <a:spcPts val="4059"/>
              </a:lnSpc>
            </a:pPr>
            <a:endParaRPr lang="en-US" sz="2899" spc="86">
              <a:solidFill>
                <a:srgbClr val="000000"/>
              </a:solidFill>
              <a:latin typeface="Roboto"/>
            </a:endParaRPr>
          </a:p>
          <a:p>
            <a:pPr algn="l">
              <a:lnSpc>
                <a:spcPts val="4059"/>
              </a:lnSpc>
            </a:pPr>
            <a:endParaRPr lang="en-US" sz="2899" spc="86">
              <a:solidFill>
                <a:srgbClr val="000000"/>
              </a:solidFill>
              <a:latin typeface="Roboto"/>
            </a:endParaRPr>
          </a:p>
        </p:txBody>
      </p:sp>
      <p:sp>
        <p:nvSpPr>
          <p:cNvPr id="5" name="TextBox 5"/>
          <p:cNvSpPr txBox="1"/>
          <p:nvPr/>
        </p:nvSpPr>
        <p:spPr>
          <a:xfrm>
            <a:off x="8534400" y="723900"/>
            <a:ext cx="8548067" cy="892488"/>
          </a:xfrm>
          <a:prstGeom prst="rect">
            <a:avLst/>
          </a:prstGeom>
        </p:spPr>
        <p:txBody>
          <a:bodyPr lIns="0" tIns="0" rIns="0" bIns="0" rtlCol="0" anchor="t">
            <a:spAutoFit/>
          </a:bodyPr>
          <a:lstStyle/>
          <a:p>
            <a:pPr algn="ctr">
              <a:lnSpc>
                <a:spcPts val="5889"/>
              </a:lnSpc>
            </a:pPr>
            <a:r>
              <a:rPr lang="en-US" sz="9600" b="1" dirty="0">
                <a:solidFill>
                  <a:srgbClr val="6837E1"/>
                </a:solidFill>
              </a:rPr>
              <a:t>Onions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10316454" y="0"/>
            <a:ext cx="7971546" cy="10287000"/>
            <a:chOff x="0" y="0"/>
            <a:chExt cx="10628727" cy="13716000"/>
          </a:xfrm>
        </p:grpSpPr>
        <p:pic>
          <p:nvPicPr>
            <p:cNvPr id="3" name="Picture 3"/>
            <p:cNvPicPr>
              <a:picLocks noChangeAspect="1"/>
            </p:cNvPicPr>
            <p:nvPr/>
          </p:nvPicPr>
          <p:blipFill>
            <a:blip r:embed="rId3"/>
            <a:srcRect l="24185" r="24185"/>
            <a:stretch>
              <a:fillRect/>
            </a:stretch>
          </p:blipFill>
          <p:spPr>
            <a:xfrm>
              <a:off x="0" y="0"/>
              <a:ext cx="10628727" cy="13716000"/>
            </a:xfrm>
            <a:prstGeom prst="rect">
              <a:avLst/>
            </a:prstGeom>
          </p:spPr>
        </p:pic>
      </p:grpSp>
      <p:pic>
        <p:nvPicPr>
          <p:cNvPr id="4" name="Picture 4"/>
          <p:cNvPicPr>
            <a:picLocks noChangeAspect="1"/>
          </p:cNvPicPr>
          <p:nvPr/>
        </p:nvPicPr>
        <p:blipFill>
          <a:blip r:embed="rId4"/>
          <a:srcRect l="61880" t="27841" r="11195" b="34334"/>
          <a:stretch>
            <a:fillRect/>
          </a:stretch>
        </p:blipFill>
        <p:spPr>
          <a:xfrm>
            <a:off x="1028700" y="1704464"/>
            <a:ext cx="8704110" cy="687807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971546" cy="10287000"/>
            <a:chOff x="0" y="0"/>
            <a:chExt cx="10628727" cy="13716000"/>
          </a:xfrm>
        </p:grpSpPr>
        <p:pic>
          <p:nvPicPr>
            <p:cNvPr id="3" name="Picture 3"/>
            <p:cNvPicPr>
              <a:picLocks noChangeAspect="1"/>
            </p:cNvPicPr>
            <p:nvPr/>
          </p:nvPicPr>
          <p:blipFill>
            <a:blip r:embed="rId3"/>
            <a:srcRect b="13377"/>
            <a:stretch>
              <a:fillRect/>
            </a:stretch>
          </p:blipFill>
          <p:spPr>
            <a:xfrm>
              <a:off x="0" y="0"/>
              <a:ext cx="10628727" cy="13716000"/>
            </a:xfrm>
            <a:prstGeom prst="rect">
              <a:avLst/>
            </a:prstGeom>
          </p:spPr>
        </p:pic>
      </p:grpSp>
      <p:sp>
        <p:nvSpPr>
          <p:cNvPr id="4" name="TextBox 4"/>
          <p:cNvSpPr txBox="1"/>
          <p:nvPr/>
        </p:nvSpPr>
        <p:spPr>
          <a:xfrm>
            <a:off x="9067800" y="1943100"/>
            <a:ext cx="8634094" cy="7842253"/>
          </a:xfrm>
          <a:prstGeom prst="rect">
            <a:avLst/>
          </a:prstGeom>
        </p:spPr>
        <p:txBody>
          <a:bodyPr lIns="0" tIns="0" rIns="0" bIns="0" rtlCol="0" anchor="t">
            <a:spAutoFit/>
          </a:bodyPr>
          <a:lstStyle/>
          <a:p>
            <a:pPr marL="637084" lvl="1" indent="-318542">
              <a:lnSpc>
                <a:spcPts val="4131"/>
              </a:lnSpc>
              <a:buFont typeface="Arial"/>
              <a:buChar char="•"/>
            </a:pPr>
            <a:r>
              <a:rPr lang="en-US" sz="2950" spc="88">
                <a:solidFill>
                  <a:srgbClr val="000000"/>
                </a:solidFill>
                <a:latin typeface="Roboto"/>
              </a:rPr>
              <a:t>Plant garlic cloves from October to February (although before Christmas is better). Each garlic bulb contains 10-12 cloves.</a:t>
            </a:r>
          </a:p>
          <a:p>
            <a:pPr marL="637084" lvl="1" indent="-318542">
              <a:lnSpc>
                <a:spcPts val="4131"/>
              </a:lnSpc>
              <a:buFont typeface="Arial"/>
              <a:buChar char="•"/>
            </a:pPr>
            <a:r>
              <a:rPr lang="en-US" sz="2950" spc="88">
                <a:solidFill>
                  <a:srgbClr val="000000"/>
                </a:solidFill>
                <a:latin typeface="Roboto"/>
              </a:rPr>
              <a:t>Fill a large pot with drainage holes, 3/4 full with peat-free compost.</a:t>
            </a:r>
          </a:p>
          <a:p>
            <a:pPr marL="637084" lvl="1" indent="-318542">
              <a:lnSpc>
                <a:spcPts val="4131"/>
              </a:lnSpc>
              <a:buFont typeface="Arial"/>
              <a:buChar char="•"/>
            </a:pPr>
            <a:r>
              <a:rPr lang="en-US" sz="2950" spc="88">
                <a:solidFill>
                  <a:srgbClr val="000000"/>
                </a:solidFill>
                <a:latin typeface="Roboto"/>
              </a:rPr>
              <a:t>Plant the garlic cloves 3-4cm into the soil with the pointy end facing up. Leave 15cm between cloves.</a:t>
            </a:r>
          </a:p>
          <a:p>
            <a:pPr marL="637084" lvl="1" indent="-318542">
              <a:lnSpc>
                <a:spcPts val="4131"/>
              </a:lnSpc>
              <a:buFont typeface="Arial"/>
              <a:buChar char="•"/>
            </a:pPr>
            <a:r>
              <a:rPr lang="en-US" sz="2950" spc="88">
                <a:solidFill>
                  <a:srgbClr val="000000"/>
                </a:solidFill>
                <a:latin typeface="Roboto"/>
              </a:rPr>
              <a:t>Water well and leave pot in a sunny area. </a:t>
            </a:r>
          </a:p>
          <a:p>
            <a:pPr marL="637084" lvl="1" indent="-318542">
              <a:lnSpc>
                <a:spcPts val="4131"/>
              </a:lnSpc>
              <a:buFont typeface="Arial"/>
              <a:buChar char="•"/>
            </a:pPr>
            <a:r>
              <a:rPr lang="en-US" sz="2950" spc="88">
                <a:solidFill>
                  <a:srgbClr val="000000"/>
                </a:solidFill>
                <a:latin typeface="Roboto"/>
              </a:rPr>
              <a:t>Water when soil is dry, but refrain from watering during the last few weeks of growing.</a:t>
            </a:r>
          </a:p>
          <a:p>
            <a:pPr marL="637084" lvl="1" indent="-318542">
              <a:lnSpc>
                <a:spcPts val="4131"/>
              </a:lnSpc>
              <a:buFont typeface="Arial"/>
              <a:buChar char="•"/>
            </a:pPr>
            <a:r>
              <a:rPr lang="en-US" sz="2950" spc="88">
                <a:solidFill>
                  <a:srgbClr val="000000"/>
                </a:solidFill>
                <a:latin typeface="Roboto"/>
              </a:rPr>
              <a:t>Your garlic is ready to harvest when the leaves are brown!</a:t>
            </a:r>
          </a:p>
          <a:p>
            <a:pPr algn="l">
              <a:lnSpc>
                <a:spcPts val="4131"/>
              </a:lnSpc>
            </a:pPr>
            <a:endParaRPr lang="en-US" sz="2950" spc="88">
              <a:solidFill>
                <a:srgbClr val="000000"/>
              </a:solidFill>
              <a:latin typeface="Roboto"/>
            </a:endParaRPr>
          </a:p>
        </p:txBody>
      </p:sp>
      <p:sp>
        <p:nvSpPr>
          <p:cNvPr id="5" name="TextBox 5"/>
          <p:cNvSpPr txBox="1"/>
          <p:nvPr/>
        </p:nvSpPr>
        <p:spPr>
          <a:xfrm>
            <a:off x="8915400" y="647700"/>
            <a:ext cx="8548067" cy="956800"/>
          </a:xfrm>
          <a:prstGeom prst="rect">
            <a:avLst/>
          </a:prstGeom>
        </p:spPr>
        <p:txBody>
          <a:bodyPr lIns="0" tIns="0" rIns="0" bIns="0" rtlCol="0" anchor="t">
            <a:spAutoFit/>
          </a:bodyPr>
          <a:lstStyle/>
          <a:p>
            <a:pPr algn="ctr">
              <a:lnSpc>
                <a:spcPts val="5889"/>
              </a:lnSpc>
            </a:pPr>
            <a:r>
              <a:rPr lang="en-US" sz="11500" b="1" dirty="0">
                <a:solidFill>
                  <a:srgbClr val="6837E1"/>
                </a:solidFill>
              </a:rPr>
              <a:t>Garlic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10316454" y="0"/>
            <a:ext cx="7971546" cy="10287000"/>
            <a:chOff x="0" y="0"/>
            <a:chExt cx="10628727" cy="13716000"/>
          </a:xfrm>
        </p:grpSpPr>
        <p:pic>
          <p:nvPicPr>
            <p:cNvPr id="3" name="Picture 3"/>
            <p:cNvPicPr>
              <a:picLocks noChangeAspect="1"/>
            </p:cNvPicPr>
            <p:nvPr/>
          </p:nvPicPr>
          <p:blipFill>
            <a:blip r:embed="rId2"/>
            <a:srcRect l="30607" r="19507"/>
            <a:stretch>
              <a:fillRect/>
            </a:stretch>
          </p:blipFill>
          <p:spPr>
            <a:xfrm>
              <a:off x="0" y="0"/>
              <a:ext cx="10628727" cy="13716000"/>
            </a:xfrm>
            <a:prstGeom prst="rect">
              <a:avLst/>
            </a:prstGeom>
          </p:spPr>
        </p:pic>
      </p:grpSp>
      <p:pic>
        <p:nvPicPr>
          <p:cNvPr id="4" name="Picture 4"/>
          <p:cNvPicPr>
            <a:picLocks noChangeAspect="1"/>
          </p:cNvPicPr>
          <p:nvPr/>
        </p:nvPicPr>
        <p:blipFill>
          <a:blip r:embed="rId3"/>
          <a:srcRect l="62510" t="39322" r="11006" b="24139"/>
          <a:stretch>
            <a:fillRect/>
          </a:stretch>
        </p:blipFill>
        <p:spPr>
          <a:xfrm>
            <a:off x="541777" y="1543076"/>
            <a:ext cx="9098116" cy="7060917"/>
          </a:xfrm>
          <a:prstGeom prst="rect">
            <a:avLst/>
          </a:prstGeom>
        </p:spPr>
      </p:pic>
      <p:sp>
        <p:nvSpPr>
          <p:cNvPr id="5" name="TextBox 5"/>
          <p:cNvSpPr txBox="1"/>
          <p:nvPr/>
        </p:nvSpPr>
        <p:spPr>
          <a:xfrm>
            <a:off x="2454891" y="8709065"/>
            <a:ext cx="7639007" cy="1350010"/>
          </a:xfrm>
          <a:prstGeom prst="rect">
            <a:avLst/>
          </a:prstGeom>
        </p:spPr>
        <p:txBody>
          <a:bodyPr lIns="0" tIns="0" rIns="0" bIns="0" rtlCol="0" anchor="t">
            <a:spAutoFit/>
          </a:bodyPr>
          <a:lstStyle/>
          <a:p>
            <a:pPr>
              <a:lnSpc>
                <a:spcPts val="4059"/>
              </a:lnSpc>
            </a:pPr>
            <a:endParaRPr/>
          </a:p>
          <a:p>
            <a:pPr>
              <a:lnSpc>
                <a:spcPts val="4059"/>
              </a:lnSpc>
            </a:pPr>
            <a:endParaRPr/>
          </a:p>
          <a:p>
            <a:pPr algn="r">
              <a:lnSpc>
                <a:spcPts val="2520"/>
              </a:lnSpc>
            </a:pPr>
            <a:r>
              <a:rPr lang="en-US" sz="1800" spc="54">
                <a:solidFill>
                  <a:srgbClr val="000000"/>
                </a:solidFill>
                <a:latin typeface="Roboto"/>
              </a:rPr>
              <a:t>How to Grow Garlic | Growing Tips &amp; Advice | The Garlic Farm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12435937" y="0"/>
            <a:ext cx="7718769" cy="10287000"/>
            <a:chOff x="0" y="0"/>
            <a:chExt cx="10291692" cy="13716000"/>
          </a:xfrm>
        </p:grpSpPr>
        <p:pic>
          <p:nvPicPr>
            <p:cNvPr id="3" name="Picture 3"/>
            <p:cNvPicPr>
              <a:picLocks noChangeAspect="1"/>
            </p:cNvPicPr>
            <p:nvPr/>
          </p:nvPicPr>
          <p:blipFill>
            <a:blip r:embed="rId3"/>
            <a:srcRect t="5603" b="5603"/>
            <a:stretch>
              <a:fillRect/>
            </a:stretch>
          </p:blipFill>
          <p:spPr>
            <a:xfrm>
              <a:off x="0" y="0"/>
              <a:ext cx="10291692" cy="13716000"/>
            </a:xfrm>
            <a:prstGeom prst="rect">
              <a:avLst/>
            </a:prstGeom>
          </p:spPr>
        </p:pic>
      </p:grpSp>
      <p:sp>
        <p:nvSpPr>
          <p:cNvPr id="5" name="TextBox 5"/>
          <p:cNvSpPr txBox="1"/>
          <p:nvPr/>
        </p:nvSpPr>
        <p:spPr>
          <a:xfrm>
            <a:off x="1028700" y="2793058"/>
            <a:ext cx="10697511" cy="6800850"/>
          </a:xfrm>
          <a:prstGeom prst="rect">
            <a:avLst/>
          </a:prstGeom>
        </p:spPr>
        <p:txBody>
          <a:bodyPr lIns="0" tIns="0" rIns="0" bIns="0" rtlCol="0" anchor="t">
            <a:spAutoFit/>
          </a:bodyPr>
          <a:lstStyle/>
          <a:p>
            <a:pPr marL="647698" lvl="1" indent="-323849">
              <a:lnSpc>
                <a:spcPts val="4199"/>
              </a:lnSpc>
              <a:buFont typeface="Arial"/>
              <a:buChar char="•"/>
            </a:pPr>
            <a:r>
              <a:rPr lang="en-US" sz="2999" spc="89">
                <a:solidFill>
                  <a:srgbClr val="000000"/>
                </a:solidFill>
                <a:latin typeface="Roboto"/>
              </a:rPr>
              <a:t>Cut the tops of shop-bought spring onions so they are all equal lengths.</a:t>
            </a:r>
          </a:p>
          <a:p>
            <a:pPr marL="647698" lvl="1" indent="-323849">
              <a:lnSpc>
                <a:spcPts val="4199"/>
              </a:lnSpc>
              <a:buFont typeface="Arial"/>
              <a:buChar char="•"/>
            </a:pPr>
            <a:r>
              <a:rPr lang="en-US" sz="2999" spc="89">
                <a:solidFill>
                  <a:srgbClr val="000000"/>
                </a:solidFill>
                <a:latin typeface="Roboto"/>
              </a:rPr>
              <a:t>Place in a glass of water just above the white part of the onion.</a:t>
            </a:r>
          </a:p>
          <a:p>
            <a:pPr marL="647698" lvl="1" indent="-323849">
              <a:lnSpc>
                <a:spcPts val="4199"/>
              </a:lnSpc>
              <a:buFont typeface="Arial"/>
              <a:buChar char="•"/>
            </a:pPr>
            <a:r>
              <a:rPr lang="en-US" sz="2999" spc="89">
                <a:solidFill>
                  <a:srgbClr val="000000"/>
                </a:solidFill>
                <a:latin typeface="Roboto"/>
              </a:rPr>
              <a:t>Leave in a sunny place and change the water regularly (every 1-2 days).</a:t>
            </a:r>
          </a:p>
          <a:p>
            <a:pPr marL="647698" lvl="1" indent="-323849">
              <a:lnSpc>
                <a:spcPts val="4199"/>
              </a:lnSpc>
              <a:buFont typeface="Arial"/>
              <a:buChar char="•"/>
            </a:pPr>
            <a:r>
              <a:rPr lang="en-US" sz="2999" spc="89">
                <a:solidFill>
                  <a:srgbClr val="000000"/>
                </a:solidFill>
                <a:latin typeface="Roboto"/>
              </a:rPr>
              <a:t>New shoots and roots begin growing after around 3 days - cut these green shoots off and use them for cooking!</a:t>
            </a:r>
          </a:p>
          <a:p>
            <a:pPr marL="647698" lvl="1" indent="-323849">
              <a:lnSpc>
                <a:spcPts val="4199"/>
              </a:lnSpc>
              <a:buFont typeface="Arial"/>
              <a:buChar char="•"/>
            </a:pPr>
            <a:r>
              <a:rPr lang="en-US" sz="2999" spc="89">
                <a:solidFill>
                  <a:srgbClr val="000000"/>
                </a:solidFill>
                <a:latin typeface="Roboto"/>
              </a:rPr>
              <a:t>The shoots will continue to regrow, leaving you with endless spring onions.</a:t>
            </a:r>
          </a:p>
          <a:p>
            <a:pPr>
              <a:lnSpc>
                <a:spcPts val="4199"/>
              </a:lnSpc>
            </a:pPr>
            <a:endParaRPr lang="en-US" sz="2999" spc="89">
              <a:solidFill>
                <a:srgbClr val="000000"/>
              </a:solidFill>
              <a:latin typeface="Roboto"/>
            </a:endParaRPr>
          </a:p>
          <a:p>
            <a:pPr>
              <a:lnSpc>
                <a:spcPts val="4199"/>
              </a:lnSpc>
            </a:pPr>
            <a:endParaRPr lang="en-US" sz="2999" spc="89">
              <a:solidFill>
                <a:srgbClr val="000000"/>
              </a:solidFill>
              <a:latin typeface="Roboto"/>
            </a:endParaRPr>
          </a:p>
        </p:txBody>
      </p:sp>
      <p:sp>
        <p:nvSpPr>
          <p:cNvPr id="6" name="TextBox 6"/>
          <p:cNvSpPr txBox="1"/>
          <p:nvPr/>
        </p:nvSpPr>
        <p:spPr>
          <a:xfrm>
            <a:off x="14755" y="723900"/>
            <a:ext cx="12725399" cy="756617"/>
          </a:xfrm>
          <a:prstGeom prst="rect">
            <a:avLst/>
          </a:prstGeom>
        </p:spPr>
        <p:txBody>
          <a:bodyPr wrap="square" lIns="0" tIns="0" rIns="0" bIns="0" rtlCol="0" anchor="t">
            <a:spAutoFit/>
          </a:bodyPr>
          <a:lstStyle/>
          <a:p>
            <a:pPr algn="ctr">
              <a:lnSpc>
                <a:spcPts val="5889"/>
              </a:lnSpc>
            </a:pPr>
            <a:r>
              <a:rPr lang="en-US" sz="8800" b="1" dirty="0">
                <a:solidFill>
                  <a:srgbClr val="6837E1"/>
                </a:solidFill>
              </a:rPr>
              <a:t>Everlasting Spring Onions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 name="Group 2"/>
          <p:cNvGrpSpPr/>
          <p:nvPr/>
        </p:nvGrpSpPr>
        <p:grpSpPr>
          <a:xfrm>
            <a:off x="11205922" y="0"/>
            <a:ext cx="8948784" cy="10287000"/>
            <a:chOff x="0" y="0"/>
            <a:chExt cx="11931713" cy="13716000"/>
          </a:xfrm>
        </p:grpSpPr>
        <p:pic>
          <p:nvPicPr>
            <p:cNvPr id="3" name="Picture 3"/>
            <p:cNvPicPr>
              <a:picLocks noChangeAspect="1"/>
            </p:cNvPicPr>
            <p:nvPr/>
          </p:nvPicPr>
          <p:blipFill>
            <a:blip r:embed="rId2"/>
            <a:srcRect t="11705" b="11705"/>
            <a:stretch>
              <a:fillRect/>
            </a:stretch>
          </p:blipFill>
          <p:spPr>
            <a:xfrm>
              <a:off x="0" y="0"/>
              <a:ext cx="11931713" cy="13716000"/>
            </a:xfrm>
            <a:prstGeom prst="rect">
              <a:avLst/>
            </a:prstGeom>
          </p:spPr>
        </p:pic>
      </p:grpSp>
      <p:pic>
        <p:nvPicPr>
          <p:cNvPr id="5" name="Picture 5"/>
          <p:cNvPicPr>
            <a:picLocks noChangeAspect="1"/>
          </p:cNvPicPr>
          <p:nvPr/>
        </p:nvPicPr>
        <p:blipFill>
          <a:blip r:embed="rId3"/>
          <a:srcRect l="61315" t="27975" r="11211" b="31766"/>
          <a:stretch>
            <a:fillRect/>
          </a:stretch>
        </p:blipFill>
        <p:spPr>
          <a:xfrm>
            <a:off x="1519269" y="1516639"/>
            <a:ext cx="8894140" cy="733122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94e5133-23c0-4b3f-b17c-41b26a63803f">
      <Terms xmlns="http://schemas.microsoft.com/office/infopath/2007/PartnerControls"/>
    </lcf76f155ced4ddcb4097134ff3c332f>
    <TaxCatchAll xmlns="173eebc7-d257-4ab0-80dd-e184daeff44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E80366467B8B47AEEDFC485B69C497" ma:contentTypeVersion="15" ma:contentTypeDescription="Create a new document." ma:contentTypeScope="" ma:versionID="178bea57f21b6481e50d13cc1bd6401d">
  <xsd:schema xmlns:xsd="http://www.w3.org/2001/XMLSchema" xmlns:xs="http://www.w3.org/2001/XMLSchema" xmlns:p="http://schemas.microsoft.com/office/2006/metadata/properties" xmlns:ns2="194e5133-23c0-4b3f-b17c-41b26a63803f" xmlns:ns3="173eebc7-d257-4ab0-80dd-e184daeff441" targetNamespace="http://schemas.microsoft.com/office/2006/metadata/properties" ma:root="true" ma:fieldsID="c23c492d36b715d352b2c61e9bd76d00" ns2:_="" ns3:_="">
    <xsd:import namespace="194e5133-23c0-4b3f-b17c-41b26a63803f"/>
    <xsd:import namespace="173eebc7-d257-4ab0-80dd-e184daeff4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4e5133-23c0-4b3f-b17c-41b26a63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30538f-b798-4f99-a614-15010ee6172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3eebc7-d257-4ab0-80dd-e184daeff44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c8cbfc4-b84f-4aa2-b643-5da7e7f2931b}" ma:internalName="TaxCatchAll" ma:showField="CatchAllData" ma:web="173eebc7-d257-4ab0-80dd-e184daeff44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A22A6E-E6DA-4534-8B9C-055712042C62}">
  <ds:schemaRefs>
    <ds:schemaRef ds:uri="http://schemas.microsoft.com/office/infopath/2007/PartnerControls"/>
    <ds:schemaRef ds:uri="http://purl.org/dc/elements/1.1/"/>
    <ds:schemaRef ds:uri="http://schemas.microsoft.com/office/2006/metadata/properties"/>
    <ds:schemaRef ds:uri="194e5133-23c0-4b3f-b17c-41b26a63803f"/>
    <ds:schemaRef ds:uri="http://schemas.microsoft.com/office/2006/documentManagement/types"/>
    <ds:schemaRef ds:uri="173eebc7-d257-4ab0-80dd-e184daeff441"/>
    <ds:schemaRef ds:uri="http://purl.org/dc/dcmitype/"/>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DAEE5525-8510-4CA1-B808-FFCC76E018C8}">
  <ds:schemaRefs>
    <ds:schemaRef ds:uri="http://schemas.microsoft.com/sharepoint/v3/contenttype/forms"/>
  </ds:schemaRefs>
</ds:datastoreItem>
</file>

<file path=customXml/itemProps3.xml><?xml version="1.0" encoding="utf-8"?>
<ds:datastoreItem xmlns:ds="http://schemas.openxmlformats.org/officeDocument/2006/customXml" ds:itemID="{6AAC3AD7-7004-4101-9206-8AF09E74428A}"/>
</file>

<file path=docProps/app.xml><?xml version="1.0" encoding="utf-8"?>
<Properties xmlns="http://schemas.openxmlformats.org/officeDocument/2006/extended-properties" xmlns:vt="http://schemas.openxmlformats.org/officeDocument/2006/docPropsVTypes">
  <TotalTime>15</TotalTime>
  <Words>1587</Words>
  <Application>Microsoft Office PowerPoint</Application>
  <PresentationFormat>Custom</PresentationFormat>
  <Paragraphs>118</Paragraphs>
  <Slides>17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Raleway Bold</vt:lpstr>
      <vt:lpstr>Arial</vt:lpstr>
      <vt:lpstr>Calibri</vt:lpstr>
      <vt:lpstr>Roboto Bold</vt:lpstr>
      <vt:lpstr>Roboto</vt:lpstr>
      <vt:lpstr>DecoType Naskh Extensions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Trócaire Winter fruit and veg growing 2</dc:title>
  <cp:lastModifiedBy>Charlene McKeown</cp:lastModifiedBy>
  <cp:revision>3</cp:revision>
  <dcterms:created xsi:type="dcterms:W3CDTF">2006-08-16T00:00:00Z</dcterms:created>
  <dcterms:modified xsi:type="dcterms:W3CDTF">2023-02-17T08:26:25Z</dcterms:modified>
  <dc:identifier>DAFJqhO4r0o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0x01010014E80366467B8B47AEEDFC485B69C497</vt:lpwstr>
  </property>
  <property fmtid="{D5CDD505-2E9C-101B-9397-08002B2CF9AE}" pid="3" name="MediaServiceImageTags">
    <vt:lpwstr/>
  </property>
</Properties>
</file>