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8288000" cy="10287000"/>
  <p:notesSz cx="6858000" cy="9144000"/>
  <p:embeddedFontLst>
    <p:embeddedFont>
      <p:font typeface="Bryndan Write" panose="020B0604020202020204" charset="0"/>
      <p:regular r:id="rId19"/>
    </p:embeddedFont>
    <p:embeddedFont>
      <p:font typeface="More Sugar" panose="020B0604020202020204" charset="0"/>
      <p:regular r:id="rId20"/>
    </p:embeddedFont>
    <p:embeddedFont>
      <p:font typeface="Roboto Bold" panose="020B060402020202020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Gallagher" userId="bc597c56-a01a-4d19-9a43-bbb102de4c51" providerId="ADAL" clId="{1E080CCF-8BA3-4703-BB19-A70D57F90918}"/>
    <pc:docChg chg="modSld">
      <pc:chgData name="Michelle Gallagher" userId="bc597c56-a01a-4d19-9a43-bbb102de4c51" providerId="ADAL" clId="{1E080CCF-8BA3-4703-BB19-A70D57F90918}" dt="2024-03-28T12:10:17.511" v="8" actId="14100"/>
      <pc:docMkLst>
        <pc:docMk/>
      </pc:docMkLst>
      <pc:sldChg chg="modSp mod">
        <pc:chgData name="Michelle Gallagher" userId="bc597c56-a01a-4d19-9a43-bbb102de4c51" providerId="ADAL" clId="{1E080CCF-8BA3-4703-BB19-A70D57F90918}" dt="2024-03-28T12:09:59.043" v="4" actId="14100"/>
        <pc:sldMkLst>
          <pc:docMk/>
          <pc:sldMk cId="0" sldId="260"/>
        </pc:sldMkLst>
        <pc:spChg chg="mod">
          <ac:chgData name="Michelle Gallagher" userId="bc597c56-a01a-4d19-9a43-bbb102de4c51" providerId="ADAL" clId="{1E080CCF-8BA3-4703-BB19-A70D57F90918}" dt="2024-03-28T12:09:48.564" v="1" actId="14100"/>
          <ac:spMkLst>
            <pc:docMk/>
            <pc:sldMk cId="0" sldId="260"/>
            <ac:spMk id="15" creationId="{00000000-0000-0000-0000-000000000000}"/>
          </ac:spMkLst>
        </pc:spChg>
        <pc:spChg chg="mod">
          <ac:chgData name="Michelle Gallagher" userId="bc597c56-a01a-4d19-9a43-bbb102de4c51" providerId="ADAL" clId="{1E080CCF-8BA3-4703-BB19-A70D57F90918}" dt="2024-03-28T12:09:53.145" v="3" actId="14100"/>
          <ac:spMkLst>
            <pc:docMk/>
            <pc:sldMk cId="0" sldId="260"/>
            <ac:spMk id="16" creationId="{00000000-0000-0000-0000-000000000000}"/>
          </ac:spMkLst>
        </pc:spChg>
        <pc:spChg chg="mod">
          <ac:chgData name="Michelle Gallagher" userId="bc597c56-a01a-4d19-9a43-bbb102de4c51" providerId="ADAL" clId="{1E080CCF-8BA3-4703-BB19-A70D57F90918}" dt="2024-03-28T12:09:46.059" v="0" actId="14100"/>
          <ac:spMkLst>
            <pc:docMk/>
            <pc:sldMk cId="0" sldId="260"/>
            <ac:spMk id="17" creationId="{00000000-0000-0000-0000-000000000000}"/>
          </ac:spMkLst>
        </pc:spChg>
        <pc:spChg chg="mod">
          <ac:chgData name="Michelle Gallagher" userId="bc597c56-a01a-4d19-9a43-bbb102de4c51" providerId="ADAL" clId="{1E080CCF-8BA3-4703-BB19-A70D57F90918}" dt="2024-03-28T12:09:59.043" v="4" actId="14100"/>
          <ac:spMkLst>
            <pc:docMk/>
            <pc:sldMk cId="0" sldId="260"/>
            <ac:spMk id="18" creationId="{00000000-0000-0000-0000-000000000000}"/>
          </ac:spMkLst>
        </pc:spChg>
      </pc:sldChg>
      <pc:sldChg chg="modSp mod">
        <pc:chgData name="Michelle Gallagher" userId="bc597c56-a01a-4d19-9a43-bbb102de4c51" providerId="ADAL" clId="{1E080CCF-8BA3-4703-BB19-A70D57F90918}" dt="2024-03-28T12:10:17.511" v="8" actId="14100"/>
        <pc:sldMkLst>
          <pc:docMk/>
          <pc:sldMk cId="0" sldId="263"/>
        </pc:sldMkLst>
        <pc:spChg chg="mod">
          <ac:chgData name="Michelle Gallagher" userId="bc597c56-a01a-4d19-9a43-bbb102de4c51" providerId="ADAL" clId="{1E080CCF-8BA3-4703-BB19-A70D57F90918}" dt="2024-03-28T12:10:14.940" v="7" actId="14100"/>
          <ac:spMkLst>
            <pc:docMk/>
            <pc:sldMk cId="0" sldId="263"/>
            <ac:spMk id="14" creationId="{00000000-0000-0000-0000-000000000000}"/>
          </ac:spMkLst>
        </pc:spChg>
        <pc:spChg chg="mod">
          <ac:chgData name="Michelle Gallagher" userId="bc597c56-a01a-4d19-9a43-bbb102de4c51" providerId="ADAL" clId="{1E080CCF-8BA3-4703-BB19-A70D57F90918}" dt="2024-03-28T12:10:08.384" v="5" actId="14100"/>
          <ac:spMkLst>
            <pc:docMk/>
            <pc:sldMk cId="0" sldId="263"/>
            <ac:spMk id="15" creationId="{00000000-0000-0000-0000-000000000000}"/>
          </ac:spMkLst>
        </pc:spChg>
        <pc:spChg chg="mod">
          <ac:chgData name="Michelle Gallagher" userId="bc597c56-a01a-4d19-9a43-bbb102de4c51" providerId="ADAL" clId="{1E080CCF-8BA3-4703-BB19-A70D57F90918}" dt="2024-03-28T12:10:17.511" v="8" actId="14100"/>
          <ac:spMkLst>
            <pc:docMk/>
            <pc:sldMk cId="0" sldId="263"/>
            <ac:spMk id="17" creationId="{00000000-0000-0000-0000-000000000000}"/>
          </ac:spMkLst>
        </pc:spChg>
      </pc:sldChg>
    </pc:docChg>
  </pc:docChgLst>
  <pc:docChgLst>
    <pc:chgData name="Charlene McKeown" userId="S::charlene.mckeown@keepnorthernirelandbeautiful.org::019a8236-7e19-44c7-aee1-c0ee54784074" providerId="AD" clId="Web-{240608B1-29FE-F340-7E4B-F8D8771084A7}"/>
    <pc:docChg chg="modSld">
      <pc:chgData name="Charlene McKeown" userId="S::charlene.mckeown@keepnorthernirelandbeautiful.org::019a8236-7e19-44c7-aee1-c0ee54784074" providerId="AD" clId="Web-{240608B1-29FE-F340-7E4B-F8D8771084A7}" dt="2024-04-01T10:44:13.045" v="17"/>
      <pc:docMkLst>
        <pc:docMk/>
      </pc:docMkLst>
      <pc:sldChg chg="modNotes">
        <pc:chgData name="Charlene McKeown" userId="S::charlene.mckeown@keepnorthernirelandbeautiful.org::019a8236-7e19-44c7-aee1-c0ee54784074" providerId="AD" clId="Web-{240608B1-29FE-F340-7E4B-F8D8771084A7}" dt="2024-04-01T10:24:24.453" v="1"/>
        <pc:sldMkLst>
          <pc:docMk/>
          <pc:sldMk cId="0" sldId="257"/>
        </pc:sldMkLst>
      </pc:sldChg>
      <pc:sldChg chg="modNotes">
        <pc:chgData name="Charlene McKeown" userId="S::charlene.mckeown@keepnorthernirelandbeautiful.org::019a8236-7e19-44c7-aee1-c0ee54784074" providerId="AD" clId="Web-{240608B1-29FE-F340-7E4B-F8D8771084A7}" dt="2024-04-01T10:24:40.047" v="3"/>
        <pc:sldMkLst>
          <pc:docMk/>
          <pc:sldMk cId="0" sldId="258"/>
        </pc:sldMkLst>
      </pc:sldChg>
      <pc:sldChg chg="modNotes">
        <pc:chgData name="Charlene McKeown" userId="S::charlene.mckeown@keepnorthernirelandbeautiful.org::019a8236-7e19-44c7-aee1-c0ee54784074" providerId="AD" clId="Web-{240608B1-29FE-F340-7E4B-F8D8771084A7}" dt="2024-04-01T10:25:17.517" v="5"/>
        <pc:sldMkLst>
          <pc:docMk/>
          <pc:sldMk cId="0" sldId="259"/>
        </pc:sldMkLst>
      </pc:sldChg>
      <pc:sldChg chg="modNotes">
        <pc:chgData name="Charlene McKeown" userId="S::charlene.mckeown@keepnorthernirelandbeautiful.org::019a8236-7e19-44c7-aee1-c0ee54784074" providerId="AD" clId="Web-{240608B1-29FE-F340-7E4B-F8D8771084A7}" dt="2024-04-01T10:26:40.598" v="7"/>
        <pc:sldMkLst>
          <pc:docMk/>
          <pc:sldMk cId="0" sldId="261"/>
        </pc:sldMkLst>
      </pc:sldChg>
      <pc:sldChg chg="modNotes">
        <pc:chgData name="Charlene McKeown" userId="S::charlene.mckeown@keepnorthernirelandbeautiful.org::019a8236-7e19-44c7-aee1-c0ee54784074" providerId="AD" clId="Web-{240608B1-29FE-F340-7E4B-F8D8771084A7}" dt="2024-04-01T10:42:38.605" v="9"/>
        <pc:sldMkLst>
          <pc:docMk/>
          <pc:sldMk cId="0" sldId="262"/>
        </pc:sldMkLst>
      </pc:sldChg>
      <pc:sldChg chg="modNotes">
        <pc:chgData name="Charlene McKeown" userId="S::charlene.mckeown@keepnorthernirelandbeautiful.org::019a8236-7e19-44c7-aee1-c0ee54784074" providerId="AD" clId="Web-{240608B1-29FE-F340-7E4B-F8D8771084A7}" dt="2024-04-01T10:42:56.230" v="11"/>
        <pc:sldMkLst>
          <pc:docMk/>
          <pc:sldMk cId="0" sldId="264"/>
        </pc:sldMkLst>
      </pc:sldChg>
      <pc:sldChg chg="modNotes">
        <pc:chgData name="Charlene McKeown" userId="S::charlene.mckeown@keepnorthernirelandbeautiful.org::019a8236-7e19-44c7-aee1-c0ee54784074" providerId="AD" clId="Web-{240608B1-29FE-F340-7E4B-F8D8771084A7}" dt="2024-04-01T10:43:36.044" v="13"/>
        <pc:sldMkLst>
          <pc:docMk/>
          <pc:sldMk cId="0" sldId="265"/>
        </pc:sldMkLst>
      </pc:sldChg>
      <pc:sldChg chg="modNotes">
        <pc:chgData name="Charlene McKeown" userId="S::charlene.mckeown@keepnorthernirelandbeautiful.org::019a8236-7e19-44c7-aee1-c0ee54784074" providerId="AD" clId="Web-{240608B1-29FE-F340-7E4B-F8D8771084A7}" dt="2024-04-01T10:43:56.982" v="15"/>
        <pc:sldMkLst>
          <pc:docMk/>
          <pc:sldMk cId="0" sldId="266"/>
        </pc:sldMkLst>
      </pc:sldChg>
      <pc:sldChg chg="modNotes">
        <pc:chgData name="Charlene McKeown" userId="S::charlene.mckeown@keepnorthernirelandbeautiful.org::019a8236-7e19-44c7-aee1-c0ee54784074" providerId="AD" clId="Web-{240608B1-29FE-F340-7E4B-F8D8771084A7}" dt="2024-04-01T10:44:13.045" v="17"/>
        <pc:sldMkLst>
          <pc:docMk/>
          <pc:sldMk cId="0"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AA8DF-E6F5-4EEB-B5AA-D53836D070EA}" type="datetimeFigureOut">
              <a:t>4/1/2024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58C49-6B37-4F4F-B2B7-F35FE3D23950}" type="slidenum">
              <a:t>‹#›</a:t>
            </a:fld>
            <a:endParaRPr lang="en-GB"/>
          </a:p>
        </p:txBody>
      </p:sp>
    </p:spTree>
    <p:extLst>
      <p:ext uri="{BB962C8B-B14F-4D97-AF65-F5344CB8AC3E}">
        <p14:creationId xmlns:p14="http://schemas.microsoft.com/office/powerpoint/2010/main" val="361509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Services that biodiversity provides, both tangible and intangible</a:t>
            </a:r>
            <a:endParaRPr lang="en-US"/>
          </a:p>
          <a:p>
            <a:r>
              <a:rPr lang="en-GB"/>
              <a:t>(research pollination economic value – bumblebees are so important in the UK!)</a:t>
            </a:r>
            <a:endParaRPr lang="en-US"/>
          </a:p>
          <a:p>
            <a:r>
              <a:rPr lang="en-GB"/>
              <a:t>-traditional honeybee not native to UK (not always good for the environment, high demand)</a:t>
            </a:r>
            <a:endParaRPr lang="en-US"/>
          </a:p>
          <a:p>
            <a:r>
              <a:rPr lang="en-GB"/>
              <a:t>-Irish black bee is native to the UK</a:t>
            </a:r>
            <a:endParaRPr lang="en-US"/>
          </a:p>
          <a:p>
            <a:r>
              <a:rPr lang="en-GB"/>
              <a:t>-100 native species of bees in Ireland</a:t>
            </a:r>
            <a:endParaRPr lang="en-US"/>
          </a:p>
          <a:p>
            <a:r>
              <a:rPr lang="en-GB"/>
              <a:t>All Ireland Pollinator Plan – lots of resources (signs etc.)</a:t>
            </a:r>
            <a:endParaRPr lang="en-US"/>
          </a:p>
          <a:p>
            <a:r>
              <a:rPr lang="en-GB"/>
              <a:t>-knowledge, mental health</a:t>
            </a:r>
            <a:endParaRPr lang="en-US"/>
          </a:p>
          <a:p>
            <a:r>
              <a:rPr lang="en-GB"/>
              <a:t>-not only important for us, but also important for other wildlife</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BE58C49-6B37-4F4F-B2B7-F35FE3D23950}" type="slidenum">
              <a:t>2</a:t>
            </a:fld>
            <a:endParaRPr lang="en-GB"/>
          </a:p>
        </p:txBody>
      </p:sp>
    </p:spTree>
    <p:extLst>
      <p:ext uri="{BB962C8B-B14F-4D97-AF65-F5344CB8AC3E}">
        <p14:creationId xmlns:p14="http://schemas.microsoft.com/office/powerpoint/2010/main" val="307861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Actions that schools can take! Natural meadows</a:t>
            </a:r>
            <a:endParaRPr lang="en-US"/>
          </a:p>
          <a:p>
            <a:r>
              <a:rPr lang="en-GB"/>
              <a:t>-Make sure you buy from local, organic seeds (from the island of Ireland). Look for seed mixes that are native, perennial. Natural seed bank under grass. Let grass grow until autumn, cut and take away cuttings (so that it doesn’t return nutrients to the soil). </a:t>
            </a:r>
            <a:endParaRPr lang="en-US"/>
          </a:p>
          <a:p>
            <a:r>
              <a:rPr lang="en-GB"/>
              <a:t>-possibly make some KNIB-branded pollinator signs?</a:t>
            </a:r>
            <a:endParaRPr lang="en-US"/>
          </a:p>
          <a:p>
            <a:r>
              <a:rPr lang="en-GB"/>
              <a:t>-Signs can help community etc. Understand why you have a “wild” area</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BE58C49-6B37-4F4F-B2B7-F35FE3D23950}" type="slidenum">
              <a:t>3</a:t>
            </a:fld>
            <a:endParaRPr lang="en-GB"/>
          </a:p>
        </p:txBody>
      </p:sp>
    </p:spTree>
    <p:extLst>
      <p:ext uri="{BB962C8B-B14F-4D97-AF65-F5344CB8AC3E}">
        <p14:creationId xmlns:p14="http://schemas.microsoft.com/office/powerpoint/2010/main" val="343645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Foxglove, white clover (white star), dandelion, common daisy, knapweed (or thistle) (birds like the seeds from this plant! Can collect once it’s gone to seed for bird tables)</a:t>
            </a:r>
            <a:endParaRPr lang="en-US"/>
          </a:p>
        </p:txBody>
      </p:sp>
      <p:sp>
        <p:nvSpPr>
          <p:cNvPr id="4" name="Slide Number Placeholder 3"/>
          <p:cNvSpPr>
            <a:spLocks noGrp="1"/>
          </p:cNvSpPr>
          <p:nvPr>
            <p:ph type="sldNum" sz="quarter" idx="5"/>
          </p:nvPr>
        </p:nvSpPr>
        <p:spPr/>
        <p:txBody>
          <a:bodyPr/>
          <a:lstStyle/>
          <a:p>
            <a:fld id="{0BE58C49-6B37-4F4F-B2B7-F35FE3D23950}" type="slidenum">
              <a:t>4</a:t>
            </a:fld>
            <a:endParaRPr lang="en-GB"/>
          </a:p>
        </p:txBody>
      </p:sp>
    </p:spTree>
    <p:extLst>
      <p:ext uri="{BB962C8B-B14F-4D97-AF65-F5344CB8AC3E}">
        <p14:creationId xmlns:p14="http://schemas.microsoft.com/office/powerpoint/2010/main" val="39546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Native trees will support more of our native species. They depend on the native trees for resources. All trees are good, but it’s better to focus on growing native species. </a:t>
            </a:r>
            <a:endParaRPr lang="en-US"/>
          </a:p>
          <a:p>
            <a:r>
              <a:rPr lang="en-GB"/>
              <a:t>-heritage apple varieties, not native but closest</a:t>
            </a:r>
            <a:endParaRPr lang="en-US"/>
          </a:p>
          <a:p>
            <a:r>
              <a:rPr lang="en-GB"/>
              <a:t>-heritage plum, pears trees</a:t>
            </a:r>
            <a:endParaRPr lang="en-US"/>
          </a:p>
          <a:p>
            <a:r>
              <a:rPr lang="en-GB"/>
              <a:t>Hedgerow Heroes Project is ending, there is another round coming up – you can apply to be a part of the programme! (stepping stones for nature, can jump from place to place, hedgerows become like a map).</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BE58C49-6B37-4F4F-B2B7-F35FE3D23950}" type="slidenum">
              <a:t>6</a:t>
            </a:fld>
            <a:endParaRPr lang="en-GB"/>
          </a:p>
        </p:txBody>
      </p:sp>
    </p:spTree>
    <p:extLst>
      <p:ext uri="{BB962C8B-B14F-4D97-AF65-F5344CB8AC3E}">
        <p14:creationId xmlns:p14="http://schemas.microsoft.com/office/powerpoint/2010/main" val="209304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Silver birch, holly, oak, hawthorn trees</a:t>
            </a:r>
            <a:endParaRPr lang="en-US"/>
          </a:p>
          <a:p>
            <a:r>
              <a:rPr lang="en-GB"/>
              <a:t>Silver birch – silver and downy birch are 2 native species. An old birch tree, aged bark folds on itself and creates holes that sometimes bats hibernate in, etc. </a:t>
            </a:r>
            <a:endParaRPr lang="en-US"/>
          </a:p>
          <a:p>
            <a:r>
              <a:rPr lang="en-GB"/>
              <a:t>Holly – great for birds</a:t>
            </a:r>
            <a:endParaRPr lang="en-US"/>
          </a:p>
          <a:p>
            <a:r>
              <a:rPr lang="en-GB"/>
              <a:t>Oak – can support over 2000 species</a:t>
            </a:r>
            <a:endParaRPr lang="en-US"/>
          </a:p>
          <a:p>
            <a:r>
              <a:rPr lang="en-GB"/>
              <a:t>Hawthorn – great hedgerow plant (lovely smell, great for pollinators, great habitat). Berries are edible, BUT the seed inside is poisonous. Great for making jams!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BE58C49-6B37-4F4F-B2B7-F35FE3D23950}" type="slidenum">
              <a:t>7</a:t>
            </a:fld>
            <a:endParaRPr lang="en-GB"/>
          </a:p>
        </p:txBody>
      </p:sp>
    </p:spTree>
    <p:extLst>
      <p:ext uri="{BB962C8B-B14F-4D97-AF65-F5344CB8AC3E}">
        <p14:creationId xmlns:p14="http://schemas.microsoft.com/office/powerpoint/2010/main" val="378343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Another activity that students can do/learn about</a:t>
            </a:r>
            <a:endParaRPr lang="en-US"/>
          </a:p>
          <a:p>
            <a:r>
              <a:rPr lang="en-GB"/>
              <a:t>-cooked food attracts rats – so avoid that!</a:t>
            </a:r>
            <a:endParaRPr lang="en-US"/>
          </a:p>
          <a:p>
            <a:r>
              <a:rPr lang="en-GB"/>
              <a:t>-great science activity – tracking temperature</a:t>
            </a:r>
            <a:endParaRPr lang="en-US"/>
          </a:p>
          <a:p>
            <a:r>
              <a:rPr lang="en-GB"/>
              <a:t>-needs to be turned regularly, shouldn’t be wet (needs to be aerated)</a:t>
            </a:r>
            <a:endParaRPr lang="en-US"/>
          </a:p>
          <a:p>
            <a:r>
              <a:rPr lang="en-GB"/>
              <a:t>-woodlice, centipedes, rove beetles, worms are normal and good! Do a bug hunt/tally!</a:t>
            </a:r>
            <a:endParaRPr lang="en-US"/>
          </a:p>
          <a:p>
            <a:r>
              <a:rPr lang="en-GB"/>
              <a:t>-Peat free, if buying! Need to protect/preserve peat lands. *Realize it’s a contentious issue, but good to reduce or not use too much.</a:t>
            </a:r>
            <a:endParaRPr lang="en-US"/>
          </a:p>
          <a:p>
            <a:r>
              <a:rPr lang="en-GB"/>
              <a:t>-Log piles – deadwood is a great habitat, </a:t>
            </a:r>
            <a:endParaRPr lang="en-US"/>
          </a:p>
          <a:p>
            <a:r>
              <a:rPr lang="en-GB"/>
              <a:t>-leaf piles, hedges in autumn and winter often house pollinators and other species</a:t>
            </a:r>
            <a:endParaRPr lang="en-US"/>
          </a:p>
          <a:p>
            <a:r>
              <a:rPr lang="en-GB"/>
              <a:t>-hedges in spring/summer provide nesting areas for breeding birds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BE58C49-6B37-4F4F-B2B7-F35FE3D23950}" type="slidenum">
              <a:t>9</a:t>
            </a:fld>
            <a:endParaRPr lang="en-GB"/>
          </a:p>
        </p:txBody>
      </p:sp>
    </p:spTree>
    <p:extLst>
      <p:ext uri="{BB962C8B-B14F-4D97-AF65-F5344CB8AC3E}">
        <p14:creationId xmlns:p14="http://schemas.microsoft.com/office/powerpoint/2010/main" val="128885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-Swift box –fly their whole lives (will fly for 2 years straight, even sleeping and breeding while flying), travel between here and South Africa</a:t>
            </a:r>
            <a:endParaRPr lang="en-US"/>
          </a:p>
          <a:p>
            <a:r>
              <a:rPr lang="en-GB"/>
              <a:t>-bug hotel – drilled holes are for solitary bees</a:t>
            </a:r>
            <a:endParaRPr lang="en-US"/>
          </a:p>
          <a:p>
            <a:r>
              <a:rPr lang="en-GB"/>
              <a:t>-slot is for moths and butterflies</a:t>
            </a:r>
            <a:endParaRPr lang="en-US"/>
          </a:p>
          <a:p>
            <a:r>
              <a:rPr lang="en-GB"/>
              <a:t>-current advice: bug hotel should not be bigger than a bird box because disease can spread easily if too big. Better to have lot of small insect hotels.</a:t>
            </a:r>
            <a:endParaRPr lang="en-US"/>
          </a:p>
          <a:p>
            <a:r>
              <a:rPr lang="en-GB"/>
              <a:t>How to get some? Can try to make some if you have some extra wood, donations from PTA. NHBS website provides great quality boxes and nests. </a:t>
            </a:r>
            <a:endParaRPr lang="en-US"/>
          </a:p>
          <a:p>
            <a:r>
              <a:rPr lang="en-GB"/>
              <a:t>-Can target different species with the food in your bird feeders. Remember to clean your bird feeders so you don’t spread disease!</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BE58C49-6B37-4F4F-B2B7-F35FE3D23950}" type="slidenum">
              <a:t>10</a:t>
            </a:fld>
            <a:endParaRPr lang="en-GB"/>
          </a:p>
        </p:txBody>
      </p:sp>
    </p:spTree>
    <p:extLst>
      <p:ext uri="{BB962C8B-B14F-4D97-AF65-F5344CB8AC3E}">
        <p14:creationId xmlns:p14="http://schemas.microsoft.com/office/powerpoint/2010/main" val="2531012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Aluminum</a:t>
            </a:r>
            <a:r>
              <a:rPr lang="en-GB"/>
              <a:t> cans for flower pots</a:t>
            </a:r>
            <a:endParaRPr lang="en-US"/>
          </a:p>
          <a:p>
            <a:r>
              <a:rPr lang="en-GB"/>
              <a:t>Wood pellet for growing strawberries</a:t>
            </a:r>
            <a:endParaRPr lang="en-US"/>
          </a:p>
          <a:p>
            <a:r>
              <a:rPr lang="en-GB"/>
              <a:t>Litter picking</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BE58C49-6B37-4F4F-B2B7-F35FE3D23950}" type="slidenum">
              <a:t>11</a:t>
            </a:fld>
            <a:endParaRPr lang="en-GB"/>
          </a:p>
        </p:txBody>
      </p:sp>
    </p:spTree>
    <p:extLst>
      <p:ext uri="{BB962C8B-B14F-4D97-AF65-F5344CB8AC3E}">
        <p14:creationId xmlns:p14="http://schemas.microsoft.com/office/powerpoint/2010/main" val="313321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 on your GF action plan!</a:t>
            </a:r>
            <a:endParaRPr lang="en-US"/>
          </a:p>
        </p:txBody>
      </p:sp>
      <p:sp>
        <p:nvSpPr>
          <p:cNvPr id="4" name="Slide Number Placeholder 3"/>
          <p:cNvSpPr>
            <a:spLocks noGrp="1"/>
          </p:cNvSpPr>
          <p:nvPr>
            <p:ph type="sldNum" sz="quarter" idx="5"/>
          </p:nvPr>
        </p:nvSpPr>
        <p:spPr/>
        <p:txBody>
          <a:bodyPr/>
          <a:lstStyle/>
          <a:p>
            <a:fld id="{0BE58C49-6B37-4F4F-B2B7-F35FE3D23950}" type="slidenum">
              <a:t>12</a:t>
            </a:fld>
            <a:endParaRPr lang="en-GB"/>
          </a:p>
        </p:txBody>
      </p:sp>
    </p:spTree>
    <p:extLst>
      <p:ext uri="{BB962C8B-B14F-4D97-AF65-F5344CB8AC3E}">
        <p14:creationId xmlns:p14="http://schemas.microsoft.com/office/powerpoint/2010/main" val="75357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8.jpeg"/><Relationship Id="rId18" Type="http://schemas.openxmlformats.org/officeDocument/2006/relationships/image" Target="../media/image73.png"/><Relationship Id="rId3" Type="http://schemas.openxmlformats.org/officeDocument/2006/relationships/image" Target="../media/image60.png"/><Relationship Id="rId21" Type="http://schemas.openxmlformats.org/officeDocument/2006/relationships/image" Target="../media/image76.svg"/><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7.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svg"/><Relationship Id="rId23" Type="http://schemas.openxmlformats.org/officeDocument/2006/relationships/image" Target="../media/image78.svg"/><Relationship Id="rId10" Type="http://schemas.openxmlformats.org/officeDocument/2006/relationships/image" Target="../media/image14.svg"/><Relationship Id="rId19" Type="http://schemas.openxmlformats.org/officeDocument/2006/relationships/image" Target="../media/image74.svg"/><Relationship Id="rId4" Type="http://schemas.openxmlformats.org/officeDocument/2006/relationships/image" Target="../media/image61.svg"/><Relationship Id="rId9" Type="http://schemas.openxmlformats.org/officeDocument/2006/relationships/image" Target="../media/image13.png"/><Relationship Id="rId14" Type="http://schemas.openxmlformats.org/officeDocument/2006/relationships/image" Target="../media/image69.png"/><Relationship Id="rId22"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42.png"/><Relationship Id="rId12" Type="http://schemas.openxmlformats.org/officeDocument/2006/relationships/image" Target="../media/image14.svg"/><Relationship Id="rId17" Type="http://schemas.openxmlformats.org/officeDocument/2006/relationships/image" Target="../media/image87.svg"/><Relationship Id="rId2" Type="http://schemas.openxmlformats.org/officeDocument/2006/relationships/notesSlide" Target="../notesSlides/notesSlide8.xml"/><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13.png"/><Relationship Id="rId5" Type="http://schemas.openxmlformats.org/officeDocument/2006/relationships/image" Target="../media/image81.png"/><Relationship Id="rId15" Type="http://schemas.openxmlformats.org/officeDocument/2006/relationships/image" Target="../media/image85.png"/><Relationship Id="rId10" Type="http://schemas.openxmlformats.org/officeDocument/2006/relationships/image" Target="../media/image45.svg"/><Relationship Id="rId4" Type="http://schemas.openxmlformats.org/officeDocument/2006/relationships/image" Target="../media/image80.svg"/><Relationship Id="rId9" Type="http://schemas.openxmlformats.org/officeDocument/2006/relationships/image" Target="../media/image44.png"/><Relationship Id="rId14" Type="http://schemas.openxmlformats.org/officeDocument/2006/relationships/image" Target="../media/image84.svg"/></Relationships>
</file>

<file path=ppt/slides/_rels/slide12.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3.svg"/><Relationship Id="rId3" Type="http://schemas.openxmlformats.org/officeDocument/2006/relationships/image" Target="../media/image60.png"/><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91.png"/><Relationship Id="rId5" Type="http://schemas.openxmlformats.org/officeDocument/2006/relationships/image" Target="../media/image62.png"/><Relationship Id="rId10" Type="http://schemas.openxmlformats.org/officeDocument/2006/relationships/image" Target="../media/image14.svg"/><Relationship Id="rId4" Type="http://schemas.openxmlformats.org/officeDocument/2006/relationships/image" Target="../media/image61.sv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7.svg"/><Relationship Id="rId3" Type="http://schemas.openxmlformats.org/officeDocument/2006/relationships/image" Target="../media/image2.svg"/><Relationship Id="rId7" Type="http://schemas.openxmlformats.org/officeDocument/2006/relationships/image" Target="../media/image95.svg"/><Relationship Id="rId12" Type="http://schemas.openxmlformats.org/officeDocument/2006/relationships/image" Target="../media/image96.png"/><Relationship Id="rId17" Type="http://schemas.openxmlformats.org/officeDocument/2006/relationships/image" Target="../media/image19.jpeg"/><Relationship Id="rId2" Type="http://schemas.openxmlformats.org/officeDocument/2006/relationships/image" Target="../media/image1.pn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98.jpe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3.svg"/><Relationship Id="rId4" Type="http://schemas.openxmlformats.org/officeDocument/2006/relationships/image" Target="../media/image21.sv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4.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30.svg"/><Relationship Id="rId4" Type="http://schemas.openxmlformats.org/officeDocument/2006/relationships/image" Target="../media/image28.svg"/><Relationship Id="rId9" Type="http://schemas.openxmlformats.org/officeDocument/2006/relationships/image" Target="../media/image29.png"/><Relationship Id="rId14"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29.png"/><Relationship Id="rId12" Type="http://schemas.openxmlformats.org/officeDocument/2006/relationships/image" Target="../media/image28.svg"/><Relationship Id="rId17"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7.png"/><Relationship Id="rId5" Type="http://schemas.openxmlformats.org/officeDocument/2006/relationships/image" Target="../media/image13.png"/><Relationship Id="rId15" Type="http://schemas.openxmlformats.org/officeDocument/2006/relationships/image" Target="../media/image37.svg"/><Relationship Id="rId10" Type="http://schemas.openxmlformats.org/officeDocument/2006/relationships/image" Target="../media/image25.svg"/><Relationship Id="rId19" Type="http://schemas.openxmlformats.org/officeDocument/2006/relationships/image" Target="../media/image41.svg"/><Relationship Id="rId4" Type="http://schemas.openxmlformats.org/officeDocument/2006/relationships/image" Target="../media/image12.svg"/><Relationship Id="rId9" Type="http://schemas.openxmlformats.org/officeDocument/2006/relationships/image" Target="../media/image24.pn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12.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11.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14.svg"/><Relationship Id="rId15" Type="http://schemas.openxmlformats.org/officeDocument/2006/relationships/image" Target="../media/image38.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5.sv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11.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29.png"/><Relationship Id="rId12" Type="http://schemas.openxmlformats.org/officeDocument/2006/relationships/image" Target="../media/image28.svg"/><Relationship Id="rId17" Type="http://schemas.openxmlformats.org/officeDocument/2006/relationships/image" Target="../media/image55.svg"/><Relationship Id="rId2" Type="http://schemas.openxmlformats.org/officeDocument/2006/relationships/notesSlide" Target="../notesSlides/notesSlide5.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7.png"/><Relationship Id="rId5" Type="http://schemas.openxmlformats.org/officeDocument/2006/relationships/image" Target="../media/image13.png"/><Relationship Id="rId15" Type="http://schemas.openxmlformats.org/officeDocument/2006/relationships/image" Target="../media/image53.png"/><Relationship Id="rId10" Type="http://schemas.openxmlformats.org/officeDocument/2006/relationships/image" Target="../media/image25.svg"/><Relationship Id="rId4" Type="http://schemas.openxmlformats.org/officeDocument/2006/relationships/image" Target="../media/image12.svg"/><Relationship Id="rId9" Type="http://schemas.openxmlformats.org/officeDocument/2006/relationships/image" Target="../media/image24.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2.png"/><Relationship Id="rId3" Type="http://schemas.openxmlformats.org/officeDocument/2006/relationships/image" Target="../media/image12.svg"/><Relationship Id="rId7" Type="http://schemas.openxmlformats.org/officeDocument/2006/relationships/image" Target="../media/image30.svg"/><Relationship Id="rId12" Type="http://schemas.openxmlformats.org/officeDocument/2006/relationships/image" Target="../media/image51.png"/><Relationship Id="rId2" Type="http://schemas.openxmlformats.org/officeDocument/2006/relationships/image" Target="../media/image11.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14.svg"/><Relationship Id="rId15" Type="http://schemas.openxmlformats.org/officeDocument/2006/relationships/image" Target="../media/image54.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5.sv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59.svg"/><Relationship Id="rId4" Type="http://schemas.openxmlformats.org/officeDocument/2006/relationships/image" Target="../media/image43.sv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746940">
            <a:off x="-1220037" y="6656795"/>
            <a:ext cx="20728074" cy="6143048"/>
          </a:xfrm>
          <a:custGeom>
            <a:avLst/>
            <a:gdLst/>
            <a:ahLst/>
            <a:cxnLst/>
            <a:rect l="l" t="t" r="r" b="b"/>
            <a:pathLst>
              <a:path w="20728074" h="6143048">
                <a:moveTo>
                  <a:pt x="0" y="0"/>
                </a:moveTo>
                <a:lnTo>
                  <a:pt x="20728074" y="0"/>
                </a:lnTo>
                <a:lnTo>
                  <a:pt x="20728074" y="6143047"/>
                </a:lnTo>
                <a:lnTo>
                  <a:pt x="0" y="6143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803454" y="7215476"/>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149881" y="659413"/>
            <a:ext cx="10776857" cy="10287000"/>
          </a:xfrm>
          <a:custGeom>
            <a:avLst/>
            <a:gdLst/>
            <a:ahLst/>
            <a:cxnLst/>
            <a:rect l="l" t="t" r="r" b="b"/>
            <a:pathLst>
              <a:path w="10776857" h="10287000">
                <a:moveTo>
                  <a:pt x="0" y="0"/>
                </a:moveTo>
                <a:lnTo>
                  <a:pt x="10776857" y="0"/>
                </a:lnTo>
                <a:lnTo>
                  <a:pt x="10776857"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5037760" y="5706840"/>
            <a:ext cx="1429433" cy="1508637"/>
          </a:xfrm>
          <a:custGeom>
            <a:avLst/>
            <a:gdLst/>
            <a:ahLst/>
            <a:cxnLst/>
            <a:rect l="l" t="t" r="r" b="b"/>
            <a:pathLst>
              <a:path w="1429433" h="1508637">
                <a:moveTo>
                  <a:pt x="0" y="0"/>
                </a:moveTo>
                <a:lnTo>
                  <a:pt x="1429433" y="0"/>
                </a:lnTo>
                <a:lnTo>
                  <a:pt x="1429433" y="1508636"/>
                </a:lnTo>
                <a:lnTo>
                  <a:pt x="0" y="15086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2928710" y="5706840"/>
            <a:ext cx="1851291" cy="1432437"/>
          </a:xfrm>
          <a:custGeom>
            <a:avLst/>
            <a:gdLst/>
            <a:ahLst/>
            <a:cxnLst/>
            <a:rect l="l" t="t" r="r" b="b"/>
            <a:pathLst>
              <a:path w="1851291" h="1432437">
                <a:moveTo>
                  <a:pt x="0" y="0"/>
                </a:moveTo>
                <a:lnTo>
                  <a:pt x="1851291" y="0"/>
                </a:lnTo>
                <a:lnTo>
                  <a:pt x="1851291" y="1432436"/>
                </a:lnTo>
                <a:lnTo>
                  <a:pt x="0" y="14324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6278721" y="404828"/>
            <a:ext cx="2488395" cy="1679667"/>
          </a:xfrm>
          <a:custGeom>
            <a:avLst/>
            <a:gdLst/>
            <a:ahLst/>
            <a:cxnLst/>
            <a:rect l="l" t="t" r="r" b="b"/>
            <a:pathLst>
              <a:path w="2488395" h="1679667">
                <a:moveTo>
                  <a:pt x="0" y="0"/>
                </a:moveTo>
                <a:lnTo>
                  <a:pt x="2488395" y="0"/>
                </a:lnTo>
                <a:lnTo>
                  <a:pt x="2488395" y="1679667"/>
                </a:lnTo>
                <a:lnTo>
                  <a:pt x="0" y="16796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a:off x="4211627" y="1471484"/>
            <a:ext cx="1872772" cy="1264121"/>
          </a:xfrm>
          <a:custGeom>
            <a:avLst/>
            <a:gdLst/>
            <a:ahLst/>
            <a:cxnLst/>
            <a:rect l="l" t="t" r="r" b="b"/>
            <a:pathLst>
              <a:path w="1872772" h="1264121">
                <a:moveTo>
                  <a:pt x="0" y="0"/>
                </a:moveTo>
                <a:lnTo>
                  <a:pt x="1872772" y="0"/>
                </a:lnTo>
                <a:lnTo>
                  <a:pt x="1872772" y="1264121"/>
                </a:lnTo>
                <a:lnTo>
                  <a:pt x="0" y="12641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TextBox 9"/>
          <p:cNvSpPr txBox="1"/>
          <p:nvPr/>
        </p:nvSpPr>
        <p:spPr>
          <a:xfrm>
            <a:off x="7087060" y="1193819"/>
            <a:ext cx="8515514" cy="3124894"/>
          </a:xfrm>
          <a:prstGeom prst="rect">
            <a:avLst/>
          </a:prstGeom>
        </p:spPr>
        <p:txBody>
          <a:bodyPr lIns="0" tIns="0" rIns="0" bIns="0" rtlCol="0" anchor="t">
            <a:spAutoFit/>
          </a:bodyPr>
          <a:lstStyle/>
          <a:p>
            <a:pPr>
              <a:lnSpc>
                <a:spcPts val="8045"/>
              </a:lnSpc>
            </a:pPr>
            <a:r>
              <a:rPr lang="en-US" sz="8045">
                <a:solidFill>
                  <a:srgbClr val="272424"/>
                </a:solidFill>
                <a:latin typeface="More Sugar"/>
              </a:rPr>
              <a:t>How to Improve Biodiversity at School</a:t>
            </a:r>
          </a:p>
        </p:txBody>
      </p:sp>
      <p:sp>
        <p:nvSpPr>
          <p:cNvPr id="10" name="Freeform 10"/>
          <p:cNvSpPr/>
          <p:nvPr/>
        </p:nvSpPr>
        <p:spPr>
          <a:xfrm rot="-5093039">
            <a:off x="5155872" y="875345"/>
            <a:ext cx="490438" cy="995814"/>
          </a:xfrm>
          <a:custGeom>
            <a:avLst/>
            <a:gdLst/>
            <a:ahLst/>
            <a:cxnLst/>
            <a:rect l="l" t="t" r="r" b="b"/>
            <a:pathLst>
              <a:path w="490438" h="995814">
                <a:moveTo>
                  <a:pt x="0" y="0"/>
                </a:moveTo>
                <a:lnTo>
                  <a:pt x="490438" y="0"/>
                </a:lnTo>
                <a:lnTo>
                  <a:pt x="490438" y="995814"/>
                </a:lnTo>
                <a:lnTo>
                  <a:pt x="0" y="9958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Freeform 11"/>
          <p:cNvSpPr/>
          <p:nvPr/>
        </p:nvSpPr>
        <p:spPr>
          <a:xfrm>
            <a:off x="15360943" y="1645986"/>
            <a:ext cx="2536660" cy="2672726"/>
          </a:xfrm>
          <a:custGeom>
            <a:avLst/>
            <a:gdLst/>
            <a:ahLst/>
            <a:cxnLst/>
            <a:rect l="l" t="t" r="r" b="b"/>
            <a:pathLst>
              <a:path w="2536660" h="2672726">
                <a:moveTo>
                  <a:pt x="0" y="0"/>
                </a:moveTo>
                <a:lnTo>
                  <a:pt x="2536660" y="0"/>
                </a:lnTo>
                <a:lnTo>
                  <a:pt x="2536660" y="2672726"/>
                </a:lnTo>
                <a:lnTo>
                  <a:pt x="0" y="26727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Freeform 12"/>
          <p:cNvSpPr/>
          <p:nvPr/>
        </p:nvSpPr>
        <p:spPr>
          <a:xfrm>
            <a:off x="11122401" y="7432006"/>
            <a:ext cx="7315200" cy="3328416"/>
          </a:xfrm>
          <a:custGeom>
            <a:avLst/>
            <a:gdLst/>
            <a:ahLst/>
            <a:cxnLst/>
            <a:rect l="l" t="t" r="r" b="b"/>
            <a:pathLst>
              <a:path w="7315200" h="3328416">
                <a:moveTo>
                  <a:pt x="0" y="0"/>
                </a:moveTo>
                <a:lnTo>
                  <a:pt x="7315200" y="0"/>
                </a:lnTo>
                <a:lnTo>
                  <a:pt x="7315200" y="3328416"/>
                </a:lnTo>
                <a:lnTo>
                  <a:pt x="0" y="33284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3" name="Freeform 13"/>
          <p:cNvSpPr/>
          <p:nvPr/>
        </p:nvSpPr>
        <p:spPr>
          <a:xfrm>
            <a:off x="12238183" y="8455854"/>
            <a:ext cx="5859317" cy="1604893"/>
          </a:xfrm>
          <a:custGeom>
            <a:avLst/>
            <a:gdLst/>
            <a:ahLst/>
            <a:cxnLst/>
            <a:rect l="l" t="t" r="r" b="b"/>
            <a:pathLst>
              <a:path w="5859317" h="1604893">
                <a:moveTo>
                  <a:pt x="0" y="0"/>
                </a:moveTo>
                <a:lnTo>
                  <a:pt x="5859317" y="0"/>
                </a:lnTo>
                <a:lnTo>
                  <a:pt x="5859317" y="1604892"/>
                </a:lnTo>
                <a:lnTo>
                  <a:pt x="0" y="1604892"/>
                </a:lnTo>
                <a:lnTo>
                  <a:pt x="0" y="0"/>
                </a:lnTo>
                <a:close/>
              </a:path>
            </a:pathLst>
          </a:custGeom>
          <a:blipFill>
            <a:blip r:embed="rId20"/>
            <a:stretch>
              <a:fillRect/>
            </a:stretch>
          </a:blipFill>
        </p:spPr>
        <p:txBody>
          <a:bodyPr/>
          <a:lstStyle/>
          <a:p>
            <a:endParaRPr lang="en-GB"/>
          </a:p>
        </p:txBody>
      </p:sp>
      <p:sp>
        <p:nvSpPr>
          <p:cNvPr id="14" name="Freeform 14"/>
          <p:cNvSpPr/>
          <p:nvPr/>
        </p:nvSpPr>
        <p:spPr>
          <a:xfrm flipH="1">
            <a:off x="8808157" y="5802913"/>
            <a:ext cx="2536660" cy="2672726"/>
          </a:xfrm>
          <a:custGeom>
            <a:avLst/>
            <a:gdLst/>
            <a:ahLst/>
            <a:cxnLst/>
            <a:rect l="l" t="t" r="r" b="b"/>
            <a:pathLst>
              <a:path w="2536660" h="2672726">
                <a:moveTo>
                  <a:pt x="2536660" y="0"/>
                </a:moveTo>
                <a:lnTo>
                  <a:pt x="0" y="0"/>
                </a:lnTo>
                <a:lnTo>
                  <a:pt x="0" y="2672726"/>
                </a:lnTo>
                <a:lnTo>
                  <a:pt x="2536660" y="2672726"/>
                </a:lnTo>
                <a:lnTo>
                  <a:pt x="253666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221451" y="8636039"/>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3013117" y="-5316046"/>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flipH="1">
            <a:off x="15994044" y="7774081"/>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0800000" flipH="1">
            <a:off x="-359850" y="-289329"/>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6688794" y="331440"/>
            <a:ext cx="1223479" cy="1661771"/>
          </a:xfrm>
          <a:custGeom>
            <a:avLst/>
            <a:gdLst/>
            <a:ahLst/>
            <a:cxnLst/>
            <a:rect l="l" t="t" r="r" b="b"/>
            <a:pathLst>
              <a:path w="1223479" h="1661771">
                <a:moveTo>
                  <a:pt x="0" y="0"/>
                </a:moveTo>
                <a:lnTo>
                  <a:pt x="1223478" y="0"/>
                </a:lnTo>
                <a:lnTo>
                  <a:pt x="1223478" y="1661771"/>
                </a:lnTo>
                <a:lnTo>
                  <a:pt x="0" y="166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6167141" flipV="1">
            <a:off x="14970706" y="7641438"/>
            <a:ext cx="844727" cy="1715181"/>
          </a:xfrm>
          <a:custGeom>
            <a:avLst/>
            <a:gdLst/>
            <a:ahLst/>
            <a:cxnLst/>
            <a:rect l="l" t="t" r="r" b="b"/>
            <a:pathLst>
              <a:path w="844727" h="1715181">
                <a:moveTo>
                  <a:pt x="0" y="1715181"/>
                </a:moveTo>
                <a:lnTo>
                  <a:pt x="844727" y="1715181"/>
                </a:lnTo>
                <a:lnTo>
                  <a:pt x="844727" y="0"/>
                </a:lnTo>
                <a:lnTo>
                  <a:pt x="0" y="0"/>
                </a:lnTo>
                <a:lnTo>
                  <a:pt x="0" y="171518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5900133" y="1395108"/>
            <a:ext cx="4118963" cy="4256069"/>
          </a:xfrm>
          <a:custGeom>
            <a:avLst/>
            <a:gdLst/>
            <a:ahLst/>
            <a:cxnLst/>
            <a:rect l="l" t="t" r="r" b="b"/>
            <a:pathLst>
              <a:path w="4118963" h="4256069">
                <a:moveTo>
                  <a:pt x="0" y="0"/>
                </a:moveTo>
                <a:lnTo>
                  <a:pt x="4118963" y="0"/>
                </a:lnTo>
                <a:lnTo>
                  <a:pt x="4118963" y="4256068"/>
                </a:lnTo>
                <a:lnTo>
                  <a:pt x="0" y="4256068"/>
                </a:lnTo>
                <a:lnTo>
                  <a:pt x="0" y="0"/>
                </a:lnTo>
                <a:close/>
              </a:path>
            </a:pathLst>
          </a:custGeom>
          <a:blipFill>
            <a:blip r:embed="rId11"/>
            <a:stretch>
              <a:fillRect r="-37771"/>
            </a:stretch>
          </a:blipFill>
        </p:spPr>
        <p:txBody>
          <a:bodyPr/>
          <a:lstStyle/>
          <a:p>
            <a:endParaRPr lang="en-GB"/>
          </a:p>
        </p:txBody>
      </p:sp>
      <p:sp>
        <p:nvSpPr>
          <p:cNvPr id="9" name="Freeform 9"/>
          <p:cNvSpPr/>
          <p:nvPr/>
        </p:nvSpPr>
        <p:spPr>
          <a:xfrm>
            <a:off x="0" y="1395108"/>
            <a:ext cx="6384103" cy="4256069"/>
          </a:xfrm>
          <a:custGeom>
            <a:avLst/>
            <a:gdLst/>
            <a:ahLst/>
            <a:cxnLst/>
            <a:rect l="l" t="t" r="r" b="b"/>
            <a:pathLst>
              <a:path w="6384103" h="4256069">
                <a:moveTo>
                  <a:pt x="0" y="0"/>
                </a:moveTo>
                <a:lnTo>
                  <a:pt x="6384103" y="0"/>
                </a:lnTo>
                <a:lnTo>
                  <a:pt x="6384103" y="4256068"/>
                </a:lnTo>
                <a:lnTo>
                  <a:pt x="0" y="4256068"/>
                </a:lnTo>
                <a:lnTo>
                  <a:pt x="0" y="0"/>
                </a:lnTo>
                <a:close/>
              </a:path>
            </a:pathLst>
          </a:custGeom>
          <a:blipFill>
            <a:blip r:embed="rId12"/>
            <a:stretch>
              <a:fillRect/>
            </a:stretch>
          </a:blipFill>
        </p:spPr>
        <p:txBody>
          <a:bodyPr/>
          <a:lstStyle/>
          <a:p>
            <a:endParaRPr lang="en-GB"/>
          </a:p>
        </p:txBody>
      </p:sp>
      <p:sp>
        <p:nvSpPr>
          <p:cNvPr id="10" name="Freeform 10"/>
          <p:cNvSpPr/>
          <p:nvPr/>
        </p:nvSpPr>
        <p:spPr>
          <a:xfrm>
            <a:off x="13131622" y="1658965"/>
            <a:ext cx="4095720" cy="5035885"/>
          </a:xfrm>
          <a:custGeom>
            <a:avLst/>
            <a:gdLst/>
            <a:ahLst/>
            <a:cxnLst/>
            <a:rect l="l" t="t" r="r" b="b"/>
            <a:pathLst>
              <a:path w="4095720" h="5035885">
                <a:moveTo>
                  <a:pt x="0" y="0"/>
                </a:moveTo>
                <a:lnTo>
                  <a:pt x="4095720" y="0"/>
                </a:lnTo>
                <a:lnTo>
                  <a:pt x="4095720" y="5035885"/>
                </a:lnTo>
                <a:lnTo>
                  <a:pt x="0" y="5035885"/>
                </a:lnTo>
                <a:lnTo>
                  <a:pt x="0" y="0"/>
                </a:lnTo>
                <a:close/>
              </a:path>
            </a:pathLst>
          </a:custGeom>
          <a:blipFill>
            <a:blip r:embed="rId13"/>
            <a:stretch>
              <a:fillRect l="-40105" t="-867" r="-45693"/>
            </a:stretch>
          </a:blipFill>
        </p:spPr>
        <p:txBody>
          <a:bodyPr/>
          <a:lstStyle/>
          <a:p>
            <a:endParaRPr lang="en-GB"/>
          </a:p>
        </p:txBody>
      </p:sp>
      <p:sp>
        <p:nvSpPr>
          <p:cNvPr id="11" name="Freeform 11"/>
          <p:cNvSpPr/>
          <p:nvPr/>
        </p:nvSpPr>
        <p:spPr>
          <a:xfrm>
            <a:off x="205996" y="5678815"/>
            <a:ext cx="5001003" cy="4428161"/>
          </a:xfrm>
          <a:custGeom>
            <a:avLst/>
            <a:gdLst/>
            <a:ahLst/>
            <a:cxnLst/>
            <a:rect l="l" t="t" r="r" b="b"/>
            <a:pathLst>
              <a:path w="5001003" h="4428161">
                <a:moveTo>
                  <a:pt x="0" y="0"/>
                </a:moveTo>
                <a:lnTo>
                  <a:pt x="5001003" y="0"/>
                </a:lnTo>
                <a:lnTo>
                  <a:pt x="5001003" y="4428161"/>
                </a:lnTo>
                <a:lnTo>
                  <a:pt x="0" y="44281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2" name="Freeform 12"/>
          <p:cNvSpPr/>
          <p:nvPr/>
        </p:nvSpPr>
        <p:spPr>
          <a:xfrm>
            <a:off x="5206999" y="6694850"/>
            <a:ext cx="3530513" cy="3371640"/>
          </a:xfrm>
          <a:custGeom>
            <a:avLst/>
            <a:gdLst/>
            <a:ahLst/>
            <a:cxnLst/>
            <a:rect l="l" t="t" r="r" b="b"/>
            <a:pathLst>
              <a:path w="3530513" h="3371640">
                <a:moveTo>
                  <a:pt x="0" y="0"/>
                </a:moveTo>
                <a:lnTo>
                  <a:pt x="3530513" y="0"/>
                </a:lnTo>
                <a:lnTo>
                  <a:pt x="3530513" y="3371639"/>
                </a:lnTo>
                <a:lnTo>
                  <a:pt x="0" y="33716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3" name="Freeform 13"/>
          <p:cNvSpPr/>
          <p:nvPr/>
        </p:nvSpPr>
        <p:spPr>
          <a:xfrm>
            <a:off x="6536459" y="4509214"/>
            <a:ext cx="6442807" cy="1691237"/>
          </a:xfrm>
          <a:custGeom>
            <a:avLst/>
            <a:gdLst/>
            <a:ahLst/>
            <a:cxnLst/>
            <a:rect l="l" t="t" r="r" b="b"/>
            <a:pathLst>
              <a:path w="6442807" h="1691237">
                <a:moveTo>
                  <a:pt x="0" y="0"/>
                </a:moveTo>
                <a:lnTo>
                  <a:pt x="6442807" y="0"/>
                </a:lnTo>
                <a:lnTo>
                  <a:pt x="6442807" y="1691237"/>
                </a:lnTo>
                <a:lnTo>
                  <a:pt x="0" y="16912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4" name="Freeform 14"/>
          <p:cNvSpPr/>
          <p:nvPr/>
        </p:nvSpPr>
        <p:spPr>
          <a:xfrm>
            <a:off x="9088791" y="6694850"/>
            <a:ext cx="5374481" cy="3197816"/>
          </a:xfrm>
          <a:custGeom>
            <a:avLst/>
            <a:gdLst/>
            <a:ahLst/>
            <a:cxnLst/>
            <a:rect l="l" t="t" r="r" b="b"/>
            <a:pathLst>
              <a:path w="5374481" h="3197816">
                <a:moveTo>
                  <a:pt x="0" y="0"/>
                </a:moveTo>
                <a:lnTo>
                  <a:pt x="5374481" y="0"/>
                </a:lnTo>
                <a:lnTo>
                  <a:pt x="5374481" y="3197816"/>
                </a:lnTo>
                <a:lnTo>
                  <a:pt x="0" y="319781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5" name="Freeform 15"/>
          <p:cNvSpPr/>
          <p:nvPr/>
        </p:nvSpPr>
        <p:spPr>
          <a:xfrm rot="5400000">
            <a:off x="15773514" y="7223466"/>
            <a:ext cx="1308879" cy="1242245"/>
          </a:xfrm>
          <a:custGeom>
            <a:avLst/>
            <a:gdLst/>
            <a:ahLst/>
            <a:cxnLst/>
            <a:rect l="l" t="t" r="r" b="b"/>
            <a:pathLst>
              <a:path w="1308879" h="1242245">
                <a:moveTo>
                  <a:pt x="0" y="0"/>
                </a:moveTo>
                <a:lnTo>
                  <a:pt x="1308879" y="0"/>
                </a:lnTo>
                <a:lnTo>
                  <a:pt x="1308879" y="1242245"/>
                </a:lnTo>
                <a:lnTo>
                  <a:pt x="0" y="12422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 name="TextBox 16"/>
          <p:cNvSpPr txBox="1"/>
          <p:nvPr/>
        </p:nvSpPr>
        <p:spPr>
          <a:xfrm>
            <a:off x="2529548" y="211000"/>
            <a:ext cx="15475282" cy="951326"/>
          </a:xfrm>
          <a:prstGeom prst="rect">
            <a:avLst/>
          </a:prstGeom>
        </p:spPr>
        <p:txBody>
          <a:bodyPr lIns="0" tIns="0" rIns="0" bIns="0" rtlCol="0" anchor="t">
            <a:spAutoFit/>
          </a:bodyPr>
          <a:lstStyle/>
          <a:p>
            <a:pPr marL="0" lvl="0" indent="0" algn="l">
              <a:lnSpc>
                <a:spcPts val="7797"/>
              </a:lnSpc>
              <a:spcBef>
                <a:spcPct val="0"/>
              </a:spcBef>
            </a:pPr>
            <a:r>
              <a:rPr lang="en-US" sz="5569">
                <a:solidFill>
                  <a:srgbClr val="272424"/>
                </a:solidFill>
                <a:latin typeface="More Sugar"/>
              </a:rPr>
              <a:t>Give a Helping Hand - Install Wildlife Homes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1513274" y="0"/>
            <a:ext cx="9599533" cy="6841849"/>
          </a:xfrm>
          <a:custGeom>
            <a:avLst/>
            <a:gdLst/>
            <a:ahLst/>
            <a:cxnLst/>
            <a:rect l="l" t="t" r="r" b="b"/>
            <a:pathLst>
              <a:path w="9599533" h="6841849">
                <a:moveTo>
                  <a:pt x="0" y="0"/>
                </a:moveTo>
                <a:lnTo>
                  <a:pt x="9599533" y="0"/>
                </a:lnTo>
                <a:lnTo>
                  <a:pt x="9599533" y="6841849"/>
                </a:lnTo>
                <a:lnTo>
                  <a:pt x="0" y="6841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3579437" y="2185966"/>
            <a:ext cx="4911670" cy="5911200"/>
          </a:xfrm>
          <a:custGeom>
            <a:avLst/>
            <a:gdLst/>
            <a:ahLst/>
            <a:cxnLst/>
            <a:rect l="l" t="t" r="r" b="b"/>
            <a:pathLst>
              <a:path w="4911670" h="5911200">
                <a:moveTo>
                  <a:pt x="0" y="0"/>
                </a:moveTo>
                <a:lnTo>
                  <a:pt x="4911670" y="0"/>
                </a:lnTo>
                <a:lnTo>
                  <a:pt x="4911670" y="5911199"/>
                </a:lnTo>
                <a:lnTo>
                  <a:pt x="0" y="59111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336967" y="7838377"/>
            <a:ext cx="2612978" cy="2903309"/>
          </a:xfrm>
          <a:custGeom>
            <a:avLst/>
            <a:gdLst/>
            <a:ahLst/>
            <a:cxnLst/>
            <a:rect l="l" t="t" r="r" b="b"/>
            <a:pathLst>
              <a:path w="2612978" h="2903309">
                <a:moveTo>
                  <a:pt x="0" y="0"/>
                </a:moveTo>
                <a:lnTo>
                  <a:pt x="2612978" y="0"/>
                </a:lnTo>
                <a:lnTo>
                  <a:pt x="2612978" y="2903308"/>
                </a:lnTo>
                <a:lnTo>
                  <a:pt x="0" y="29033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5380456" y="-2049919"/>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 name="Freeform 6"/>
          <p:cNvSpPr/>
          <p:nvPr/>
        </p:nvSpPr>
        <p:spPr>
          <a:xfrm>
            <a:off x="4641403" y="9053958"/>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rot="-6829571" flipV="1">
            <a:off x="9453313" y="181024"/>
            <a:ext cx="490438" cy="995814"/>
          </a:xfrm>
          <a:custGeom>
            <a:avLst/>
            <a:gdLst/>
            <a:ahLst/>
            <a:cxnLst/>
            <a:rect l="l" t="t" r="r" b="b"/>
            <a:pathLst>
              <a:path w="490438" h="995814">
                <a:moveTo>
                  <a:pt x="0" y="995814"/>
                </a:moveTo>
                <a:lnTo>
                  <a:pt x="490438" y="995814"/>
                </a:lnTo>
                <a:lnTo>
                  <a:pt x="490438" y="0"/>
                </a:lnTo>
                <a:lnTo>
                  <a:pt x="0" y="0"/>
                </a:lnTo>
                <a:lnTo>
                  <a:pt x="0" y="995814"/>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p:cNvSpPr/>
          <p:nvPr/>
        </p:nvSpPr>
        <p:spPr>
          <a:xfrm>
            <a:off x="15919808" y="7838377"/>
            <a:ext cx="2126476" cy="2330384"/>
          </a:xfrm>
          <a:custGeom>
            <a:avLst/>
            <a:gdLst/>
            <a:ahLst/>
            <a:cxnLst/>
            <a:rect l="l" t="t" r="r" b="b"/>
            <a:pathLst>
              <a:path w="2126476" h="2330384">
                <a:moveTo>
                  <a:pt x="0" y="0"/>
                </a:moveTo>
                <a:lnTo>
                  <a:pt x="2126476" y="0"/>
                </a:lnTo>
                <a:lnTo>
                  <a:pt x="2126476" y="2330384"/>
                </a:lnTo>
                <a:lnTo>
                  <a:pt x="0" y="23303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 name="Freeform 9"/>
          <p:cNvSpPr/>
          <p:nvPr/>
        </p:nvSpPr>
        <p:spPr>
          <a:xfrm>
            <a:off x="0" y="2609049"/>
            <a:ext cx="6356408" cy="5442674"/>
          </a:xfrm>
          <a:custGeom>
            <a:avLst/>
            <a:gdLst/>
            <a:ahLst/>
            <a:cxnLst/>
            <a:rect l="l" t="t" r="r" b="b"/>
            <a:pathLst>
              <a:path w="6356408" h="5442674">
                <a:moveTo>
                  <a:pt x="0" y="0"/>
                </a:moveTo>
                <a:lnTo>
                  <a:pt x="6356408" y="0"/>
                </a:lnTo>
                <a:lnTo>
                  <a:pt x="6356408" y="5442674"/>
                </a:lnTo>
                <a:lnTo>
                  <a:pt x="0" y="5442674"/>
                </a:lnTo>
                <a:lnTo>
                  <a:pt x="0" y="0"/>
                </a:lnTo>
                <a:close/>
              </a:path>
            </a:pathLst>
          </a:custGeom>
          <a:blipFill>
            <a:blip r:embed="rId15"/>
            <a:stretch>
              <a:fillRect/>
            </a:stretch>
          </a:blipFill>
        </p:spPr>
        <p:txBody>
          <a:bodyPr/>
          <a:lstStyle/>
          <a:p>
            <a:endParaRPr lang="en-GB"/>
          </a:p>
        </p:txBody>
      </p:sp>
      <p:sp>
        <p:nvSpPr>
          <p:cNvPr id="10" name="TextBox 10"/>
          <p:cNvSpPr txBox="1"/>
          <p:nvPr/>
        </p:nvSpPr>
        <p:spPr>
          <a:xfrm>
            <a:off x="-680775" y="120124"/>
            <a:ext cx="8919757" cy="2237717"/>
          </a:xfrm>
          <a:prstGeom prst="rect">
            <a:avLst/>
          </a:prstGeom>
        </p:spPr>
        <p:txBody>
          <a:bodyPr lIns="0" tIns="0" rIns="0" bIns="0" rtlCol="0" anchor="t">
            <a:spAutoFit/>
          </a:bodyPr>
          <a:lstStyle/>
          <a:p>
            <a:pPr algn="ctr">
              <a:lnSpc>
                <a:spcPts val="8943"/>
              </a:lnSpc>
            </a:pPr>
            <a:r>
              <a:rPr lang="en-US" sz="6388">
                <a:solidFill>
                  <a:srgbClr val="272424"/>
                </a:solidFill>
                <a:latin typeface="More Sugar"/>
              </a:rPr>
              <a:t>Using Recycled</a:t>
            </a:r>
          </a:p>
          <a:p>
            <a:pPr marL="0" lvl="0" indent="0" algn="ctr">
              <a:lnSpc>
                <a:spcPts val="8943"/>
              </a:lnSpc>
              <a:spcBef>
                <a:spcPct val="0"/>
              </a:spcBef>
            </a:pPr>
            <a:r>
              <a:rPr lang="en-US" sz="6388">
                <a:solidFill>
                  <a:srgbClr val="272424"/>
                </a:solidFill>
                <a:latin typeface="More Sugar"/>
              </a:rPr>
              <a:t>Items</a:t>
            </a:r>
          </a:p>
        </p:txBody>
      </p:sp>
      <p:sp>
        <p:nvSpPr>
          <p:cNvPr id="11" name="Freeform 11"/>
          <p:cNvSpPr/>
          <p:nvPr/>
        </p:nvSpPr>
        <p:spPr>
          <a:xfrm>
            <a:off x="6998991" y="1553287"/>
            <a:ext cx="2699542" cy="2659049"/>
          </a:xfrm>
          <a:custGeom>
            <a:avLst/>
            <a:gdLst/>
            <a:ahLst/>
            <a:cxnLst/>
            <a:rect l="l" t="t" r="r" b="b"/>
            <a:pathLst>
              <a:path w="2699542" h="2659049">
                <a:moveTo>
                  <a:pt x="0" y="0"/>
                </a:moveTo>
                <a:lnTo>
                  <a:pt x="2699541" y="0"/>
                </a:lnTo>
                <a:lnTo>
                  <a:pt x="2699541" y="2659048"/>
                </a:lnTo>
                <a:lnTo>
                  <a:pt x="0" y="26590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Freeform 12"/>
          <p:cNvSpPr/>
          <p:nvPr/>
        </p:nvSpPr>
        <p:spPr>
          <a:xfrm>
            <a:off x="5652206" y="4820208"/>
            <a:ext cx="7289057" cy="5466792"/>
          </a:xfrm>
          <a:custGeom>
            <a:avLst/>
            <a:gdLst/>
            <a:ahLst/>
            <a:cxnLst/>
            <a:rect l="l" t="t" r="r" b="b"/>
            <a:pathLst>
              <a:path w="7289057" h="5466792">
                <a:moveTo>
                  <a:pt x="0" y="0"/>
                </a:moveTo>
                <a:lnTo>
                  <a:pt x="7289056" y="0"/>
                </a:lnTo>
                <a:lnTo>
                  <a:pt x="7289056" y="5466792"/>
                </a:lnTo>
                <a:lnTo>
                  <a:pt x="0" y="5466792"/>
                </a:lnTo>
                <a:lnTo>
                  <a:pt x="0" y="0"/>
                </a:lnTo>
                <a:close/>
              </a:path>
            </a:pathLst>
          </a:custGeom>
          <a:blipFill>
            <a:blip r:embed="rId18"/>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221451" y="8636039"/>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3013117" y="-5316046"/>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flipH="1">
            <a:off x="15994044" y="7774081"/>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0800000" flipH="1">
            <a:off x="-359850" y="-289329"/>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6888232" y="6501232"/>
            <a:ext cx="824603" cy="1485771"/>
          </a:xfrm>
          <a:custGeom>
            <a:avLst/>
            <a:gdLst/>
            <a:ahLst/>
            <a:cxnLst/>
            <a:rect l="l" t="t" r="r" b="b"/>
            <a:pathLst>
              <a:path w="824603" h="1485771">
                <a:moveTo>
                  <a:pt x="0" y="0"/>
                </a:moveTo>
                <a:lnTo>
                  <a:pt x="824603" y="0"/>
                </a:lnTo>
                <a:lnTo>
                  <a:pt x="824603" y="1485771"/>
                </a:lnTo>
                <a:lnTo>
                  <a:pt x="0" y="1485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771079" y="7774081"/>
            <a:ext cx="824603" cy="1485771"/>
          </a:xfrm>
          <a:custGeom>
            <a:avLst/>
            <a:gdLst/>
            <a:ahLst/>
            <a:cxnLst/>
            <a:rect l="l" t="t" r="r" b="b"/>
            <a:pathLst>
              <a:path w="824603" h="1485771">
                <a:moveTo>
                  <a:pt x="0" y="0"/>
                </a:moveTo>
                <a:lnTo>
                  <a:pt x="824603" y="0"/>
                </a:lnTo>
                <a:lnTo>
                  <a:pt x="824603" y="1485772"/>
                </a:lnTo>
                <a:lnTo>
                  <a:pt x="0" y="1485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rot="-5849155" flipV="1">
            <a:off x="4059154" y="9068391"/>
            <a:ext cx="490438" cy="995814"/>
          </a:xfrm>
          <a:custGeom>
            <a:avLst/>
            <a:gdLst/>
            <a:ahLst/>
            <a:cxnLst/>
            <a:rect l="l" t="t" r="r" b="b"/>
            <a:pathLst>
              <a:path w="490438" h="995814">
                <a:moveTo>
                  <a:pt x="0" y="995814"/>
                </a:moveTo>
                <a:lnTo>
                  <a:pt x="490439" y="995814"/>
                </a:lnTo>
                <a:lnTo>
                  <a:pt x="490439" y="0"/>
                </a:lnTo>
                <a:lnTo>
                  <a:pt x="0" y="0"/>
                </a:lnTo>
                <a:lnTo>
                  <a:pt x="0" y="99581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rot="-950902" flipH="1">
            <a:off x="7996540" y="2664615"/>
            <a:ext cx="10056659" cy="5455738"/>
          </a:xfrm>
          <a:custGeom>
            <a:avLst/>
            <a:gdLst/>
            <a:ahLst/>
            <a:cxnLst/>
            <a:rect l="l" t="t" r="r" b="b"/>
            <a:pathLst>
              <a:path w="10056659" h="5455738">
                <a:moveTo>
                  <a:pt x="10056659" y="0"/>
                </a:moveTo>
                <a:lnTo>
                  <a:pt x="0" y="0"/>
                </a:lnTo>
                <a:lnTo>
                  <a:pt x="0" y="5455738"/>
                </a:lnTo>
                <a:lnTo>
                  <a:pt x="10056659" y="5455738"/>
                </a:lnTo>
                <a:lnTo>
                  <a:pt x="10056659" y="0"/>
                </a:lnTo>
                <a:close/>
              </a:path>
            </a:pathLst>
          </a:custGeom>
          <a:blipFill>
            <a:blip r:embed="rId11"/>
            <a:stretch>
              <a:fillRect/>
            </a:stretch>
          </a:blipFill>
        </p:spPr>
        <p:txBody>
          <a:bodyPr/>
          <a:lstStyle/>
          <a:p>
            <a:endParaRPr lang="en-GB"/>
          </a:p>
        </p:txBody>
      </p:sp>
      <p:sp>
        <p:nvSpPr>
          <p:cNvPr id="10" name="Freeform 10"/>
          <p:cNvSpPr/>
          <p:nvPr/>
        </p:nvSpPr>
        <p:spPr>
          <a:xfrm>
            <a:off x="11069410" y="4233084"/>
            <a:ext cx="5818822" cy="6022067"/>
          </a:xfrm>
          <a:custGeom>
            <a:avLst/>
            <a:gdLst/>
            <a:ahLst/>
            <a:cxnLst/>
            <a:rect l="l" t="t" r="r" b="b"/>
            <a:pathLst>
              <a:path w="5818822" h="6022067">
                <a:moveTo>
                  <a:pt x="0" y="0"/>
                </a:moveTo>
                <a:lnTo>
                  <a:pt x="5818822" y="0"/>
                </a:lnTo>
                <a:lnTo>
                  <a:pt x="5818822" y="6022067"/>
                </a:lnTo>
                <a:lnTo>
                  <a:pt x="0" y="60220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TextBox 11"/>
          <p:cNvSpPr txBox="1"/>
          <p:nvPr/>
        </p:nvSpPr>
        <p:spPr>
          <a:xfrm>
            <a:off x="2401293" y="491874"/>
            <a:ext cx="14018685" cy="1198027"/>
          </a:xfrm>
          <a:prstGeom prst="rect">
            <a:avLst/>
          </a:prstGeom>
        </p:spPr>
        <p:txBody>
          <a:bodyPr lIns="0" tIns="0" rIns="0" bIns="0" rtlCol="0" anchor="t">
            <a:spAutoFit/>
          </a:bodyPr>
          <a:lstStyle/>
          <a:p>
            <a:pPr marL="0" lvl="0" indent="0" algn="ctr">
              <a:lnSpc>
                <a:spcPts val="9718"/>
              </a:lnSpc>
              <a:spcBef>
                <a:spcPct val="0"/>
              </a:spcBef>
            </a:pPr>
            <a:r>
              <a:rPr lang="en-US" sz="6941">
                <a:solidFill>
                  <a:srgbClr val="272424"/>
                </a:solidFill>
                <a:latin typeface="More Sugar"/>
              </a:rPr>
              <a:t>Create a Biodiversity Action Plan</a:t>
            </a:r>
          </a:p>
        </p:txBody>
      </p:sp>
      <p:sp>
        <p:nvSpPr>
          <p:cNvPr id="12" name="TextBox 12"/>
          <p:cNvSpPr txBox="1"/>
          <p:nvPr/>
        </p:nvSpPr>
        <p:spPr>
          <a:xfrm>
            <a:off x="493849" y="2480630"/>
            <a:ext cx="15230328" cy="5358419"/>
          </a:xfrm>
          <a:prstGeom prst="rect">
            <a:avLst/>
          </a:prstGeom>
        </p:spPr>
        <p:txBody>
          <a:bodyPr lIns="0" tIns="0" rIns="0" bIns="0" rtlCol="0" anchor="t">
            <a:spAutoFit/>
          </a:bodyPr>
          <a:lstStyle/>
          <a:p>
            <a:pPr marL="925911" lvl="1" indent="-462956">
              <a:lnSpc>
                <a:spcPts val="6004"/>
              </a:lnSpc>
              <a:buFont typeface="Arial"/>
              <a:buChar char="•"/>
            </a:pPr>
            <a:r>
              <a:rPr lang="en-US" sz="4288">
                <a:solidFill>
                  <a:srgbClr val="000000"/>
                </a:solidFill>
                <a:latin typeface="Bryndan Write"/>
              </a:rPr>
              <a:t>Make a map of your school's habitats</a:t>
            </a:r>
          </a:p>
          <a:p>
            <a:pPr marL="925911" lvl="1" indent="-462956">
              <a:lnSpc>
                <a:spcPts val="6004"/>
              </a:lnSpc>
              <a:buFont typeface="Arial"/>
              <a:buChar char="•"/>
            </a:pPr>
            <a:r>
              <a:rPr lang="en-US" sz="4288">
                <a:solidFill>
                  <a:srgbClr val="000000"/>
                </a:solidFill>
                <a:latin typeface="Bryndan Write"/>
              </a:rPr>
              <a:t>Create a list of species - monitor change </a:t>
            </a:r>
          </a:p>
          <a:p>
            <a:pPr marL="925911" lvl="1" indent="-462956" algn="just">
              <a:lnSpc>
                <a:spcPts val="6004"/>
              </a:lnSpc>
              <a:buAutoNum type="arabicPeriod"/>
            </a:pPr>
            <a:r>
              <a:rPr lang="en-US" sz="4288">
                <a:solidFill>
                  <a:srgbClr val="000000"/>
                </a:solidFill>
                <a:latin typeface="Bryndan Write"/>
              </a:rPr>
              <a:t>what do you want your school to look like?</a:t>
            </a:r>
          </a:p>
          <a:p>
            <a:pPr marL="925911" lvl="1" indent="-462956" algn="just">
              <a:lnSpc>
                <a:spcPts val="6004"/>
              </a:lnSpc>
              <a:buAutoNum type="arabicPeriod"/>
            </a:pPr>
            <a:r>
              <a:rPr lang="en-US" sz="4288">
                <a:solidFill>
                  <a:srgbClr val="000000"/>
                </a:solidFill>
                <a:latin typeface="Bryndan Write"/>
              </a:rPr>
              <a:t>What other habitats will you create?</a:t>
            </a:r>
          </a:p>
          <a:p>
            <a:pPr marL="925911" lvl="1" indent="-462956" algn="just">
              <a:lnSpc>
                <a:spcPts val="6004"/>
              </a:lnSpc>
              <a:buAutoNum type="arabicPeriod"/>
            </a:pPr>
            <a:r>
              <a:rPr lang="en-US" sz="4288">
                <a:solidFill>
                  <a:srgbClr val="000000"/>
                </a:solidFill>
                <a:latin typeface="Bryndan Write"/>
              </a:rPr>
              <a:t>What will you change?</a:t>
            </a:r>
          </a:p>
          <a:p>
            <a:pPr marL="925911" lvl="1" indent="-462956">
              <a:lnSpc>
                <a:spcPts val="6004"/>
              </a:lnSpc>
              <a:buFont typeface="Arial"/>
              <a:buChar char="•"/>
            </a:pPr>
            <a:r>
              <a:rPr lang="en-US" sz="4288">
                <a:solidFill>
                  <a:srgbClr val="000000"/>
                </a:solidFill>
                <a:latin typeface="Bryndan Write"/>
              </a:rPr>
              <a:t>Create a plan of action for next 3* years</a:t>
            </a:r>
          </a:p>
          <a:p>
            <a:pPr marL="925911" lvl="1" indent="-462956">
              <a:lnSpc>
                <a:spcPts val="6004"/>
              </a:lnSpc>
              <a:buFont typeface="Arial"/>
              <a:buChar char="•"/>
            </a:pPr>
            <a:r>
              <a:rPr lang="en-US" sz="4288">
                <a:solidFill>
                  <a:srgbClr val="000000"/>
                </a:solidFill>
                <a:latin typeface="Bryndan Write"/>
              </a:rPr>
              <a:t>Learn, enjoy and be responsible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746940">
            <a:off x="-1212750" y="6631491"/>
            <a:ext cx="23999541" cy="7112591"/>
          </a:xfrm>
          <a:custGeom>
            <a:avLst/>
            <a:gdLst/>
            <a:ahLst/>
            <a:cxnLst/>
            <a:rect l="l" t="t" r="r" b="b"/>
            <a:pathLst>
              <a:path w="23999541" h="7112591">
                <a:moveTo>
                  <a:pt x="0" y="0"/>
                </a:moveTo>
                <a:lnTo>
                  <a:pt x="23999541" y="0"/>
                </a:lnTo>
                <a:lnTo>
                  <a:pt x="23999541" y="7112591"/>
                </a:lnTo>
                <a:lnTo>
                  <a:pt x="0" y="7112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803454" y="7215476"/>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8560583" y="1022222"/>
            <a:ext cx="8957502" cy="1886716"/>
          </a:xfrm>
          <a:prstGeom prst="rect">
            <a:avLst/>
          </a:prstGeom>
        </p:spPr>
        <p:txBody>
          <a:bodyPr lIns="0" tIns="0" rIns="0" bIns="0" rtlCol="0" anchor="t">
            <a:spAutoFit/>
          </a:bodyPr>
          <a:lstStyle/>
          <a:p>
            <a:pPr>
              <a:lnSpc>
                <a:spcPts val="15234"/>
              </a:lnSpc>
            </a:pPr>
            <a:r>
              <a:rPr lang="en-US" sz="10881">
                <a:solidFill>
                  <a:srgbClr val="272424"/>
                </a:solidFill>
                <a:latin typeface="More Sugar"/>
              </a:rPr>
              <a:t>Thank You</a:t>
            </a:r>
          </a:p>
        </p:txBody>
      </p:sp>
      <p:sp>
        <p:nvSpPr>
          <p:cNvPr id="5" name="Freeform 5"/>
          <p:cNvSpPr/>
          <p:nvPr/>
        </p:nvSpPr>
        <p:spPr>
          <a:xfrm>
            <a:off x="15616945" y="4986046"/>
            <a:ext cx="1768503" cy="2160003"/>
          </a:xfrm>
          <a:custGeom>
            <a:avLst/>
            <a:gdLst/>
            <a:ahLst/>
            <a:cxnLst/>
            <a:rect l="l" t="t" r="r" b="b"/>
            <a:pathLst>
              <a:path w="1768503" h="2160003">
                <a:moveTo>
                  <a:pt x="0" y="0"/>
                </a:moveTo>
                <a:lnTo>
                  <a:pt x="1768503" y="0"/>
                </a:lnTo>
                <a:lnTo>
                  <a:pt x="1768503" y="2160004"/>
                </a:lnTo>
                <a:lnTo>
                  <a:pt x="0" y="2160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4879837" flipV="1">
            <a:off x="8138816" y="5376861"/>
            <a:ext cx="518059" cy="1051896"/>
          </a:xfrm>
          <a:custGeom>
            <a:avLst/>
            <a:gdLst/>
            <a:ahLst/>
            <a:cxnLst/>
            <a:rect l="l" t="t" r="r" b="b"/>
            <a:pathLst>
              <a:path w="518059" h="1051896">
                <a:moveTo>
                  <a:pt x="0" y="1051896"/>
                </a:moveTo>
                <a:lnTo>
                  <a:pt x="518059" y="1051896"/>
                </a:lnTo>
                <a:lnTo>
                  <a:pt x="518059" y="0"/>
                </a:lnTo>
                <a:lnTo>
                  <a:pt x="0" y="0"/>
                </a:lnTo>
                <a:lnTo>
                  <a:pt x="0" y="105189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rot="5798900">
            <a:off x="16245959" y="2897522"/>
            <a:ext cx="518059" cy="1051896"/>
          </a:xfrm>
          <a:custGeom>
            <a:avLst/>
            <a:gdLst/>
            <a:ahLst/>
            <a:cxnLst/>
            <a:rect l="l" t="t" r="r" b="b"/>
            <a:pathLst>
              <a:path w="518059" h="1051896">
                <a:moveTo>
                  <a:pt x="0" y="0"/>
                </a:moveTo>
                <a:lnTo>
                  <a:pt x="518059" y="0"/>
                </a:lnTo>
                <a:lnTo>
                  <a:pt x="518059" y="1051896"/>
                </a:lnTo>
                <a:lnTo>
                  <a:pt x="0" y="1051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5027040" y="1232970"/>
            <a:ext cx="1775597" cy="1198528"/>
          </a:xfrm>
          <a:custGeom>
            <a:avLst/>
            <a:gdLst/>
            <a:ahLst/>
            <a:cxnLst/>
            <a:rect l="l" t="t" r="r" b="b"/>
            <a:pathLst>
              <a:path w="1775597" h="1198528">
                <a:moveTo>
                  <a:pt x="0" y="0"/>
                </a:moveTo>
                <a:lnTo>
                  <a:pt x="1775597" y="0"/>
                </a:lnTo>
                <a:lnTo>
                  <a:pt x="1775597" y="1198528"/>
                </a:lnTo>
                <a:lnTo>
                  <a:pt x="0" y="1198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16703765" y="385772"/>
            <a:ext cx="1775597" cy="1198528"/>
          </a:xfrm>
          <a:custGeom>
            <a:avLst/>
            <a:gdLst/>
            <a:ahLst/>
            <a:cxnLst/>
            <a:rect l="l" t="t" r="r" b="b"/>
            <a:pathLst>
              <a:path w="1775597" h="1198528">
                <a:moveTo>
                  <a:pt x="0" y="0"/>
                </a:moveTo>
                <a:lnTo>
                  <a:pt x="1775597" y="0"/>
                </a:lnTo>
                <a:lnTo>
                  <a:pt x="1775597" y="1198528"/>
                </a:lnTo>
                <a:lnTo>
                  <a:pt x="0" y="1198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629306" y="2908938"/>
            <a:ext cx="7209557" cy="5317048"/>
          </a:xfrm>
          <a:custGeom>
            <a:avLst/>
            <a:gdLst/>
            <a:ahLst/>
            <a:cxnLst/>
            <a:rect l="l" t="t" r="r" b="b"/>
            <a:pathLst>
              <a:path w="7209557" h="5317048">
                <a:moveTo>
                  <a:pt x="0" y="0"/>
                </a:moveTo>
                <a:lnTo>
                  <a:pt x="7209556" y="0"/>
                </a:lnTo>
                <a:lnTo>
                  <a:pt x="7209556" y="5317048"/>
                </a:lnTo>
                <a:lnTo>
                  <a:pt x="0" y="53170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Freeform 11"/>
          <p:cNvSpPr/>
          <p:nvPr/>
        </p:nvSpPr>
        <p:spPr>
          <a:xfrm rot="-530537">
            <a:off x="1318775" y="5800468"/>
            <a:ext cx="973989" cy="1123026"/>
          </a:xfrm>
          <a:custGeom>
            <a:avLst/>
            <a:gdLst/>
            <a:ahLst/>
            <a:cxnLst/>
            <a:rect l="l" t="t" r="r" b="b"/>
            <a:pathLst>
              <a:path w="973989" h="1123026">
                <a:moveTo>
                  <a:pt x="0" y="0"/>
                </a:moveTo>
                <a:lnTo>
                  <a:pt x="973989" y="0"/>
                </a:lnTo>
                <a:lnTo>
                  <a:pt x="973989" y="1123026"/>
                </a:lnTo>
                <a:lnTo>
                  <a:pt x="0" y="1123026"/>
                </a:lnTo>
                <a:lnTo>
                  <a:pt x="0" y="0"/>
                </a:lnTo>
                <a:close/>
              </a:path>
            </a:pathLst>
          </a:custGeom>
          <a:blipFill>
            <a:blip r:embed="rId14"/>
            <a:stretch>
              <a:fillRect/>
            </a:stretch>
          </a:blipFill>
        </p:spPr>
        <p:txBody>
          <a:bodyPr/>
          <a:lstStyle/>
          <a:p>
            <a:endParaRPr lang="en-GB"/>
          </a:p>
        </p:txBody>
      </p:sp>
      <p:sp>
        <p:nvSpPr>
          <p:cNvPr id="12" name="Freeform 12"/>
          <p:cNvSpPr/>
          <p:nvPr/>
        </p:nvSpPr>
        <p:spPr>
          <a:xfrm rot="475185">
            <a:off x="4140194" y="5806908"/>
            <a:ext cx="973989" cy="1123026"/>
          </a:xfrm>
          <a:custGeom>
            <a:avLst/>
            <a:gdLst/>
            <a:ahLst/>
            <a:cxnLst/>
            <a:rect l="l" t="t" r="r" b="b"/>
            <a:pathLst>
              <a:path w="973989" h="1123026">
                <a:moveTo>
                  <a:pt x="0" y="0"/>
                </a:moveTo>
                <a:lnTo>
                  <a:pt x="973989" y="0"/>
                </a:lnTo>
                <a:lnTo>
                  <a:pt x="973989" y="1123026"/>
                </a:lnTo>
                <a:lnTo>
                  <a:pt x="0" y="1123026"/>
                </a:lnTo>
                <a:lnTo>
                  <a:pt x="0" y="0"/>
                </a:lnTo>
                <a:close/>
              </a:path>
            </a:pathLst>
          </a:custGeom>
          <a:blipFill>
            <a:blip r:embed="rId14"/>
            <a:stretch>
              <a:fillRect/>
            </a:stretch>
          </a:blipFill>
        </p:spPr>
        <p:txBody>
          <a:bodyPr/>
          <a:lstStyle/>
          <a:p>
            <a:endParaRPr lang="en-GB"/>
          </a:p>
        </p:txBody>
      </p:sp>
      <p:sp>
        <p:nvSpPr>
          <p:cNvPr id="13" name="Freeform 13"/>
          <p:cNvSpPr/>
          <p:nvPr/>
        </p:nvSpPr>
        <p:spPr>
          <a:xfrm rot="380647">
            <a:off x="6620443" y="6068404"/>
            <a:ext cx="973989" cy="1123026"/>
          </a:xfrm>
          <a:custGeom>
            <a:avLst/>
            <a:gdLst/>
            <a:ahLst/>
            <a:cxnLst/>
            <a:rect l="l" t="t" r="r" b="b"/>
            <a:pathLst>
              <a:path w="973989" h="1123026">
                <a:moveTo>
                  <a:pt x="0" y="0"/>
                </a:moveTo>
                <a:lnTo>
                  <a:pt x="973989" y="0"/>
                </a:lnTo>
                <a:lnTo>
                  <a:pt x="973989" y="1123026"/>
                </a:lnTo>
                <a:lnTo>
                  <a:pt x="0" y="1123026"/>
                </a:lnTo>
                <a:lnTo>
                  <a:pt x="0" y="0"/>
                </a:lnTo>
                <a:close/>
              </a:path>
            </a:pathLst>
          </a:custGeom>
          <a:blipFill>
            <a:blip r:embed="rId14"/>
            <a:stretch>
              <a:fillRect/>
            </a:stretch>
          </a:blipFill>
        </p:spPr>
        <p:txBody>
          <a:bodyPr/>
          <a:lstStyle/>
          <a:p>
            <a:endParaRPr lang="en-GB"/>
          </a:p>
        </p:txBody>
      </p:sp>
      <p:sp>
        <p:nvSpPr>
          <p:cNvPr id="14" name="Freeform 14"/>
          <p:cNvSpPr/>
          <p:nvPr/>
        </p:nvSpPr>
        <p:spPr>
          <a:xfrm>
            <a:off x="7838862" y="7146050"/>
            <a:ext cx="7315200" cy="3328416"/>
          </a:xfrm>
          <a:custGeom>
            <a:avLst/>
            <a:gdLst/>
            <a:ahLst/>
            <a:cxnLst/>
            <a:rect l="l" t="t" r="r" b="b"/>
            <a:pathLst>
              <a:path w="7315200" h="3328416">
                <a:moveTo>
                  <a:pt x="0" y="0"/>
                </a:moveTo>
                <a:lnTo>
                  <a:pt x="7315200" y="0"/>
                </a:lnTo>
                <a:lnTo>
                  <a:pt x="7315200" y="3328416"/>
                </a:lnTo>
                <a:lnTo>
                  <a:pt x="0" y="33284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TextBox 15"/>
          <p:cNvSpPr txBox="1"/>
          <p:nvPr/>
        </p:nvSpPr>
        <p:spPr>
          <a:xfrm>
            <a:off x="8763207" y="2804980"/>
            <a:ext cx="7189381" cy="618490"/>
          </a:xfrm>
          <a:prstGeom prst="rect">
            <a:avLst/>
          </a:prstGeom>
        </p:spPr>
        <p:txBody>
          <a:bodyPr lIns="0" tIns="0" rIns="0" bIns="0" rtlCol="0" anchor="t">
            <a:spAutoFit/>
          </a:bodyPr>
          <a:lstStyle/>
          <a:p>
            <a:pPr>
              <a:lnSpc>
                <a:spcPts val="4759"/>
              </a:lnSpc>
            </a:pPr>
            <a:r>
              <a:rPr lang="en-US" sz="3399">
                <a:solidFill>
                  <a:srgbClr val="2E4559"/>
                </a:solidFill>
                <a:latin typeface="Bryndan Write"/>
              </a:rPr>
              <a:t>Let's take care of our biodiversity</a:t>
            </a:r>
          </a:p>
        </p:txBody>
      </p:sp>
      <p:sp>
        <p:nvSpPr>
          <p:cNvPr id="16" name="TextBox 16"/>
          <p:cNvSpPr txBox="1"/>
          <p:nvPr/>
        </p:nvSpPr>
        <p:spPr>
          <a:xfrm>
            <a:off x="9137803" y="5101715"/>
            <a:ext cx="5511320" cy="1153546"/>
          </a:xfrm>
          <a:prstGeom prst="rect">
            <a:avLst/>
          </a:prstGeom>
        </p:spPr>
        <p:txBody>
          <a:bodyPr lIns="0" tIns="0" rIns="0" bIns="0" rtlCol="0" anchor="t">
            <a:spAutoFit/>
          </a:bodyPr>
          <a:lstStyle/>
          <a:p>
            <a:pPr>
              <a:lnSpc>
                <a:spcPts val="9373"/>
              </a:lnSpc>
            </a:pPr>
            <a:r>
              <a:rPr lang="en-US" sz="6695">
                <a:solidFill>
                  <a:srgbClr val="272424"/>
                </a:solidFill>
                <a:latin typeface="More Sugar"/>
              </a:rPr>
              <a:t>Well done!</a:t>
            </a:r>
          </a:p>
        </p:txBody>
      </p:sp>
      <p:sp>
        <p:nvSpPr>
          <p:cNvPr id="17" name="Freeform 17"/>
          <p:cNvSpPr/>
          <p:nvPr/>
        </p:nvSpPr>
        <p:spPr>
          <a:xfrm>
            <a:off x="12238183" y="8455854"/>
            <a:ext cx="5859317" cy="1604893"/>
          </a:xfrm>
          <a:custGeom>
            <a:avLst/>
            <a:gdLst/>
            <a:ahLst/>
            <a:cxnLst/>
            <a:rect l="l" t="t" r="r" b="b"/>
            <a:pathLst>
              <a:path w="5859317" h="1604893">
                <a:moveTo>
                  <a:pt x="0" y="0"/>
                </a:moveTo>
                <a:lnTo>
                  <a:pt x="5859317" y="0"/>
                </a:lnTo>
                <a:lnTo>
                  <a:pt x="5859317" y="1604892"/>
                </a:lnTo>
                <a:lnTo>
                  <a:pt x="0" y="1604892"/>
                </a:lnTo>
                <a:lnTo>
                  <a:pt x="0" y="0"/>
                </a:lnTo>
                <a:close/>
              </a:path>
            </a:pathLst>
          </a:custGeom>
          <a:blipFill>
            <a:blip r:embed="rId17"/>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6436831" y="-822469"/>
            <a:ext cx="3702339" cy="3702339"/>
          </a:xfrm>
          <a:custGeom>
            <a:avLst/>
            <a:gdLst/>
            <a:ahLst/>
            <a:cxnLst/>
            <a:rect l="l" t="t" r="r" b="b"/>
            <a:pathLst>
              <a:path w="3702339" h="3702339">
                <a:moveTo>
                  <a:pt x="0" y="0"/>
                </a:moveTo>
                <a:lnTo>
                  <a:pt x="3702338" y="0"/>
                </a:lnTo>
                <a:lnTo>
                  <a:pt x="3702338" y="3702338"/>
                </a:lnTo>
                <a:lnTo>
                  <a:pt x="0" y="3702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1330034" y="832913"/>
            <a:ext cx="1939027" cy="1308843"/>
          </a:xfrm>
          <a:custGeom>
            <a:avLst/>
            <a:gdLst/>
            <a:ahLst/>
            <a:cxnLst/>
            <a:rect l="l" t="t" r="r" b="b"/>
            <a:pathLst>
              <a:path w="1939027" h="1308843">
                <a:moveTo>
                  <a:pt x="0" y="0"/>
                </a:moveTo>
                <a:lnTo>
                  <a:pt x="1939028" y="0"/>
                </a:lnTo>
                <a:lnTo>
                  <a:pt x="1939028" y="1308844"/>
                </a:lnTo>
                <a:lnTo>
                  <a:pt x="0" y="13088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888130" y="351111"/>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7584853">
            <a:off x="10738055" y="1482334"/>
            <a:ext cx="490438" cy="995814"/>
          </a:xfrm>
          <a:custGeom>
            <a:avLst/>
            <a:gdLst/>
            <a:ahLst/>
            <a:cxnLst/>
            <a:rect l="l" t="t" r="r" b="b"/>
            <a:pathLst>
              <a:path w="490438" h="995814">
                <a:moveTo>
                  <a:pt x="0" y="0"/>
                </a:moveTo>
                <a:lnTo>
                  <a:pt x="490438" y="0"/>
                </a:lnTo>
                <a:lnTo>
                  <a:pt x="490438" y="995814"/>
                </a:lnTo>
                <a:lnTo>
                  <a:pt x="0" y="9958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rot="-5291370">
            <a:off x="1383086" y="485757"/>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2083900" y="1744516"/>
            <a:ext cx="10246165" cy="8389048"/>
          </a:xfrm>
          <a:custGeom>
            <a:avLst/>
            <a:gdLst/>
            <a:ahLst/>
            <a:cxnLst/>
            <a:rect l="l" t="t" r="r" b="b"/>
            <a:pathLst>
              <a:path w="10246165" h="8389048">
                <a:moveTo>
                  <a:pt x="0" y="0"/>
                </a:moveTo>
                <a:lnTo>
                  <a:pt x="10246165" y="0"/>
                </a:lnTo>
                <a:lnTo>
                  <a:pt x="10246165" y="8389048"/>
                </a:lnTo>
                <a:lnTo>
                  <a:pt x="0" y="83890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TextBox 8"/>
          <p:cNvSpPr txBox="1"/>
          <p:nvPr/>
        </p:nvSpPr>
        <p:spPr>
          <a:xfrm>
            <a:off x="1193422" y="850313"/>
            <a:ext cx="9101073" cy="3468767"/>
          </a:xfrm>
          <a:prstGeom prst="rect">
            <a:avLst/>
          </a:prstGeom>
        </p:spPr>
        <p:txBody>
          <a:bodyPr lIns="0" tIns="0" rIns="0" bIns="0" rtlCol="0" anchor="t">
            <a:spAutoFit/>
          </a:bodyPr>
          <a:lstStyle/>
          <a:p>
            <a:pPr>
              <a:lnSpc>
                <a:spcPts val="9213"/>
              </a:lnSpc>
            </a:pPr>
            <a:r>
              <a:rPr lang="en-US" sz="6581">
                <a:solidFill>
                  <a:srgbClr val="272424"/>
                </a:solidFill>
                <a:latin typeface="More Sugar"/>
              </a:rPr>
              <a:t>The importance </a:t>
            </a:r>
          </a:p>
          <a:p>
            <a:pPr>
              <a:lnSpc>
                <a:spcPts val="9213"/>
              </a:lnSpc>
            </a:pPr>
            <a:r>
              <a:rPr lang="en-US" sz="6581">
                <a:solidFill>
                  <a:srgbClr val="272424"/>
                </a:solidFill>
                <a:latin typeface="More Sugar"/>
              </a:rPr>
              <a:t>of protecting </a:t>
            </a:r>
          </a:p>
          <a:p>
            <a:pPr>
              <a:lnSpc>
                <a:spcPts val="9213"/>
              </a:lnSpc>
            </a:pPr>
            <a:r>
              <a:rPr lang="en-US" sz="6581">
                <a:solidFill>
                  <a:srgbClr val="272424"/>
                </a:solidFill>
                <a:latin typeface="More Sugar"/>
              </a:rPr>
              <a:t>the environment</a:t>
            </a:r>
          </a:p>
        </p:txBody>
      </p:sp>
      <p:sp>
        <p:nvSpPr>
          <p:cNvPr id="9" name="Freeform 9"/>
          <p:cNvSpPr/>
          <p:nvPr/>
        </p:nvSpPr>
        <p:spPr>
          <a:xfrm flipH="1">
            <a:off x="8269482" y="3765166"/>
            <a:ext cx="1749036" cy="743340"/>
          </a:xfrm>
          <a:custGeom>
            <a:avLst/>
            <a:gdLst/>
            <a:ahLst/>
            <a:cxnLst/>
            <a:rect l="l" t="t" r="r" b="b"/>
            <a:pathLst>
              <a:path w="1749036" h="743340">
                <a:moveTo>
                  <a:pt x="1749036" y="0"/>
                </a:moveTo>
                <a:lnTo>
                  <a:pt x="0" y="0"/>
                </a:lnTo>
                <a:lnTo>
                  <a:pt x="0" y="743341"/>
                </a:lnTo>
                <a:lnTo>
                  <a:pt x="1749036" y="743341"/>
                </a:lnTo>
                <a:lnTo>
                  <a:pt x="1749036"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10274124" y="2473147"/>
            <a:ext cx="7243788" cy="7243788"/>
          </a:xfrm>
          <a:custGeom>
            <a:avLst/>
            <a:gdLst/>
            <a:ahLst/>
            <a:cxnLst/>
            <a:rect l="l" t="t" r="r" b="b"/>
            <a:pathLst>
              <a:path w="7243788" h="7243788">
                <a:moveTo>
                  <a:pt x="0" y="0"/>
                </a:moveTo>
                <a:lnTo>
                  <a:pt x="7243788" y="0"/>
                </a:lnTo>
                <a:lnTo>
                  <a:pt x="7243788" y="7243788"/>
                </a:lnTo>
                <a:lnTo>
                  <a:pt x="0" y="7243788"/>
                </a:lnTo>
                <a:lnTo>
                  <a:pt x="0" y="0"/>
                </a:lnTo>
                <a:close/>
              </a:path>
            </a:pathLst>
          </a:custGeom>
          <a:blipFill>
            <a:blip r:embed="rId13"/>
            <a:stretch>
              <a:fillRect/>
            </a:stretch>
          </a:blipFill>
        </p:spPr>
        <p:txBody>
          <a:bodyPr/>
          <a:lstStyle/>
          <a:p>
            <a:endParaRPr lang="en-GB"/>
          </a:p>
        </p:txBody>
      </p:sp>
      <p:sp>
        <p:nvSpPr>
          <p:cNvPr id="11" name="TextBox 11"/>
          <p:cNvSpPr txBox="1"/>
          <p:nvPr/>
        </p:nvSpPr>
        <p:spPr>
          <a:xfrm>
            <a:off x="1028700" y="4609457"/>
            <a:ext cx="8681557" cy="4323010"/>
          </a:xfrm>
          <a:prstGeom prst="rect">
            <a:avLst/>
          </a:prstGeom>
        </p:spPr>
        <p:txBody>
          <a:bodyPr lIns="0" tIns="0" rIns="0" bIns="0" rtlCol="0" anchor="t">
            <a:spAutoFit/>
          </a:bodyPr>
          <a:lstStyle/>
          <a:p>
            <a:pPr marL="760545" lvl="1" indent="-380273">
              <a:lnSpc>
                <a:spcPts val="4931"/>
              </a:lnSpc>
              <a:buFont typeface="Arial"/>
              <a:buChar char="•"/>
            </a:pPr>
            <a:r>
              <a:rPr lang="en-US" sz="3522">
                <a:solidFill>
                  <a:srgbClr val="272424"/>
                </a:solidFill>
                <a:latin typeface="Bryndan Write"/>
              </a:rPr>
              <a:t>Provides food and clean water</a:t>
            </a:r>
          </a:p>
          <a:p>
            <a:pPr marL="760545" lvl="1" indent="-380273">
              <a:lnSpc>
                <a:spcPts val="4931"/>
              </a:lnSpc>
              <a:buFont typeface="Arial"/>
              <a:buChar char="•"/>
            </a:pPr>
            <a:r>
              <a:rPr lang="en-US" sz="3522">
                <a:solidFill>
                  <a:srgbClr val="272424"/>
                </a:solidFill>
                <a:latin typeface="Bryndan Write"/>
              </a:rPr>
              <a:t>Natural medicines</a:t>
            </a:r>
          </a:p>
          <a:p>
            <a:pPr marL="760545" lvl="1" indent="-380273">
              <a:lnSpc>
                <a:spcPts val="4931"/>
              </a:lnSpc>
              <a:buFont typeface="Arial"/>
              <a:buChar char="•"/>
            </a:pPr>
            <a:r>
              <a:rPr lang="en-US" sz="3522">
                <a:solidFill>
                  <a:srgbClr val="272424"/>
                </a:solidFill>
                <a:latin typeface="Bryndan Write"/>
              </a:rPr>
              <a:t>Building materials</a:t>
            </a:r>
          </a:p>
          <a:p>
            <a:pPr marL="760545" lvl="1" indent="-380273">
              <a:lnSpc>
                <a:spcPts val="4931"/>
              </a:lnSpc>
              <a:buFont typeface="Arial"/>
              <a:buChar char="•"/>
            </a:pPr>
            <a:r>
              <a:rPr lang="en-US" sz="3522">
                <a:solidFill>
                  <a:srgbClr val="272424"/>
                </a:solidFill>
                <a:latin typeface="Bryndan Write"/>
              </a:rPr>
              <a:t>Pollination</a:t>
            </a:r>
          </a:p>
          <a:p>
            <a:pPr marL="760545" lvl="1" indent="-380273">
              <a:lnSpc>
                <a:spcPts val="4931"/>
              </a:lnSpc>
              <a:buFont typeface="Arial"/>
              <a:buChar char="•"/>
            </a:pPr>
            <a:r>
              <a:rPr lang="en-US" sz="3522">
                <a:solidFill>
                  <a:srgbClr val="272424"/>
                </a:solidFill>
                <a:latin typeface="Bryndan Write"/>
              </a:rPr>
              <a:t>Knowing and learning</a:t>
            </a:r>
          </a:p>
          <a:p>
            <a:pPr marL="760545" lvl="1" indent="-380273">
              <a:lnSpc>
                <a:spcPts val="4931"/>
              </a:lnSpc>
              <a:buFont typeface="Arial"/>
              <a:buChar char="•"/>
            </a:pPr>
            <a:r>
              <a:rPr lang="en-US" sz="3522">
                <a:solidFill>
                  <a:srgbClr val="272424"/>
                </a:solidFill>
                <a:latin typeface="Bryndan Write"/>
              </a:rPr>
              <a:t>Wellbeing</a:t>
            </a:r>
          </a:p>
          <a:p>
            <a:pPr marL="760545" lvl="1" indent="-380273">
              <a:lnSpc>
                <a:spcPts val="4931"/>
              </a:lnSpc>
              <a:buFont typeface="Arial"/>
              <a:buChar char="•"/>
            </a:pPr>
            <a:r>
              <a:rPr lang="en-US" sz="3522">
                <a:solidFill>
                  <a:srgbClr val="272424"/>
                </a:solidFill>
                <a:latin typeface="Bryndan Write"/>
              </a:rPr>
              <a:t>Habitat for wildlife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5400000">
            <a:off x="541912" y="-4898062"/>
            <a:ext cx="5693803" cy="10667547"/>
          </a:xfrm>
          <a:custGeom>
            <a:avLst/>
            <a:gdLst/>
            <a:ahLst/>
            <a:cxnLst/>
            <a:rect l="l" t="t" r="r" b="b"/>
            <a:pathLst>
              <a:path w="5693803" h="10667547">
                <a:moveTo>
                  <a:pt x="0" y="0"/>
                </a:moveTo>
                <a:lnTo>
                  <a:pt x="5693803" y="0"/>
                </a:lnTo>
                <a:lnTo>
                  <a:pt x="5693803" y="10667547"/>
                </a:lnTo>
                <a:lnTo>
                  <a:pt x="0" y="1066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503754" y="1572722"/>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84438" y="1572722"/>
            <a:ext cx="1939027" cy="1308843"/>
          </a:xfrm>
          <a:custGeom>
            <a:avLst/>
            <a:gdLst/>
            <a:ahLst/>
            <a:cxnLst/>
            <a:rect l="l" t="t" r="r" b="b"/>
            <a:pathLst>
              <a:path w="1939027" h="1308843">
                <a:moveTo>
                  <a:pt x="0" y="0"/>
                </a:moveTo>
                <a:lnTo>
                  <a:pt x="1939027" y="0"/>
                </a:lnTo>
                <a:lnTo>
                  <a:pt x="1939027" y="1308843"/>
                </a:lnTo>
                <a:lnTo>
                  <a:pt x="0" y="1308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5101970">
            <a:off x="3376241" y="3989852"/>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rot="-5311681" flipV="1">
            <a:off x="13792083" y="3539784"/>
            <a:ext cx="490438" cy="995814"/>
          </a:xfrm>
          <a:custGeom>
            <a:avLst/>
            <a:gdLst/>
            <a:ahLst/>
            <a:cxnLst/>
            <a:rect l="l" t="t" r="r" b="b"/>
            <a:pathLst>
              <a:path w="490438" h="995814">
                <a:moveTo>
                  <a:pt x="0" y="995814"/>
                </a:moveTo>
                <a:lnTo>
                  <a:pt x="490438" y="995814"/>
                </a:lnTo>
                <a:lnTo>
                  <a:pt x="490438" y="0"/>
                </a:lnTo>
                <a:lnTo>
                  <a:pt x="0" y="0"/>
                </a:lnTo>
                <a:lnTo>
                  <a:pt x="0" y="99581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5054204" y="8645414"/>
            <a:ext cx="1647045" cy="1874305"/>
          </a:xfrm>
          <a:custGeom>
            <a:avLst/>
            <a:gdLst/>
            <a:ahLst/>
            <a:cxnLst/>
            <a:rect l="l" t="t" r="r" b="b"/>
            <a:pathLst>
              <a:path w="1647045" h="1874305">
                <a:moveTo>
                  <a:pt x="0" y="0"/>
                </a:moveTo>
                <a:lnTo>
                  <a:pt x="1647046" y="0"/>
                </a:lnTo>
                <a:lnTo>
                  <a:pt x="1647046" y="1874305"/>
                </a:lnTo>
                <a:lnTo>
                  <a:pt x="0" y="18743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13798368" y="-130897"/>
            <a:ext cx="1647045" cy="1874305"/>
          </a:xfrm>
          <a:custGeom>
            <a:avLst/>
            <a:gdLst/>
            <a:ahLst/>
            <a:cxnLst/>
            <a:rect l="l" t="t" r="r" b="b"/>
            <a:pathLst>
              <a:path w="1647045" h="1874305">
                <a:moveTo>
                  <a:pt x="0" y="0"/>
                </a:moveTo>
                <a:lnTo>
                  <a:pt x="1647045" y="0"/>
                </a:lnTo>
                <a:lnTo>
                  <a:pt x="1647045" y="1874305"/>
                </a:lnTo>
                <a:lnTo>
                  <a:pt x="0" y="18743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rot="-1036051" flipH="1">
            <a:off x="3702911" y="1964840"/>
            <a:ext cx="1749036" cy="743340"/>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8028408" y="4848845"/>
            <a:ext cx="10278642" cy="5447680"/>
          </a:xfrm>
          <a:custGeom>
            <a:avLst/>
            <a:gdLst/>
            <a:ahLst/>
            <a:cxnLst/>
            <a:rect l="l" t="t" r="r" b="b"/>
            <a:pathLst>
              <a:path w="10278642" h="5447680">
                <a:moveTo>
                  <a:pt x="0" y="0"/>
                </a:moveTo>
                <a:lnTo>
                  <a:pt x="10278642" y="0"/>
                </a:lnTo>
                <a:lnTo>
                  <a:pt x="10278642" y="5447680"/>
                </a:lnTo>
                <a:lnTo>
                  <a:pt x="0" y="54476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Freeform 11"/>
          <p:cNvSpPr/>
          <p:nvPr/>
        </p:nvSpPr>
        <p:spPr>
          <a:xfrm>
            <a:off x="4802168" y="7223467"/>
            <a:ext cx="2906785" cy="3189887"/>
          </a:xfrm>
          <a:custGeom>
            <a:avLst/>
            <a:gdLst/>
            <a:ahLst/>
            <a:cxnLst/>
            <a:rect l="l" t="t" r="r" b="b"/>
            <a:pathLst>
              <a:path w="2906785" h="3189887">
                <a:moveTo>
                  <a:pt x="0" y="0"/>
                </a:moveTo>
                <a:lnTo>
                  <a:pt x="2906784" y="0"/>
                </a:lnTo>
                <a:lnTo>
                  <a:pt x="2906784" y="3189887"/>
                </a:lnTo>
                <a:lnTo>
                  <a:pt x="0" y="31898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 name="Freeform 12"/>
          <p:cNvSpPr/>
          <p:nvPr/>
        </p:nvSpPr>
        <p:spPr>
          <a:xfrm>
            <a:off x="14327107" y="6333970"/>
            <a:ext cx="3749612" cy="4114800"/>
          </a:xfrm>
          <a:custGeom>
            <a:avLst/>
            <a:gdLst/>
            <a:ahLst/>
            <a:cxnLst/>
            <a:rect l="l" t="t" r="r" b="b"/>
            <a:pathLst>
              <a:path w="3749612" h="4114800">
                <a:moveTo>
                  <a:pt x="0" y="0"/>
                </a:moveTo>
                <a:lnTo>
                  <a:pt x="3749611" y="0"/>
                </a:lnTo>
                <a:lnTo>
                  <a:pt x="374961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 name="TextBox 13"/>
          <p:cNvSpPr txBox="1"/>
          <p:nvPr/>
        </p:nvSpPr>
        <p:spPr>
          <a:xfrm>
            <a:off x="9139238" y="4946332"/>
            <a:ext cx="9525" cy="356235"/>
          </a:xfrm>
          <a:prstGeom prst="rect">
            <a:avLst/>
          </a:prstGeom>
        </p:spPr>
        <p:txBody>
          <a:bodyPr lIns="0" tIns="0" rIns="0" bIns="0" rtlCol="0" anchor="t">
            <a:spAutoFit/>
          </a:bodyPr>
          <a:lstStyle/>
          <a:p>
            <a:pPr algn="ctr">
              <a:lnSpc>
                <a:spcPts val="2940"/>
              </a:lnSpc>
            </a:pPr>
            <a:endParaRPr/>
          </a:p>
        </p:txBody>
      </p:sp>
      <p:sp>
        <p:nvSpPr>
          <p:cNvPr id="14" name="TextBox 14"/>
          <p:cNvSpPr txBox="1"/>
          <p:nvPr/>
        </p:nvSpPr>
        <p:spPr>
          <a:xfrm>
            <a:off x="784175" y="556869"/>
            <a:ext cx="7586509" cy="1246241"/>
          </a:xfrm>
          <a:prstGeom prst="rect">
            <a:avLst/>
          </a:prstGeom>
        </p:spPr>
        <p:txBody>
          <a:bodyPr lIns="0" tIns="0" rIns="0" bIns="0" rtlCol="0" anchor="t">
            <a:spAutoFit/>
          </a:bodyPr>
          <a:lstStyle/>
          <a:p>
            <a:pPr algn="ctr">
              <a:lnSpc>
                <a:spcPts val="10132"/>
              </a:lnSpc>
            </a:pPr>
            <a:r>
              <a:rPr lang="en-US" sz="7237">
                <a:solidFill>
                  <a:srgbClr val="000000"/>
                </a:solidFill>
                <a:latin typeface="More Sugar"/>
              </a:rPr>
              <a:t>Natural Meadows</a:t>
            </a:r>
          </a:p>
        </p:txBody>
      </p:sp>
      <p:sp>
        <p:nvSpPr>
          <p:cNvPr id="15" name="TextBox 15"/>
          <p:cNvSpPr txBox="1"/>
          <p:nvPr/>
        </p:nvSpPr>
        <p:spPr>
          <a:xfrm>
            <a:off x="502564" y="3073735"/>
            <a:ext cx="13533260" cy="3072419"/>
          </a:xfrm>
          <a:prstGeom prst="rect">
            <a:avLst/>
          </a:prstGeom>
        </p:spPr>
        <p:txBody>
          <a:bodyPr lIns="0" tIns="0" rIns="0" bIns="0" rtlCol="0" anchor="t">
            <a:spAutoFit/>
          </a:bodyPr>
          <a:lstStyle/>
          <a:p>
            <a:pPr marL="925911" lvl="1" indent="-462956">
              <a:lnSpc>
                <a:spcPts val="6004"/>
              </a:lnSpc>
              <a:buFont typeface="Arial"/>
              <a:buChar char="•"/>
            </a:pPr>
            <a:r>
              <a:rPr lang="en-US" sz="4288">
                <a:solidFill>
                  <a:srgbClr val="000000"/>
                </a:solidFill>
                <a:latin typeface="Bryndan Write"/>
              </a:rPr>
              <a:t>Native</a:t>
            </a:r>
          </a:p>
          <a:p>
            <a:pPr marL="925911" lvl="1" indent="-462956">
              <a:lnSpc>
                <a:spcPts val="6004"/>
              </a:lnSpc>
              <a:buFont typeface="Arial"/>
              <a:buChar char="•"/>
            </a:pPr>
            <a:r>
              <a:rPr lang="en-US" sz="4288">
                <a:solidFill>
                  <a:srgbClr val="000000"/>
                </a:solidFill>
                <a:latin typeface="Bryndan Write"/>
              </a:rPr>
              <a:t>Don't sow, let it grow</a:t>
            </a:r>
          </a:p>
          <a:p>
            <a:pPr marL="925911" lvl="1" indent="-462956">
              <a:lnSpc>
                <a:spcPts val="6004"/>
              </a:lnSpc>
              <a:buFont typeface="Arial"/>
              <a:buChar char="•"/>
            </a:pPr>
            <a:r>
              <a:rPr lang="en-US" sz="4288">
                <a:solidFill>
                  <a:srgbClr val="000000"/>
                </a:solidFill>
                <a:latin typeface="Bryndan Write"/>
              </a:rPr>
              <a:t>Reduce grass cutting</a:t>
            </a:r>
          </a:p>
          <a:p>
            <a:pPr marL="925911" lvl="1" indent="-462956">
              <a:lnSpc>
                <a:spcPts val="6004"/>
              </a:lnSpc>
              <a:buFont typeface="Arial"/>
              <a:buChar char="•"/>
            </a:pPr>
            <a:r>
              <a:rPr lang="en-US" sz="4288">
                <a:solidFill>
                  <a:srgbClr val="000000"/>
                </a:solidFill>
                <a:latin typeface="Bryndan Write"/>
              </a:rPr>
              <a:t>Pollinator habitat</a:t>
            </a:r>
          </a:p>
        </p:txBody>
      </p:sp>
      <p:sp>
        <p:nvSpPr>
          <p:cNvPr id="16" name="TextBox 16"/>
          <p:cNvSpPr txBox="1"/>
          <p:nvPr/>
        </p:nvSpPr>
        <p:spPr>
          <a:xfrm>
            <a:off x="7560477" y="3073735"/>
            <a:ext cx="13533260" cy="2310419"/>
          </a:xfrm>
          <a:prstGeom prst="rect">
            <a:avLst/>
          </a:prstGeom>
        </p:spPr>
        <p:txBody>
          <a:bodyPr lIns="0" tIns="0" rIns="0" bIns="0" rtlCol="0" anchor="t">
            <a:spAutoFit/>
          </a:bodyPr>
          <a:lstStyle/>
          <a:p>
            <a:pPr marL="925911" lvl="1" indent="-462956" algn="just">
              <a:lnSpc>
                <a:spcPts val="6004"/>
              </a:lnSpc>
              <a:buFont typeface="Arial"/>
              <a:buChar char="•"/>
            </a:pPr>
            <a:r>
              <a:rPr lang="en-US" sz="4288">
                <a:solidFill>
                  <a:srgbClr val="000000"/>
                </a:solidFill>
                <a:latin typeface="Bryndan Write"/>
              </a:rPr>
              <a:t>Plant pollinator-friendly plants</a:t>
            </a:r>
          </a:p>
          <a:p>
            <a:pPr marL="925911" lvl="1" indent="-462956">
              <a:lnSpc>
                <a:spcPts val="6004"/>
              </a:lnSpc>
              <a:buFont typeface="Arial"/>
              <a:buChar char="•"/>
            </a:pPr>
            <a:r>
              <a:rPr lang="en-US" sz="4288">
                <a:solidFill>
                  <a:srgbClr val="000000"/>
                </a:solidFill>
                <a:latin typeface="Bryndan Write"/>
              </a:rPr>
              <a:t>Make signs</a:t>
            </a:r>
          </a:p>
          <a:p>
            <a:pPr marL="925911" lvl="1" indent="-462956">
              <a:lnSpc>
                <a:spcPts val="6004"/>
              </a:lnSpc>
              <a:buFont typeface="Arial"/>
              <a:buChar char="•"/>
            </a:pPr>
            <a:r>
              <a:rPr lang="en-US" sz="4288">
                <a:solidFill>
                  <a:srgbClr val="000000"/>
                </a:solidFill>
                <a:latin typeface="Bryndan Write"/>
              </a:rPr>
              <a:t>Sign up to All-Ireland Pollinator Plan</a:t>
            </a:r>
          </a:p>
        </p:txBody>
      </p:sp>
      <p:sp>
        <p:nvSpPr>
          <p:cNvPr id="17" name="Freeform 17"/>
          <p:cNvSpPr/>
          <p:nvPr/>
        </p:nvSpPr>
        <p:spPr>
          <a:xfrm>
            <a:off x="-2894048" y="4404213"/>
            <a:ext cx="11264732" cy="5970308"/>
          </a:xfrm>
          <a:custGeom>
            <a:avLst/>
            <a:gdLst/>
            <a:ahLst/>
            <a:cxnLst/>
            <a:rect l="l" t="t" r="r" b="b"/>
            <a:pathLst>
              <a:path w="11264732" h="5970308">
                <a:moveTo>
                  <a:pt x="0" y="0"/>
                </a:moveTo>
                <a:lnTo>
                  <a:pt x="11264732" y="0"/>
                </a:lnTo>
                <a:lnTo>
                  <a:pt x="11264732" y="5970308"/>
                </a:lnTo>
                <a:lnTo>
                  <a:pt x="0" y="59703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8" name="Freeform 18"/>
          <p:cNvSpPr/>
          <p:nvPr/>
        </p:nvSpPr>
        <p:spPr>
          <a:xfrm>
            <a:off x="1304593" y="6298554"/>
            <a:ext cx="3749612" cy="4114800"/>
          </a:xfrm>
          <a:custGeom>
            <a:avLst/>
            <a:gdLst/>
            <a:ahLst/>
            <a:cxnLst/>
            <a:rect l="l" t="t" r="r" b="b"/>
            <a:pathLst>
              <a:path w="3749612" h="4114800">
                <a:moveTo>
                  <a:pt x="0" y="0"/>
                </a:moveTo>
                <a:lnTo>
                  <a:pt x="3749611" y="0"/>
                </a:lnTo>
                <a:lnTo>
                  <a:pt x="374961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6503754" y="1572722"/>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84438" y="1572722"/>
            <a:ext cx="1939027" cy="1308843"/>
          </a:xfrm>
          <a:custGeom>
            <a:avLst/>
            <a:gdLst/>
            <a:ahLst/>
            <a:cxnLst/>
            <a:rect l="l" t="t" r="r" b="b"/>
            <a:pathLst>
              <a:path w="1939027" h="1308843">
                <a:moveTo>
                  <a:pt x="0" y="0"/>
                </a:moveTo>
                <a:lnTo>
                  <a:pt x="1939027" y="0"/>
                </a:lnTo>
                <a:lnTo>
                  <a:pt x="1939027" y="1308843"/>
                </a:lnTo>
                <a:lnTo>
                  <a:pt x="0" y="1308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5101970">
            <a:off x="3376241" y="3989852"/>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5311681" flipV="1">
            <a:off x="13792083" y="3539784"/>
            <a:ext cx="490438" cy="995814"/>
          </a:xfrm>
          <a:custGeom>
            <a:avLst/>
            <a:gdLst/>
            <a:ahLst/>
            <a:cxnLst/>
            <a:rect l="l" t="t" r="r" b="b"/>
            <a:pathLst>
              <a:path w="490438" h="995814">
                <a:moveTo>
                  <a:pt x="0" y="995814"/>
                </a:moveTo>
                <a:lnTo>
                  <a:pt x="490438" y="995814"/>
                </a:lnTo>
                <a:lnTo>
                  <a:pt x="490438" y="0"/>
                </a:lnTo>
                <a:lnTo>
                  <a:pt x="0" y="0"/>
                </a:lnTo>
                <a:lnTo>
                  <a:pt x="0" y="9958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5054204" y="8645414"/>
            <a:ext cx="1647045" cy="1874305"/>
          </a:xfrm>
          <a:custGeom>
            <a:avLst/>
            <a:gdLst/>
            <a:ahLst/>
            <a:cxnLst/>
            <a:rect l="l" t="t" r="r" b="b"/>
            <a:pathLst>
              <a:path w="1647045" h="1874305">
                <a:moveTo>
                  <a:pt x="0" y="0"/>
                </a:moveTo>
                <a:lnTo>
                  <a:pt x="1647046" y="0"/>
                </a:lnTo>
                <a:lnTo>
                  <a:pt x="1647046" y="1874305"/>
                </a:lnTo>
                <a:lnTo>
                  <a:pt x="0" y="1874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3798368" y="-130897"/>
            <a:ext cx="1647045" cy="1874305"/>
          </a:xfrm>
          <a:custGeom>
            <a:avLst/>
            <a:gdLst/>
            <a:ahLst/>
            <a:cxnLst/>
            <a:rect l="l" t="t" r="r" b="b"/>
            <a:pathLst>
              <a:path w="1647045" h="1874305">
                <a:moveTo>
                  <a:pt x="0" y="0"/>
                </a:moveTo>
                <a:lnTo>
                  <a:pt x="1647045" y="0"/>
                </a:lnTo>
                <a:lnTo>
                  <a:pt x="1647045" y="1874305"/>
                </a:lnTo>
                <a:lnTo>
                  <a:pt x="0" y="1874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rot="-1036051" flipH="1">
            <a:off x="3702911" y="1964840"/>
            <a:ext cx="1749036" cy="743340"/>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rot="-5400000">
            <a:off x="6146432" y="13173"/>
            <a:ext cx="5693803" cy="10667547"/>
          </a:xfrm>
          <a:custGeom>
            <a:avLst/>
            <a:gdLst/>
            <a:ahLst/>
            <a:cxnLst/>
            <a:rect l="l" t="t" r="r" b="b"/>
            <a:pathLst>
              <a:path w="5693803" h="10667547">
                <a:moveTo>
                  <a:pt x="0" y="0"/>
                </a:moveTo>
                <a:lnTo>
                  <a:pt x="5693803" y="0"/>
                </a:lnTo>
                <a:lnTo>
                  <a:pt x="5693803" y="10667547"/>
                </a:lnTo>
                <a:lnTo>
                  <a:pt x="0" y="106675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8327232" y="660368"/>
            <a:ext cx="4557141" cy="8229600"/>
          </a:xfrm>
          <a:custGeom>
            <a:avLst/>
            <a:gdLst/>
            <a:ahLst/>
            <a:cxnLst/>
            <a:rect l="l" t="t" r="r" b="b"/>
            <a:pathLst>
              <a:path w="4557141" h="8229600">
                <a:moveTo>
                  <a:pt x="0" y="0"/>
                </a:moveTo>
                <a:lnTo>
                  <a:pt x="4557141" y="0"/>
                </a:lnTo>
                <a:lnTo>
                  <a:pt x="4557141" y="8229600"/>
                </a:lnTo>
                <a:lnTo>
                  <a:pt x="0" y="8229600"/>
                </a:lnTo>
                <a:lnTo>
                  <a:pt x="0" y="0"/>
                </a:lnTo>
                <a:close/>
              </a:path>
            </a:pathLst>
          </a:custGeom>
          <a:blipFill>
            <a:blip r:embed="rId13"/>
            <a:stretch>
              <a:fillRect/>
            </a:stretch>
          </a:blipFill>
        </p:spPr>
        <p:txBody>
          <a:bodyPr/>
          <a:lstStyle/>
          <a:p>
            <a:endParaRPr lang="en-GB"/>
          </a:p>
        </p:txBody>
      </p:sp>
      <p:sp>
        <p:nvSpPr>
          <p:cNvPr id="11" name="Freeform 11"/>
          <p:cNvSpPr/>
          <p:nvPr/>
        </p:nvSpPr>
        <p:spPr>
          <a:xfrm>
            <a:off x="3104191" y="279110"/>
            <a:ext cx="3569589" cy="4114800"/>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2" name="Freeform 12"/>
          <p:cNvSpPr/>
          <p:nvPr/>
        </p:nvSpPr>
        <p:spPr>
          <a:xfrm>
            <a:off x="445779" y="415814"/>
            <a:ext cx="3175681" cy="9374704"/>
          </a:xfrm>
          <a:custGeom>
            <a:avLst/>
            <a:gdLst/>
            <a:ahLst/>
            <a:cxnLst/>
            <a:rect l="l" t="t" r="r" b="b"/>
            <a:pathLst>
              <a:path w="3175681" h="9374704">
                <a:moveTo>
                  <a:pt x="0" y="0"/>
                </a:moveTo>
                <a:lnTo>
                  <a:pt x="3175681" y="0"/>
                </a:lnTo>
                <a:lnTo>
                  <a:pt x="3175681" y="9374704"/>
                </a:lnTo>
                <a:lnTo>
                  <a:pt x="0" y="9374704"/>
                </a:lnTo>
                <a:lnTo>
                  <a:pt x="0" y="0"/>
                </a:lnTo>
                <a:close/>
              </a:path>
            </a:pathLst>
          </a:custGeom>
          <a:blipFill>
            <a:blip r:embed="rId16"/>
            <a:stretch>
              <a:fillRect/>
            </a:stretch>
          </a:blipFill>
        </p:spPr>
        <p:txBody>
          <a:bodyPr/>
          <a:lstStyle/>
          <a:p>
            <a:endParaRPr lang="en-GB"/>
          </a:p>
        </p:txBody>
      </p:sp>
      <p:sp>
        <p:nvSpPr>
          <p:cNvPr id="13" name="Freeform 13"/>
          <p:cNvSpPr/>
          <p:nvPr/>
        </p:nvSpPr>
        <p:spPr>
          <a:xfrm>
            <a:off x="12249358" y="1444211"/>
            <a:ext cx="5824096" cy="8047111"/>
          </a:xfrm>
          <a:custGeom>
            <a:avLst/>
            <a:gdLst/>
            <a:ahLst/>
            <a:cxnLst/>
            <a:rect l="l" t="t" r="r" b="b"/>
            <a:pathLst>
              <a:path w="5824096" h="8047111">
                <a:moveTo>
                  <a:pt x="0" y="0"/>
                </a:moveTo>
                <a:lnTo>
                  <a:pt x="5824096" y="0"/>
                </a:lnTo>
                <a:lnTo>
                  <a:pt x="5824096" y="8047111"/>
                </a:lnTo>
                <a:lnTo>
                  <a:pt x="0" y="8047111"/>
                </a:lnTo>
                <a:lnTo>
                  <a:pt x="0" y="0"/>
                </a:lnTo>
                <a:close/>
              </a:path>
            </a:pathLst>
          </a:custGeom>
          <a:blipFill>
            <a:blip r:embed="rId17"/>
            <a:stretch>
              <a:fillRect/>
            </a:stretch>
          </a:blipFill>
        </p:spPr>
        <p:txBody>
          <a:bodyPr/>
          <a:lstStyle/>
          <a:p>
            <a:endParaRPr lang="en-GB"/>
          </a:p>
        </p:txBody>
      </p:sp>
      <p:sp>
        <p:nvSpPr>
          <p:cNvPr id="14" name="Freeform 14"/>
          <p:cNvSpPr/>
          <p:nvPr/>
        </p:nvSpPr>
        <p:spPr>
          <a:xfrm>
            <a:off x="4209638" y="4200349"/>
            <a:ext cx="4573138" cy="5770521"/>
          </a:xfrm>
          <a:custGeom>
            <a:avLst/>
            <a:gdLst/>
            <a:ahLst/>
            <a:cxnLst/>
            <a:rect l="l" t="t" r="r" b="b"/>
            <a:pathLst>
              <a:path w="4573138" h="5770521">
                <a:moveTo>
                  <a:pt x="0" y="0"/>
                </a:moveTo>
                <a:lnTo>
                  <a:pt x="4573137" y="0"/>
                </a:lnTo>
                <a:lnTo>
                  <a:pt x="4573137" y="5770521"/>
                </a:lnTo>
                <a:lnTo>
                  <a:pt x="0" y="577052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6503754" y="1572722"/>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84438" y="1572722"/>
            <a:ext cx="1939027" cy="1308843"/>
          </a:xfrm>
          <a:custGeom>
            <a:avLst/>
            <a:gdLst/>
            <a:ahLst/>
            <a:cxnLst/>
            <a:rect l="l" t="t" r="r" b="b"/>
            <a:pathLst>
              <a:path w="1939027" h="1308843">
                <a:moveTo>
                  <a:pt x="0" y="0"/>
                </a:moveTo>
                <a:lnTo>
                  <a:pt x="1939027" y="0"/>
                </a:lnTo>
                <a:lnTo>
                  <a:pt x="1939027" y="1308843"/>
                </a:lnTo>
                <a:lnTo>
                  <a:pt x="0" y="1308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5101970">
            <a:off x="3376241" y="3989852"/>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5311681" flipV="1">
            <a:off x="13792083" y="3539784"/>
            <a:ext cx="490438" cy="995814"/>
          </a:xfrm>
          <a:custGeom>
            <a:avLst/>
            <a:gdLst/>
            <a:ahLst/>
            <a:cxnLst/>
            <a:rect l="l" t="t" r="r" b="b"/>
            <a:pathLst>
              <a:path w="490438" h="995814">
                <a:moveTo>
                  <a:pt x="0" y="995814"/>
                </a:moveTo>
                <a:lnTo>
                  <a:pt x="490438" y="995814"/>
                </a:lnTo>
                <a:lnTo>
                  <a:pt x="490438" y="0"/>
                </a:lnTo>
                <a:lnTo>
                  <a:pt x="0" y="0"/>
                </a:lnTo>
                <a:lnTo>
                  <a:pt x="0" y="99581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5054204" y="8645414"/>
            <a:ext cx="1647045" cy="1874305"/>
          </a:xfrm>
          <a:custGeom>
            <a:avLst/>
            <a:gdLst/>
            <a:ahLst/>
            <a:cxnLst/>
            <a:rect l="l" t="t" r="r" b="b"/>
            <a:pathLst>
              <a:path w="1647045" h="1874305">
                <a:moveTo>
                  <a:pt x="0" y="0"/>
                </a:moveTo>
                <a:lnTo>
                  <a:pt x="1647046" y="0"/>
                </a:lnTo>
                <a:lnTo>
                  <a:pt x="1647046" y="1874305"/>
                </a:lnTo>
                <a:lnTo>
                  <a:pt x="0" y="1874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13798368" y="-130897"/>
            <a:ext cx="1647045" cy="1874305"/>
          </a:xfrm>
          <a:custGeom>
            <a:avLst/>
            <a:gdLst/>
            <a:ahLst/>
            <a:cxnLst/>
            <a:rect l="l" t="t" r="r" b="b"/>
            <a:pathLst>
              <a:path w="1647045" h="1874305">
                <a:moveTo>
                  <a:pt x="0" y="0"/>
                </a:moveTo>
                <a:lnTo>
                  <a:pt x="1647045" y="0"/>
                </a:lnTo>
                <a:lnTo>
                  <a:pt x="1647045" y="1874305"/>
                </a:lnTo>
                <a:lnTo>
                  <a:pt x="0" y="1874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rot="-1036051" flipH="1">
            <a:off x="3702911" y="1964840"/>
            <a:ext cx="1749036" cy="743340"/>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5400000">
            <a:off x="6146432" y="13173"/>
            <a:ext cx="5693803" cy="10667547"/>
          </a:xfrm>
          <a:custGeom>
            <a:avLst/>
            <a:gdLst/>
            <a:ahLst/>
            <a:cxnLst/>
            <a:rect l="l" t="t" r="r" b="b"/>
            <a:pathLst>
              <a:path w="5693803" h="10667547">
                <a:moveTo>
                  <a:pt x="0" y="0"/>
                </a:moveTo>
                <a:lnTo>
                  <a:pt x="5693803" y="0"/>
                </a:lnTo>
                <a:lnTo>
                  <a:pt x="5693803" y="10667547"/>
                </a:lnTo>
                <a:lnTo>
                  <a:pt x="0" y="106675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8327232" y="660368"/>
            <a:ext cx="4557141" cy="8229600"/>
          </a:xfrm>
          <a:custGeom>
            <a:avLst/>
            <a:gdLst/>
            <a:ahLst/>
            <a:cxnLst/>
            <a:rect l="l" t="t" r="r" b="b"/>
            <a:pathLst>
              <a:path w="4557141" h="8229600">
                <a:moveTo>
                  <a:pt x="0" y="0"/>
                </a:moveTo>
                <a:lnTo>
                  <a:pt x="4557141" y="0"/>
                </a:lnTo>
                <a:lnTo>
                  <a:pt x="4557141" y="8229600"/>
                </a:lnTo>
                <a:lnTo>
                  <a:pt x="0" y="8229600"/>
                </a:lnTo>
                <a:lnTo>
                  <a:pt x="0" y="0"/>
                </a:lnTo>
                <a:close/>
              </a:path>
            </a:pathLst>
          </a:custGeom>
          <a:blipFill>
            <a:blip r:embed="rId12"/>
            <a:stretch>
              <a:fillRect/>
            </a:stretch>
          </a:blipFill>
        </p:spPr>
        <p:txBody>
          <a:bodyPr/>
          <a:lstStyle/>
          <a:p>
            <a:endParaRPr lang="en-GB"/>
          </a:p>
        </p:txBody>
      </p:sp>
      <p:sp>
        <p:nvSpPr>
          <p:cNvPr id="11" name="Freeform 11"/>
          <p:cNvSpPr/>
          <p:nvPr/>
        </p:nvSpPr>
        <p:spPr>
          <a:xfrm>
            <a:off x="3104191" y="279110"/>
            <a:ext cx="3569589" cy="4114800"/>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 name="Freeform 12"/>
          <p:cNvSpPr/>
          <p:nvPr/>
        </p:nvSpPr>
        <p:spPr>
          <a:xfrm>
            <a:off x="445779" y="415814"/>
            <a:ext cx="3175681" cy="9374704"/>
          </a:xfrm>
          <a:custGeom>
            <a:avLst/>
            <a:gdLst/>
            <a:ahLst/>
            <a:cxnLst/>
            <a:rect l="l" t="t" r="r" b="b"/>
            <a:pathLst>
              <a:path w="3175681" h="9374704">
                <a:moveTo>
                  <a:pt x="0" y="0"/>
                </a:moveTo>
                <a:lnTo>
                  <a:pt x="3175681" y="0"/>
                </a:lnTo>
                <a:lnTo>
                  <a:pt x="3175681" y="9374704"/>
                </a:lnTo>
                <a:lnTo>
                  <a:pt x="0" y="9374704"/>
                </a:lnTo>
                <a:lnTo>
                  <a:pt x="0" y="0"/>
                </a:lnTo>
                <a:close/>
              </a:path>
            </a:pathLst>
          </a:custGeom>
          <a:blipFill>
            <a:blip r:embed="rId15"/>
            <a:stretch>
              <a:fillRect/>
            </a:stretch>
          </a:blipFill>
        </p:spPr>
        <p:txBody>
          <a:bodyPr/>
          <a:lstStyle/>
          <a:p>
            <a:endParaRPr lang="en-GB"/>
          </a:p>
        </p:txBody>
      </p:sp>
      <p:sp>
        <p:nvSpPr>
          <p:cNvPr id="13" name="Freeform 13"/>
          <p:cNvSpPr/>
          <p:nvPr/>
        </p:nvSpPr>
        <p:spPr>
          <a:xfrm>
            <a:off x="12249358" y="1444211"/>
            <a:ext cx="5824096" cy="8047111"/>
          </a:xfrm>
          <a:custGeom>
            <a:avLst/>
            <a:gdLst/>
            <a:ahLst/>
            <a:cxnLst/>
            <a:rect l="l" t="t" r="r" b="b"/>
            <a:pathLst>
              <a:path w="5824096" h="8047111">
                <a:moveTo>
                  <a:pt x="0" y="0"/>
                </a:moveTo>
                <a:lnTo>
                  <a:pt x="5824096" y="0"/>
                </a:lnTo>
                <a:lnTo>
                  <a:pt x="5824096" y="8047111"/>
                </a:lnTo>
                <a:lnTo>
                  <a:pt x="0" y="8047111"/>
                </a:lnTo>
                <a:lnTo>
                  <a:pt x="0" y="0"/>
                </a:lnTo>
                <a:close/>
              </a:path>
            </a:pathLst>
          </a:custGeom>
          <a:blipFill>
            <a:blip r:embed="rId16"/>
            <a:stretch>
              <a:fillRect/>
            </a:stretch>
          </a:blipFill>
        </p:spPr>
        <p:txBody>
          <a:bodyPr/>
          <a:lstStyle/>
          <a:p>
            <a:endParaRPr lang="en-GB"/>
          </a:p>
        </p:txBody>
      </p:sp>
      <p:sp>
        <p:nvSpPr>
          <p:cNvPr id="14" name="Freeform 14"/>
          <p:cNvSpPr/>
          <p:nvPr/>
        </p:nvSpPr>
        <p:spPr>
          <a:xfrm>
            <a:off x="4209638" y="4200349"/>
            <a:ext cx="4573138" cy="5770521"/>
          </a:xfrm>
          <a:custGeom>
            <a:avLst/>
            <a:gdLst/>
            <a:ahLst/>
            <a:cxnLst/>
            <a:rect l="l" t="t" r="r" b="b"/>
            <a:pathLst>
              <a:path w="4573138" h="5770521">
                <a:moveTo>
                  <a:pt x="0" y="0"/>
                </a:moveTo>
                <a:lnTo>
                  <a:pt x="4573137" y="0"/>
                </a:lnTo>
                <a:lnTo>
                  <a:pt x="4573137" y="5770521"/>
                </a:lnTo>
                <a:lnTo>
                  <a:pt x="0" y="57705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 name="TextBox 15"/>
          <p:cNvSpPr txBox="1"/>
          <p:nvPr/>
        </p:nvSpPr>
        <p:spPr>
          <a:xfrm>
            <a:off x="7182420" y="7597192"/>
            <a:ext cx="2438030" cy="696019"/>
          </a:xfrm>
          <a:prstGeom prst="rect">
            <a:avLst/>
          </a:prstGeom>
        </p:spPr>
        <p:txBody>
          <a:bodyPr wrap="square" lIns="0" tIns="0" rIns="0" bIns="0" rtlCol="0" anchor="t">
            <a:spAutoFit/>
          </a:bodyPr>
          <a:lstStyle/>
          <a:p>
            <a:pPr algn="ctr">
              <a:lnSpc>
                <a:spcPts val="5712"/>
              </a:lnSpc>
            </a:pPr>
            <a:r>
              <a:rPr lang="en-US" sz="4080">
                <a:solidFill>
                  <a:srgbClr val="000000"/>
                </a:solidFill>
                <a:latin typeface="Roboto Bold"/>
              </a:rPr>
              <a:t>dandelion</a:t>
            </a:r>
          </a:p>
        </p:txBody>
      </p:sp>
      <p:sp>
        <p:nvSpPr>
          <p:cNvPr id="16" name="TextBox 16"/>
          <p:cNvSpPr txBox="1"/>
          <p:nvPr/>
        </p:nvSpPr>
        <p:spPr>
          <a:xfrm>
            <a:off x="11063184" y="7244989"/>
            <a:ext cx="2365857" cy="1410001"/>
          </a:xfrm>
          <a:prstGeom prst="rect">
            <a:avLst/>
          </a:prstGeom>
        </p:spPr>
        <p:txBody>
          <a:bodyPr wrap="square" lIns="0" tIns="0" rIns="0" bIns="0" rtlCol="0" anchor="t">
            <a:spAutoFit/>
          </a:bodyPr>
          <a:lstStyle/>
          <a:p>
            <a:pPr algn="ctr">
              <a:lnSpc>
                <a:spcPts val="5712"/>
              </a:lnSpc>
            </a:pPr>
            <a:r>
              <a:rPr lang="en-US" sz="4080">
                <a:solidFill>
                  <a:srgbClr val="000000"/>
                </a:solidFill>
                <a:latin typeface="Roboto Bold"/>
              </a:rPr>
              <a:t>common</a:t>
            </a:r>
          </a:p>
          <a:p>
            <a:pPr algn="ctr">
              <a:lnSpc>
                <a:spcPts val="5712"/>
              </a:lnSpc>
            </a:pPr>
            <a:r>
              <a:rPr lang="en-US" sz="4080">
                <a:solidFill>
                  <a:srgbClr val="000000"/>
                </a:solidFill>
                <a:latin typeface="Roboto Bold"/>
              </a:rPr>
              <a:t>daisy</a:t>
            </a:r>
          </a:p>
        </p:txBody>
      </p:sp>
      <p:sp>
        <p:nvSpPr>
          <p:cNvPr id="17" name="TextBox 17"/>
          <p:cNvSpPr txBox="1"/>
          <p:nvPr/>
        </p:nvSpPr>
        <p:spPr>
          <a:xfrm>
            <a:off x="6336333" y="2131893"/>
            <a:ext cx="1776661" cy="1400425"/>
          </a:xfrm>
          <a:prstGeom prst="rect">
            <a:avLst/>
          </a:prstGeom>
        </p:spPr>
        <p:txBody>
          <a:bodyPr wrap="square" lIns="0" tIns="0" rIns="0" bIns="0" rtlCol="0" anchor="t">
            <a:spAutoFit/>
          </a:bodyPr>
          <a:lstStyle/>
          <a:p>
            <a:pPr algn="ctr">
              <a:lnSpc>
                <a:spcPts val="5712"/>
              </a:lnSpc>
            </a:pPr>
            <a:r>
              <a:rPr lang="en-US" sz="4080">
                <a:solidFill>
                  <a:srgbClr val="000000"/>
                </a:solidFill>
                <a:latin typeface="Roboto Bold"/>
              </a:rPr>
              <a:t>white</a:t>
            </a:r>
          </a:p>
          <a:p>
            <a:pPr algn="ctr">
              <a:lnSpc>
                <a:spcPts val="5712"/>
              </a:lnSpc>
            </a:pPr>
            <a:r>
              <a:rPr lang="en-US" sz="4080">
                <a:solidFill>
                  <a:srgbClr val="000000"/>
                </a:solidFill>
                <a:latin typeface="Roboto Bold"/>
              </a:rPr>
              <a:t>clover</a:t>
            </a:r>
          </a:p>
        </p:txBody>
      </p:sp>
      <p:sp>
        <p:nvSpPr>
          <p:cNvPr id="18" name="TextBox 18"/>
          <p:cNvSpPr txBox="1"/>
          <p:nvPr/>
        </p:nvSpPr>
        <p:spPr>
          <a:xfrm>
            <a:off x="2099046" y="8886547"/>
            <a:ext cx="2110592" cy="696019"/>
          </a:xfrm>
          <a:prstGeom prst="rect">
            <a:avLst/>
          </a:prstGeom>
        </p:spPr>
        <p:txBody>
          <a:bodyPr wrap="square" lIns="0" tIns="0" rIns="0" bIns="0" rtlCol="0" anchor="t">
            <a:spAutoFit/>
          </a:bodyPr>
          <a:lstStyle/>
          <a:p>
            <a:pPr algn="ctr">
              <a:lnSpc>
                <a:spcPts val="5712"/>
              </a:lnSpc>
            </a:pPr>
            <a:r>
              <a:rPr lang="en-US" sz="4080">
                <a:solidFill>
                  <a:srgbClr val="000000"/>
                </a:solidFill>
                <a:latin typeface="Roboto Bold"/>
              </a:rPr>
              <a:t>foxglove</a:t>
            </a:r>
          </a:p>
        </p:txBody>
      </p:sp>
      <p:sp>
        <p:nvSpPr>
          <p:cNvPr id="19" name="TextBox 19"/>
          <p:cNvSpPr txBox="1"/>
          <p:nvPr/>
        </p:nvSpPr>
        <p:spPr>
          <a:xfrm>
            <a:off x="13798368" y="8886547"/>
            <a:ext cx="2369172" cy="696019"/>
          </a:xfrm>
          <a:prstGeom prst="rect">
            <a:avLst/>
          </a:prstGeom>
        </p:spPr>
        <p:txBody>
          <a:bodyPr lIns="0" tIns="0" rIns="0" bIns="0" rtlCol="0" anchor="t">
            <a:spAutoFit/>
          </a:bodyPr>
          <a:lstStyle/>
          <a:p>
            <a:pPr algn="ctr">
              <a:lnSpc>
                <a:spcPts val="5712"/>
              </a:lnSpc>
            </a:pPr>
            <a:r>
              <a:rPr lang="en-US" sz="4080">
                <a:solidFill>
                  <a:srgbClr val="000000"/>
                </a:solidFill>
                <a:latin typeface="Roboto Bold"/>
              </a:rPr>
              <a:t>knapweed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36967" y="7838377"/>
            <a:ext cx="2612978" cy="2903309"/>
          </a:xfrm>
          <a:custGeom>
            <a:avLst/>
            <a:gdLst/>
            <a:ahLst/>
            <a:cxnLst/>
            <a:rect l="l" t="t" r="r" b="b"/>
            <a:pathLst>
              <a:path w="2612978" h="2903309">
                <a:moveTo>
                  <a:pt x="0" y="0"/>
                </a:moveTo>
                <a:lnTo>
                  <a:pt x="2612978" y="0"/>
                </a:lnTo>
                <a:lnTo>
                  <a:pt x="2612978" y="2903308"/>
                </a:lnTo>
                <a:lnTo>
                  <a:pt x="0" y="2903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212808">
            <a:off x="13392538" y="-4842586"/>
            <a:ext cx="7642964" cy="6085710"/>
          </a:xfrm>
          <a:custGeom>
            <a:avLst/>
            <a:gdLst/>
            <a:ahLst/>
            <a:cxnLst/>
            <a:rect l="l" t="t" r="r" b="b"/>
            <a:pathLst>
              <a:path w="7642964" h="6085710">
                <a:moveTo>
                  <a:pt x="0" y="0"/>
                </a:moveTo>
                <a:lnTo>
                  <a:pt x="7642964" y="0"/>
                </a:lnTo>
                <a:lnTo>
                  <a:pt x="7642964" y="6085710"/>
                </a:lnTo>
                <a:lnTo>
                  <a:pt x="0" y="6085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5400000">
            <a:off x="16097760" y="7795381"/>
            <a:ext cx="2612978" cy="2903309"/>
          </a:xfrm>
          <a:custGeom>
            <a:avLst/>
            <a:gdLst/>
            <a:ahLst/>
            <a:cxnLst/>
            <a:rect l="l" t="t" r="r" b="b"/>
            <a:pathLst>
              <a:path w="2612978" h="2903309">
                <a:moveTo>
                  <a:pt x="0" y="0"/>
                </a:moveTo>
                <a:lnTo>
                  <a:pt x="2612978" y="0"/>
                </a:lnTo>
                <a:lnTo>
                  <a:pt x="2612978" y="2903309"/>
                </a:lnTo>
                <a:lnTo>
                  <a:pt x="0" y="29033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5573342" y="-2049919"/>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537814">
            <a:off x="10299391" y="9278992"/>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13663295" y="2639502"/>
            <a:ext cx="610995" cy="1100892"/>
          </a:xfrm>
          <a:custGeom>
            <a:avLst/>
            <a:gdLst/>
            <a:ahLst/>
            <a:cxnLst/>
            <a:rect l="l" t="t" r="r" b="b"/>
            <a:pathLst>
              <a:path w="610995" h="1100892">
                <a:moveTo>
                  <a:pt x="0" y="0"/>
                </a:moveTo>
                <a:lnTo>
                  <a:pt x="610994" y="0"/>
                </a:lnTo>
                <a:lnTo>
                  <a:pt x="610994" y="1100892"/>
                </a:lnTo>
                <a:lnTo>
                  <a:pt x="0" y="11008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6872874" y="8718112"/>
            <a:ext cx="1841848" cy="2063695"/>
          </a:xfrm>
          <a:custGeom>
            <a:avLst/>
            <a:gdLst/>
            <a:ahLst/>
            <a:cxnLst/>
            <a:rect l="l" t="t" r="r" b="b"/>
            <a:pathLst>
              <a:path w="1841848" h="2063695">
                <a:moveTo>
                  <a:pt x="0" y="0"/>
                </a:moveTo>
                <a:lnTo>
                  <a:pt x="1841848" y="0"/>
                </a:lnTo>
                <a:lnTo>
                  <a:pt x="1841848" y="2063695"/>
                </a:lnTo>
                <a:lnTo>
                  <a:pt x="0" y="20636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429924" y="1411983"/>
            <a:ext cx="1939027" cy="1308843"/>
          </a:xfrm>
          <a:custGeom>
            <a:avLst/>
            <a:gdLst/>
            <a:ahLst/>
            <a:cxnLst/>
            <a:rect l="l" t="t" r="r" b="b"/>
            <a:pathLst>
              <a:path w="1939027" h="1308843">
                <a:moveTo>
                  <a:pt x="0" y="0"/>
                </a:moveTo>
                <a:lnTo>
                  <a:pt x="1939028" y="0"/>
                </a:lnTo>
                <a:lnTo>
                  <a:pt x="1939028" y="1308844"/>
                </a:lnTo>
                <a:lnTo>
                  <a:pt x="0" y="1308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12840523" y="3740394"/>
            <a:ext cx="6015380" cy="6290594"/>
          </a:xfrm>
          <a:custGeom>
            <a:avLst/>
            <a:gdLst/>
            <a:ahLst/>
            <a:cxnLst/>
            <a:rect l="l" t="t" r="r" b="b"/>
            <a:pathLst>
              <a:path w="6015380" h="6290594">
                <a:moveTo>
                  <a:pt x="0" y="0"/>
                </a:moveTo>
                <a:lnTo>
                  <a:pt x="6015381" y="0"/>
                </a:lnTo>
                <a:lnTo>
                  <a:pt x="6015381" y="6290594"/>
                </a:lnTo>
                <a:lnTo>
                  <a:pt x="0" y="6290594"/>
                </a:lnTo>
                <a:lnTo>
                  <a:pt x="0" y="0"/>
                </a:lnTo>
                <a:close/>
              </a:path>
            </a:pathLst>
          </a:custGeom>
          <a:blipFill>
            <a:blip r:embed="rId13"/>
            <a:stretch>
              <a:fillRect/>
            </a:stretch>
          </a:blipFill>
        </p:spPr>
        <p:txBody>
          <a:bodyPr/>
          <a:lstStyle/>
          <a:p>
            <a:endParaRPr lang="en-GB"/>
          </a:p>
        </p:txBody>
      </p:sp>
      <p:sp>
        <p:nvSpPr>
          <p:cNvPr id="11" name="TextBox 11"/>
          <p:cNvSpPr txBox="1"/>
          <p:nvPr/>
        </p:nvSpPr>
        <p:spPr>
          <a:xfrm>
            <a:off x="1028700" y="526196"/>
            <a:ext cx="8178339" cy="1387474"/>
          </a:xfrm>
          <a:prstGeom prst="rect">
            <a:avLst/>
          </a:prstGeom>
        </p:spPr>
        <p:txBody>
          <a:bodyPr lIns="0" tIns="0" rIns="0" bIns="0" rtlCol="0" anchor="t">
            <a:spAutoFit/>
          </a:bodyPr>
          <a:lstStyle/>
          <a:p>
            <a:pPr marL="0" lvl="0" indent="0" algn="l">
              <a:lnSpc>
                <a:spcPts val="11200"/>
              </a:lnSpc>
              <a:spcBef>
                <a:spcPct val="0"/>
              </a:spcBef>
            </a:pPr>
            <a:r>
              <a:rPr lang="en-US" sz="8000">
                <a:solidFill>
                  <a:srgbClr val="272424"/>
                </a:solidFill>
                <a:latin typeface="More Sugar"/>
              </a:rPr>
              <a:t>Plant trees</a:t>
            </a:r>
          </a:p>
        </p:txBody>
      </p:sp>
      <p:sp>
        <p:nvSpPr>
          <p:cNvPr id="12" name="TextBox 12"/>
          <p:cNvSpPr txBox="1"/>
          <p:nvPr/>
        </p:nvSpPr>
        <p:spPr>
          <a:xfrm>
            <a:off x="429924" y="2587477"/>
            <a:ext cx="12023250" cy="2310419"/>
          </a:xfrm>
          <a:prstGeom prst="rect">
            <a:avLst/>
          </a:prstGeom>
        </p:spPr>
        <p:txBody>
          <a:bodyPr lIns="0" tIns="0" rIns="0" bIns="0" rtlCol="0" anchor="t">
            <a:spAutoFit/>
          </a:bodyPr>
          <a:lstStyle/>
          <a:p>
            <a:pPr marL="925911" lvl="1" indent="-462956">
              <a:lnSpc>
                <a:spcPts val="6004"/>
              </a:lnSpc>
              <a:buFont typeface="Arial"/>
              <a:buChar char="•"/>
            </a:pPr>
            <a:r>
              <a:rPr lang="en-US" sz="4288">
                <a:solidFill>
                  <a:srgbClr val="000000"/>
                </a:solidFill>
                <a:latin typeface="Bryndan Write"/>
              </a:rPr>
              <a:t>Native - birch, holly, oak, hawthorn, rowan...</a:t>
            </a:r>
          </a:p>
          <a:p>
            <a:pPr marL="925911" lvl="1" indent="-462956">
              <a:lnSpc>
                <a:spcPts val="6004"/>
              </a:lnSpc>
              <a:buFont typeface="Arial"/>
              <a:buChar char="•"/>
            </a:pPr>
            <a:r>
              <a:rPr lang="en-US" sz="4288">
                <a:solidFill>
                  <a:srgbClr val="000000"/>
                </a:solidFill>
                <a:latin typeface="Bryndan Write"/>
              </a:rPr>
              <a:t>Oak trees support over 2,000 species!</a:t>
            </a:r>
          </a:p>
          <a:p>
            <a:pPr marL="925911" lvl="1" indent="-462956">
              <a:lnSpc>
                <a:spcPts val="6004"/>
              </a:lnSpc>
              <a:buFont typeface="Arial"/>
              <a:buChar char="•"/>
            </a:pPr>
            <a:r>
              <a:rPr lang="en-US" sz="4288">
                <a:solidFill>
                  <a:srgbClr val="000000"/>
                </a:solidFill>
                <a:latin typeface="Bryndan Write"/>
              </a:rPr>
              <a:t>Habitat, shelter and carbon</a:t>
            </a:r>
          </a:p>
        </p:txBody>
      </p:sp>
      <p:sp>
        <p:nvSpPr>
          <p:cNvPr id="13" name="TextBox 13"/>
          <p:cNvSpPr txBox="1"/>
          <p:nvPr/>
        </p:nvSpPr>
        <p:spPr>
          <a:xfrm>
            <a:off x="1640045" y="5412616"/>
            <a:ext cx="12023250" cy="3834419"/>
          </a:xfrm>
          <a:prstGeom prst="rect">
            <a:avLst/>
          </a:prstGeom>
        </p:spPr>
        <p:txBody>
          <a:bodyPr lIns="0" tIns="0" rIns="0" bIns="0" rtlCol="0" anchor="t">
            <a:spAutoFit/>
          </a:bodyPr>
          <a:lstStyle/>
          <a:p>
            <a:pPr marL="925911" lvl="1" indent="-462956">
              <a:lnSpc>
                <a:spcPts val="6004"/>
              </a:lnSpc>
              <a:buFont typeface="Arial"/>
              <a:buChar char="•"/>
            </a:pPr>
            <a:r>
              <a:rPr lang="en-US" sz="4288">
                <a:solidFill>
                  <a:srgbClr val="000000"/>
                </a:solidFill>
                <a:latin typeface="Bryndan Write"/>
              </a:rPr>
              <a:t>Orchard planting</a:t>
            </a:r>
          </a:p>
          <a:p>
            <a:pPr marL="925911" lvl="1" indent="-462956">
              <a:lnSpc>
                <a:spcPts val="6004"/>
              </a:lnSpc>
              <a:buFont typeface="Arial"/>
              <a:buChar char="•"/>
            </a:pPr>
            <a:r>
              <a:rPr lang="en-US" sz="4288">
                <a:solidFill>
                  <a:srgbClr val="000000"/>
                </a:solidFill>
                <a:latin typeface="Bryndan Write"/>
              </a:rPr>
              <a:t>Pollen and nectar</a:t>
            </a:r>
          </a:p>
          <a:p>
            <a:pPr marL="925911" lvl="1" indent="-462956">
              <a:lnSpc>
                <a:spcPts val="6004"/>
              </a:lnSpc>
              <a:buFont typeface="Arial"/>
              <a:buChar char="•"/>
            </a:pPr>
            <a:r>
              <a:rPr lang="en-US" sz="4288">
                <a:solidFill>
                  <a:srgbClr val="000000"/>
                </a:solidFill>
                <a:latin typeface="Bryndan Write"/>
              </a:rPr>
              <a:t>New hedgerows project - competition</a:t>
            </a:r>
          </a:p>
          <a:p>
            <a:pPr>
              <a:lnSpc>
                <a:spcPts val="6004"/>
              </a:lnSpc>
            </a:pPr>
            <a:endParaRPr lang="en-US" sz="4288">
              <a:solidFill>
                <a:srgbClr val="000000"/>
              </a:solidFill>
              <a:latin typeface="Bryndan Write"/>
            </a:endParaRPr>
          </a:p>
          <a:p>
            <a:pPr>
              <a:lnSpc>
                <a:spcPts val="6004"/>
              </a:lnSpc>
            </a:pPr>
            <a:r>
              <a:rPr lang="en-US" sz="4288">
                <a:solidFill>
                  <a:srgbClr val="000000"/>
                </a:solidFill>
                <a:latin typeface="Bryndan Write"/>
              </a:rPr>
              <a:t>Why are hedgerows important?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6503754" y="1572722"/>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84438" y="1572722"/>
            <a:ext cx="1939027" cy="1308843"/>
          </a:xfrm>
          <a:custGeom>
            <a:avLst/>
            <a:gdLst/>
            <a:ahLst/>
            <a:cxnLst/>
            <a:rect l="l" t="t" r="r" b="b"/>
            <a:pathLst>
              <a:path w="1939027" h="1308843">
                <a:moveTo>
                  <a:pt x="0" y="0"/>
                </a:moveTo>
                <a:lnTo>
                  <a:pt x="1939027" y="0"/>
                </a:lnTo>
                <a:lnTo>
                  <a:pt x="1939027" y="1308843"/>
                </a:lnTo>
                <a:lnTo>
                  <a:pt x="0" y="1308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5101970">
            <a:off x="3376241" y="3989852"/>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5311681" flipV="1">
            <a:off x="13792083" y="3539784"/>
            <a:ext cx="490438" cy="995814"/>
          </a:xfrm>
          <a:custGeom>
            <a:avLst/>
            <a:gdLst/>
            <a:ahLst/>
            <a:cxnLst/>
            <a:rect l="l" t="t" r="r" b="b"/>
            <a:pathLst>
              <a:path w="490438" h="995814">
                <a:moveTo>
                  <a:pt x="0" y="995814"/>
                </a:moveTo>
                <a:lnTo>
                  <a:pt x="490438" y="995814"/>
                </a:lnTo>
                <a:lnTo>
                  <a:pt x="490438" y="0"/>
                </a:lnTo>
                <a:lnTo>
                  <a:pt x="0" y="0"/>
                </a:lnTo>
                <a:lnTo>
                  <a:pt x="0" y="9958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5054204" y="8645414"/>
            <a:ext cx="1647045" cy="1874305"/>
          </a:xfrm>
          <a:custGeom>
            <a:avLst/>
            <a:gdLst/>
            <a:ahLst/>
            <a:cxnLst/>
            <a:rect l="l" t="t" r="r" b="b"/>
            <a:pathLst>
              <a:path w="1647045" h="1874305">
                <a:moveTo>
                  <a:pt x="0" y="0"/>
                </a:moveTo>
                <a:lnTo>
                  <a:pt x="1647046" y="0"/>
                </a:lnTo>
                <a:lnTo>
                  <a:pt x="1647046" y="1874305"/>
                </a:lnTo>
                <a:lnTo>
                  <a:pt x="0" y="1874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3798368" y="-130897"/>
            <a:ext cx="1647045" cy="1874305"/>
          </a:xfrm>
          <a:custGeom>
            <a:avLst/>
            <a:gdLst/>
            <a:ahLst/>
            <a:cxnLst/>
            <a:rect l="l" t="t" r="r" b="b"/>
            <a:pathLst>
              <a:path w="1647045" h="1874305">
                <a:moveTo>
                  <a:pt x="0" y="0"/>
                </a:moveTo>
                <a:lnTo>
                  <a:pt x="1647045" y="0"/>
                </a:lnTo>
                <a:lnTo>
                  <a:pt x="1647045" y="1874305"/>
                </a:lnTo>
                <a:lnTo>
                  <a:pt x="0" y="1874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rot="-1036051" flipH="1">
            <a:off x="3702911" y="1964840"/>
            <a:ext cx="1749036" cy="743340"/>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rot="-5400000">
            <a:off x="6146432" y="13173"/>
            <a:ext cx="5693803" cy="10667547"/>
          </a:xfrm>
          <a:custGeom>
            <a:avLst/>
            <a:gdLst/>
            <a:ahLst/>
            <a:cxnLst/>
            <a:rect l="l" t="t" r="r" b="b"/>
            <a:pathLst>
              <a:path w="5693803" h="10667547">
                <a:moveTo>
                  <a:pt x="0" y="0"/>
                </a:moveTo>
                <a:lnTo>
                  <a:pt x="5693803" y="0"/>
                </a:lnTo>
                <a:lnTo>
                  <a:pt x="5693803" y="10667547"/>
                </a:lnTo>
                <a:lnTo>
                  <a:pt x="0" y="106675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4138729" y="5922671"/>
            <a:ext cx="7021381" cy="3659895"/>
          </a:xfrm>
          <a:custGeom>
            <a:avLst/>
            <a:gdLst/>
            <a:ahLst/>
            <a:cxnLst/>
            <a:rect l="l" t="t" r="r" b="b"/>
            <a:pathLst>
              <a:path w="7021381" h="3659895">
                <a:moveTo>
                  <a:pt x="0" y="0"/>
                </a:moveTo>
                <a:lnTo>
                  <a:pt x="7021382" y="0"/>
                </a:lnTo>
                <a:lnTo>
                  <a:pt x="7021382" y="3659895"/>
                </a:lnTo>
                <a:lnTo>
                  <a:pt x="0" y="3659895"/>
                </a:lnTo>
                <a:lnTo>
                  <a:pt x="0" y="0"/>
                </a:lnTo>
                <a:close/>
              </a:path>
            </a:pathLst>
          </a:custGeom>
          <a:blipFill>
            <a:blip r:embed="rId13"/>
            <a:stretch>
              <a:fillRect/>
            </a:stretch>
          </a:blipFill>
        </p:spPr>
        <p:txBody>
          <a:bodyPr/>
          <a:lstStyle/>
          <a:p>
            <a:endParaRPr lang="en-GB"/>
          </a:p>
        </p:txBody>
      </p:sp>
      <p:sp>
        <p:nvSpPr>
          <p:cNvPr id="11" name="Freeform 11"/>
          <p:cNvSpPr/>
          <p:nvPr/>
        </p:nvSpPr>
        <p:spPr>
          <a:xfrm>
            <a:off x="8255070" y="250256"/>
            <a:ext cx="5516471" cy="6686631"/>
          </a:xfrm>
          <a:custGeom>
            <a:avLst/>
            <a:gdLst/>
            <a:ahLst/>
            <a:cxnLst/>
            <a:rect l="l" t="t" r="r" b="b"/>
            <a:pathLst>
              <a:path w="5516471" h="6686631">
                <a:moveTo>
                  <a:pt x="0" y="0"/>
                </a:moveTo>
                <a:lnTo>
                  <a:pt x="5516471" y="0"/>
                </a:lnTo>
                <a:lnTo>
                  <a:pt x="5516471" y="6686632"/>
                </a:lnTo>
                <a:lnTo>
                  <a:pt x="0" y="6686632"/>
                </a:lnTo>
                <a:lnTo>
                  <a:pt x="0" y="0"/>
                </a:lnTo>
                <a:close/>
              </a:path>
            </a:pathLst>
          </a:custGeom>
          <a:blipFill>
            <a:blip r:embed="rId14"/>
            <a:stretch>
              <a:fillRect/>
            </a:stretch>
          </a:blipFill>
        </p:spPr>
        <p:txBody>
          <a:bodyPr/>
          <a:lstStyle/>
          <a:p>
            <a:endParaRPr lang="en-GB"/>
          </a:p>
        </p:txBody>
      </p:sp>
      <p:sp>
        <p:nvSpPr>
          <p:cNvPr id="12" name="Freeform 12"/>
          <p:cNvSpPr/>
          <p:nvPr/>
        </p:nvSpPr>
        <p:spPr>
          <a:xfrm>
            <a:off x="0" y="0"/>
            <a:ext cx="8363457" cy="10076455"/>
          </a:xfrm>
          <a:custGeom>
            <a:avLst/>
            <a:gdLst/>
            <a:ahLst/>
            <a:cxnLst/>
            <a:rect l="l" t="t" r="r" b="b"/>
            <a:pathLst>
              <a:path w="8363457" h="10076455">
                <a:moveTo>
                  <a:pt x="0" y="0"/>
                </a:moveTo>
                <a:lnTo>
                  <a:pt x="8363457" y="0"/>
                </a:lnTo>
                <a:lnTo>
                  <a:pt x="8363457" y="10076455"/>
                </a:lnTo>
                <a:lnTo>
                  <a:pt x="0" y="10076455"/>
                </a:lnTo>
                <a:lnTo>
                  <a:pt x="0" y="0"/>
                </a:lnTo>
                <a:close/>
              </a:path>
            </a:pathLst>
          </a:custGeom>
          <a:blipFill>
            <a:blip r:embed="rId15"/>
            <a:stretch>
              <a:fillRect/>
            </a:stretch>
          </a:blipFill>
        </p:spPr>
        <p:txBody>
          <a:bodyPr/>
          <a:lstStyle/>
          <a:p>
            <a:endParaRPr lang="en-GB"/>
          </a:p>
        </p:txBody>
      </p:sp>
      <p:sp>
        <p:nvSpPr>
          <p:cNvPr id="13" name="Freeform 13"/>
          <p:cNvSpPr/>
          <p:nvPr/>
        </p:nvSpPr>
        <p:spPr>
          <a:xfrm>
            <a:off x="12654378" y="4847472"/>
            <a:ext cx="5582070" cy="5268078"/>
          </a:xfrm>
          <a:custGeom>
            <a:avLst/>
            <a:gdLst/>
            <a:ahLst/>
            <a:cxnLst/>
            <a:rect l="l" t="t" r="r" b="b"/>
            <a:pathLst>
              <a:path w="5582070" h="5268078">
                <a:moveTo>
                  <a:pt x="0" y="0"/>
                </a:moveTo>
                <a:lnTo>
                  <a:pt x="5582070" y="0"/>
                </a:lnTo>
                <a:lnTo>
                  <a:pt x="5582070" y="5268078"/>
                </a:lnTo>
                <a:lnTo>
                  <a:pt x="0" y="526807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6503754" y="1572722"/>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84438" y="1572722"/>
            <a:ext cx="1939027" cy="1308843"/>
          </a:xfrm>
          <a:custGeom>
            <a:avLst/>
            <a:gdLst/>
            <a:ahLst/>
            <a:cxnLst/>
            <a:rect l="l" t="t" r="r" b="b"/>
            <a:pathLst>
              <a:path w="1939027" h="1308843">
                <a:moveTo>
                  <a:pt x="0" y="0"/>
                </a:moveTo>
                <a:lnTo>
                  <a:pt x="1939027" y="0"/>
                </a:lnTo>
                <a:lnTo>
                  <a:pt x="1939027" y="1308843"/>
                </a:lnTo>
                <a:lnTo>
                  <a:pt x="0" y="1308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5101970">
            <a:off x="3376241" y="3989852"/>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5311681" flipV="1">
            <a:off x="13792083" y="3539784"/>
            <a:ext cx="490438" cy="995814"/>
          </a:xfrm>
          <a:custGeom>
            <a:avLst/>
            <a:gdLst/>
            <a:ahLst/>
            <a:cxnLst/>
            <a:rect l="l" t="t" r="r" b="b"/>
            <a:pathLst>
              <a:path w="490438" h="995814">
                <a:moveTo>
                  <a:pt x="0" y="995814"/>
                </a:moveTo>
                <a:lnTo>
                  <a:pt x="490438" y="995814"/>
                </a:lnTo>
                <a:lnTo>
                  <a:pt x="490438" y="0"/>
                </a:lnTo>
                <a:lnTo>
                  <a:pt x="0" y="0"/>
                </a:lnTo>
                <a:lnTo>
                  <a:pt x="0" y="99581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5054204" y="8645414"/>
            <a:ext cx="1647045" cy="1874305"/>
          </a:xfrm>
          <a:custGeom>
            <a:avLst/>
            <a:gdLst/>
            <a:ahLst/>
            <a:cxnLst/>
            <a:rect l="l" t="t" r="r" b="b"/>
            <a:pathLst>
              <a:path w="1647045" h="1874305">
                <a:moveTo>
                  <a:pt x="0" y="0"/>
                </a:moveTo>
                <a:lnTo>
                  <a:pt x="1647046" y="0"/>
                </a:lnTo>
                <a:lnTo>
                  <a:pt x="1647046" y="1874305"/>
                </a:lnTo>
                <a:lnTo>
                  <a:pt x="0" y="1874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13798368" y="-130897"/>
            <a:ext cx="1647045" cy="1874305"/>
          </a:xfrm>
          <a:custGeom>
            <a:avLst/>
            <a:gdLst/>
            <a:ahLst/>
            <a:cxnLst/>
            <a:rect l="l" t="t" r="r" b="b"/>
            <a:pathLst>
              <a:path w="1647045" h="1874305">
                <a:moveTo>
                  <a:pt x="0" y="0"/>
                </a:moveTo>
                <a:lnTo>
                  <a:pt x="1647045" y="0"/>
                </a:lnTo>
                <a:lnTo>
                  <a:pt x="1647045" y="1874305"/>
                </a:lnTo>
                <a:lnTo>
                  <a:pt x="0" y="1874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rot="-1036051" flipH="1">
            <a:off x="3702911" y="1964840"/>
            <a:ext cx="1749036" cy="743340"/>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5400000">
            <a:off x="6146432" y="13173"/>
            <a:ext cx="5693803" cy="10667547"/>
          </a:xfrm>
          <a:custGeom>
            <a:avLst/>
            <a:gdLst/>
            <a:ahLst/>
            <a:cxnLst/>
            <a:rect l="l" t="t" r="r" b="b"/>
            <a:pathLst>
              <a:path w="5693803" h="10667547">
                <a:moveTo>
                  <a:pt x="0" y="0"/>
                </a:moveTo>
                <a:lnTo>
                  <a:pt x="5693803" y="0"/>
                </a:lnTo>
                <a:lnTo>
                  <a:pt x="5693803" y="10667547"/>
                </a:lnTo>
                <a:lnTo>
                  <a:pt x="0" y="106675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4138729" y="5922671"/>
            <a:ext cx="7021381" cy="3659895"/>
          </a:xfrm>
          <a:custGeom>
            <a:avLst/>
            <a:gdLst/>
            <a:ahLst/>
            <a:cxnLst/>
            <a:rect l="l" t="t" r="r" b="b"/>
            <a:pathLst>
              <a:path w="7021381" h="3659895">
                <a:moveTo>
                  <a:pt x="0" y="0"/>
                </a:moveTo>
                <a:lnTo>
                  <a:pt x="7021382" y="0"/>
                </a:lnTo>
                <a:lnTo>
                  <a:pt x="7021382" y="3659895"/>
                </a:lnTo>
                <a:lnTo>
                  <a:pt x="0" y="3659895"/>
                </a:lnTo>
                <a:lnTo>
                  <a:pt x="0" y="0"/>
                </a:lnTo>
                <a:close/>
              </a:path>
            </a:pathLst>
          </a:custGeom>
          <a:blipFill>
            <a:blip r:embed="rId12"/>
            <a:stretch>
              <a:fillRect/>
            </a:stretch>
          </a:blipFill>
        </p:spPr>
        <p:txBody>
          <a:bodyPr/>
          <a:lstStyle/>
          <a:p>
            <a:endParaRPr lang="en-GB"/>
          </a:p>
        </p:txBody>
      </p:sp>
      <p:sp>
        <p:nvSpPr>
          <p:cNvPr id="11" name="Freeform 11"/>
          <p:cNvSpPr/>
          <p:nvPr/>
        </p:nvSpPr>
        <p:spPr>
          <a:xfrm>
            <a:off x="8255070" y="250256"/>
            <a:ext cx="5516471" cy="6686631"/>
          </a:xfrm>
          <a:custGeom>
            <a:avLst/>
            <a:gdLst/>
            <a:ahLst/>
            <a:cxnLst/>
            <a:rect l="l" t="t" r="r" b="b"/>
            <a:pathLst>
              <a:path w="5516471" h="6686631">
                <a:moveTo>
                  <a:pt x="0" y="0"/>
                </a:moveTo>
                <a:lnTo>
                  <a:pt x="5516471" y="0"/>
                </a:lnTo>
                <a:lnTo>
                  <a:pt x="5516471" y="6686632"/>
                </a:lnTo>
                <a:lnTo>
                  <a:pt x="0" y="6686632"/>
                </a:lnTo>
                <a:lnTo>
                  <a:pt x="0" y="0"/>
                </a:lnTo>
                <a:close/>
              </a:path>
            </a:pathLst>
          </a:custGeom>
          <a:blipFill>
            <a:blip r:embed="rId13"/>
            <a:stretch>
              <a:fillRect/>
            </a:stretch>
          </a:blipFill>
        </p:spPr>
        <p:txBody>
          <a:bodyPr/>
          <a:lstStyle/>
          <a:p>
            <a:endParaRPr lang="en-GB"/>
          </a:p>
        </p:txBody>
      </p:sp>
      <p:sp>
        <p:nvSpPr>
          <p:cNvPr id="12" name="Freeform 12"/>
          <p:cNvSpPr/>
          <p:nvPr/>
        </p:nvSpPr>
        <p:spPr>
          <a:xfrm>
            <a:off x="0" y="0"/>
            <a:ext cx="8363457" cy="10076455"/>
          </a:xfrm>
          <a:custGeom>
            <a:avLst/>
            <a:gdLst/>
            <a:ahLst/>
            <a:cxnLst/>
            <a:rect l="l" t="t" r="r" b="b"/>
            <a:pathLst>
              <a:path w="8363457" h="10076455">
                <a:moveTo>
                  <a:pt x="0" y="0"/>
                </a:moveTo>
                <a:lnTo>
                  <a:pt x="8363457" y="0"/>
                </a:lnTo>
                <a:lnTo>
                  <a:pt x="8363457" y="10076455"/>
                </a:lnTo>
                <a:lnTo>
                  <a:pt x="0" y="10076455"/>
                </a:lnTo>
                <a:lnTo>
                  <a:pt x="0" y="0"/>
                </a:lnTo>
                <a:close/>
              </a:path>
            </a:pathLst>
          </a:custGeom>
          <a:blipFill>
            <a:blip r:embed="rId14"/>
            <a:stretch>
              <a:fillRect/>
            </a:stretch>
          </a:blipFill>
        </p:spPr>
        <p:txBody>
          <a:bodyPr/>
          <a:lstStyle/>
          <a:p>
            <a:endParaRPr lang="en-GB"/>
          </a:p>
        </p:txBody>
      </p:sp>
      <p:sp>
        <p:nvSpPr>
          <p:cNvPr id="13" name="Freeform 13"/>
          <p:cNvSpPr/>
          <p:nvPr/>
        </p:nvSpPr>
        <p:spPr>
          <a:xfrm>
            <a:off x="12654378" y="4847472"/>
            <a:ext cx="5582070" cy="5268078"/>
          </a:xfrm>
          <a:custGeom>
            <a:avLst/>
            <a:gdLst/>
            <a:ahLst/>
            <a:cxnLst/>
            <a:rect l="l" t="t" r="r" b="b"/>
            <a:pathLst>
              <a:path w="5582070" h="5268078">
                <a:moveTo>
                  <a:pt x="0" y="0"/>
                </a:moveTo>
                <a:lnTo>
                  <a:pt x="5582070" y="0"/>
                </a:lnTo>
                <a:lnTo>
                  <a:pt x="5582070" y="5268078"/>
                </a:lnTo>
                <a:lnTo>
                  <a:pt x="0" y="5268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 name="TextBox 14"/>
          <p:cNvSpPr txBox="1"/>
          <p:nvPr/>
        </p:nvSpPr>
        <p:spPr>
          <a:xfrm>
            <a:off x="582712" y="8098598"/>
            <a:ext cx="1414639" cy="1410001"/>
          </a:xfrm>
          <a:prstGeom prst="rect">
            <a:avLst/>
          </a:prstGeom>
        </p:spPr>
        <p:txBody>
          <a:bodyPr wrap="square" lIns="0" tIns="0" rIns="0" bIns="0" rtlCol="0" anchor="t">
            <a:spAutoFit/>
          </a:bodyPr>
          <a:lstStyle/>
          <a:p>
            <a:pPr algn="ctr">
              <a:lnSpc>
                <a:spcPts val="5712"/>
              </a:lnSpc>
            </a:pPr>
            <a:r>
              <a:rPr lang="en-US" sz="4080">
                <a:solidFill>
                  <a:srgbClr val="000000"/>
                </a:solidFill>
                <a:latin typeface="Roboto Bold"/>
              </a:rPr>
              <a:t>silver</a:t>
            </a:r>
          </a:p>
          <a:p>
            <a:pPr algn="ctr">
              <a:lnSpc>
                <a:spcPts val="5712"/>
              </a:lnSpc>
            </a:pPr>
            <a:r>
              <a:rPr lang="en-US" sz="4080">
                <a:solidFill>
                  <a:srgbClr val="000000"/>
                </a:solidFill>
                <a:latin typeface="Roboto Bold"/>
              </a:rPr>
              <a:t>birch</a:t>
            </a:r>
          </a:p>
        </p:txBody>
      </p:sp>
      <p:sp>
        <p:nvSpPr>
          <p:cNvPr id="15" name="TextBox 15"/>
          <p:cNvSpPr txBox="1"/>
          <p:nvPr/>
        </p:nvSpPr>
        <p:spPr>
          <a:xfrm>
            <a:off x="8255070" y="8886547"/>
            <a:ext cx="1422330" cy="696019"/>
          </a:xfrm>
          <a:prstGeom prst="rect">
            <a:avLst/>
          </a:prstGeom>
        </p:spPr>
        <p:txBody>
          <a:bodyPr wrap="square" lIns="0" tIns="0" rIns="0" bIns="0" rtlCol="0" anchor="t">
            <a:spAutoFit/>
          </a:bodyPr>
          <a:lstStyle/>
          <a:p>
            <a:pPr algn="ctr">
              <a:lnSpc>
                <a:spcPts val="5712"/>
              </a:lnSpc>
            </a:pPr>
            <a:r>
              <a:rPr lang="en-US" sz="4080">
                <a:solidFill>
                  <a:srgbClr val="000000"/>
                </a:solidFill>
                <a:latin typeface="Roboto Bold"/>
              </a:rPr>
              <a:t>holly</a:t>
            </a:r>
          </a:p>
        </p:txBody>
      </p:sp>
      <p:sp>
        <p:nvSpPr>
          <p:cNvPr id="16" name="TextBox 16"/>
          <p:cNvSpPr txBox="1"/>
          <p:nvPr/>
        </p:nvSpPr>
        <p:spPr>
          <a:xfrm>
            <a:off x="12888562" y="2552298"/>
            <a:ext cx="882979" cy="711709"/>
          </a:xfrm>
          <a:prstGeom prst="rect">
            <a:avLst/>
          </a:prstGeom>
        </p:spPr>
        <p:txBody>
          <a:bodyPr lIns="0" tIns="0" rIns="0" bIns="0" rtlCol="0" anchor="t">
            <a:spAutoFit/>
          </a:bodyPr>
          <a:lstStyle/>
          <a:p>
            <a:pPr algn="ctr">
              <a:lnSpc>
                <a:spcPts val="5951"/>
              </a:lnSpc>
            </a:pPr>
            <a:r>
              <a:rPr lang="en-US" sz="4251">
                <a:solidFill>
                  <a:srgbClr val="000000"/>
                </a:solidFill>
                <a:latin typeface="Roboto Bold"/>
              </a:rPr>
              <a:t>oak</a:t>
            </a:r>
          </a:p>
        </p:txBody>
      </p:sp>
      <p:sp>
        <p:nvSpPr>
          <p:cNvPr id="17" name="TextBox 17"/>
          <p:cNvSpPr txBox="1"/>
          <p:nvPr/>
        </p:nvSpPr>
        <p:spPr>
          <a:xfrm>
            <a:off x="15445412" y="9163050"/>
            <a:ext cx="2259875" cy="696019"/>
          </a:xfrm>
          <a:prstGeom prst="rect">
            <a:avLst/>
          </a:prstGeom>
        </p:spPr>
        <p:txBody>
          <a:bodyPr wrap="square" lIns="0" tIns="0" rIns="0" bIns="0" rtlCol="0" anchor="t">
            <a:spAutoFit/>
          </a:bodyPr>
          <a:lstStyle/>
          <a:p>
            <a:pPr algn="ctr">
              <a:lnSpc>
                <a:spcPts val="5712"/>
              </a:lnSpc>
            </a:pPr>
            <a:r>
              <a:rPr lang="en-US" sz="4080">
                <a:solidFill>
                  <a:srgbClr val="000000"/>
                </a:solidFill>
                <a:latin typeface="Roboto Bold"/>
              </a:rPr>
              <a:t>hawthorn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36967" y="7838377"/>
            <a:ext cx="2612978" cy="2903309"/>
          </a:xfrm>
          <a:custGeom>
            <a:avLst/>
            <a:gdLst/>
            <a:ahLst/>
            <a:cxnLst/>
            <a:rect l="l" t="t" r="r" b="b"/>
            <a:pathLst>
              <a:path w="2612978" h="2903309">
                <a:moveTo>
                  <a:pt x="0" y="0"/>
                </a:moveTo>
                <a:lnTo>
                  <a:pt x="2612978" y="0"/>
                </a:lnTo>
                <a:lnTo>
                  <a:pt x="2612978" y="2903308"/>
                </a:lnTo>
                <a:lnTo>
                  <a:pt x="0" y="2903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460204">
            <a:off x="12138779" y="-5067619"/>
            <a:ext cx="7642964" cy="6085710"/>
          </a:xfrm>
          <a:custGeom>
            <a:avLst/>
            <a:gdLst/>
            <a:ahLst/>
            <a:cxnLst/>
            <a:rect l="l" t="t" r="r" b="b"/>
            <a:pathLst>
              <a:path w="7642964" h="6085710">
                <a:moveTo>
                  <a:pt x="0" y="0"/>
                </a:moveTo>
                <a:lnTo>
                  <a:pt x="7642964" y="0"/>
                </a:lnTo>
                <a:lnTo>
                  <a:pt x="7642964" y="6085710"/>
                </a:lnTo>
                <a:lnTo>
                  <a:pt x="0" y="6085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5897601" y="-371030"/>
            <a:ext cx="2612978" cy="2903309"/>
          </a:xfrm>
          <a:custGeom>
            <a:avLst/>
            <a:gdLst/>
            <a:ahLst/>
            <a:cxnLst/>
            <a:rect l="l" t="t" r="r" b="b"/>
            <a:pathLst>
              <a:path w="2612978" h="2903309">
                <a:moveTo>
                  <a:pt x="0" y="0"/>
                </a:moveTo>
                <a:lnTo>
                  <a:pt x="2612978" y="0"/>
                </a:lnTo>
                <a:lnTo>
                  <a:pt x="2612978" y="2903309"/>
                </a:lnTo>
                <a:lnTo>
                  <a:pt x="0" y="29033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5380456" y="-2049919"/>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537814">
            <a:off x="10299391" y="9278992"/>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1700983">
            <a:off x="1547136" y="2489697"/>
            <a:ext cx="1770667" cy="408236"/>
          </a:xfrm>
          <a:custGeom>
            <a:avLst/>
            <a:gdLst/>
            <a:ahLst/>
            <a:cxnLst/>
            <a:rect l="l" t="t" r="r" b="b"/>
            <a:pathLst>
              <a:path w="1770667" h="408236">
                <a:moveTo>
                  <a:pt x="0" y="0"/>
                </a:moveTo>
                <a:lnTo>
                  <a:pt x="1770667" y="0"/>
                </a:lnTo>
                <a:lnTo>
                  <a:pt x="1770667" y="408236"/>
                </a:lnTo>
                <a:lnTo>
                  <a:pt x="0" y="408236"/>
                </a:lnTo>
                <a:lnTo>
                  <a:pt x="0" y="0"/>
                </a:lnTo>
                <a:close/>
              </a:path>
            </a:pathLst>
          </a:custGeom>
          <a:blipFill>
            <a:blip r:embed="rId7">
              <a:extLst>
                <a:ext uri="{96DAC541-7B7A-43D3-8B79-37D633B846F1}">
                  <asvg:svgBlip xmlns:asvg="http://schemas.microsoft.com/office/drawing/2016/SVG/main" r:embed="rId8"/>
                </a:ext>
              </a:extLst>
            </a:blip>
            <a:stretch>
              <a:fillRect b="-123916"/>
            </a:stretch>
          </a:blipFill>
        </p:spPr>
        <p:txBody>
          <a:bodyPr/>
          <a:lstStyle/>
          <a:p>
            <a:endParaRPr lang="en-GB"/>
          </a:p>
        </p:txBody>
      </p:sp>
      <p:sp>
        <p:nvSpPr>
          <p:cNvPr id="8" name="Freeform 8"/>
          <p:cNvSpPr/>
          <p:nvPr/>
        </p:nvSpPr>
        <p:spPr>
          <a:xfrm>
            <a:off x="11335218" y="4661235"/>
            <a:ext cx="6356797" cy="5625765"/>
          </a:xfrm>
          <a:custGeom>
            <a:avLst/>
            <a:gdLst/>
            <a:ahLst/>
            <a:cxnLst/>
            <a:rect l="l" t="t" r="r" b="b"/>
            <a:pathLst>
              <a:path w="6356797" h="5625765">
                <a:moveTo>
                  <a:pt x="0" y="0"/>
                </a:moveTo>
                <a:lnTo>
                  <a:pt x="6356797" y="0"/>
                </a:lnTo>
                <a:lnTo>
                  <a:pt x="6356797" y="5625765"/>
                </a:lnTo>
                <a:lnTo>
                  <a:pt x="0" y="56257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TextBox 9"/>
          <p:cNvSpPr txBox="1"/>
          <p:nvPr/>
        </p:nvSpPr>
        <p:spPr>
          <a:xfrm>
            <a:off x="1028700" y="526196"/>
            <a:ext cx="12740011" cy="1387474"/>
          </a:xfrm>
          <a:prstGeom prst="rect">
            <a:avLst/>
          </a:prstGeom>
        </p:spPr>
        <p:txBody>
          <a:bodyPr lIns="0" tIns="0" rIns="0" bIns="0" rtlCol="0" anchor="t">
            <a:spAutoFit/>
          </a:bodyPr>
          <a:lstStyle/>
          <a:p>
            <a:pPr marL="0" lvl="0" indent="0" algn="l">
              <a:lnSpc>
                <a:spcPts val="11200"/>
              </a:lnSpc>
              <a:spcBef>
                <a:spcPct val="0"/>
              </a:spcBef>
            </a:pPr>
            <a:r>
              <a:rPr lang="en-US" sz="8000">
                <a:solidFill>
                  <a:srgbClr val="272424"/>
                </a:solidFill>
                <a:latin typeface="More Sugar"/>
              </a:rPr>
              <a:t>Composting and Habitats</a:t>
            </a:r>
          </a:p>
        </p:txBody>
      </p:sp>
      <p:sp>
        <p:nvSpPr>
          <p:cNvPr id="10" name="TextBox 10"/>
          <p:cNvSpPr txBox="1"/>
          <p:nvPr/>
        </p:nvSpPr>
        <p:spPr>
          <a:xfrm>
            <a:off x="429924" y="2587477"/>
            <a:ext cx="15211766" cy="1548419"/>
          </a:xfrm>
          <a:prstGeom prst="rect">
            <a:avLst/>
          </a:prstGeom>
        </p:spPr>
        <p:txBody>
          <a:bodyPr lIns="0" tIns="0" rIns="0" bIns="0" rtlCol="0" anchor="t">
            <a:spAutoFit/>
          </a:bodyPr>
          <a:lstStyle/>
          <a:p>
            <a:pPr marL="925911" lvl="1" indent="-462956">
              <a:lnSpc>
                <a:spcPts val="6004"/>
              </a:lnSpc>
              <a:buFont typeface="Arial"/>
              <a:buChar char="•"/>
            </a:pPr>
            <a:r>
              <a:rPr lang="en-US" sz="4288">
                <a:solidFill>
                  <a:srgbClr val="000000"/>
                </a:solidFill>
                <a:latin typeface="Bryndan Write"/>
              </a:rPr>
              <a:t>Make your own composting area - no cooked food!</a:t>
            </a:r>
          </a:p>
          <a:p>
            <a:pPr marL="925911" lvl="1" indent="-462956">
              <a:lnSpc>
                <a:spcPts val="6004"/>
              </a:lnSpc>
              <a:buFont typeface="Arial"/>
              <a:buChar char="•"/>
            </a:pPr>
            <a:r>
              <a:rPr lang="en-US" sz="4288">
                <a:solidFill>
                  <a:srgbClr val="000000"/>
                </a:solidFill>
                <a:latin typeface="Bryndan Write"/>
              </a:rPr>
              <a:t>Go peat free! - that means don't use peat-based compost</a:t>
            </a:r>
          </a:p>
        </p:txBody>
      </p:sp>
      <p:sp>
        <p:nvSpPr>
          <p:cNvPr id="11" name="TextBox 11"/>
          <p:cNvSpPr txBox="1"/>
          <p:nvPr/>
        </p:nvSpPr>
        <p:spPr>
          <a:xfrm>
            <a:off x="429924" y="4796748"/>
            <a:ext cx="11236550" cy="3834419"/>
          </a:xfrm>
          <a:prstGeom prst="rect">
            <a:avLst/>
          </a:prstGeom>
        </p:spPr>
        <p:txBody>
          <a:bodyPr lIns="0" tIns="0" rIns="0" bIns="0" rtlCol="0" anchor="t">
            <a:spAutoFit/>
          </a:bodyPr>
          <a:lstStyle/>
          <a:p>
            <a:pPr marL="925911" lvl="1" indent="-462956">
              <a:lnSpc>
                <a:spcPts val="6004"/>
              </a:lnSpc>
              <a:buFont typeface="Arial"/>
              <a:buChar char="•"/>
            </a:pPr>
            <a:r>
              <a:rPr lang="en-US" sz="4288">
                <a:solidFill>
                  <a:srgbClr val="000000"/>
                </a:solidFill>
                <a:latin typeface="Bryndan Write"/>
              </a:rPr>
              <a:t>Messy is good</a:t>
            </a:r>
          </a:p>
          <a:p>
            <a:pPr marL="925911" lvl="1" indent="-462956">
              <a:lnSpc>
                <a:spcPts val="6004"/>
              </a:lnSpc>
              <a:buFont typeface="Arial"/>
              <a:buChar char="•"/>
            </a:pPr>
            <a:r>
              <a:rPr lang="en-US" sz="4288">
                <a:solidFill>
                  <a:srgbClr val="000000"/>
                </a:solidFill>
                <a:latin typeface="Bryndan Write"/>
              </a:rPr>
              <a:t>Create log piles</a:t>
            </a:r>
          </a:p>
          <a:p>
            <a:pPr marL="925911" lvl="1" indent="-462956">
              <a:lnSpc>
                <a:spcPts val="6004"/>
              </a:lnSpc>
              <a:buFont typeface="Arial"/>
              <a:buChar char="•"/>
            </a:pPr>
            <a:r>
              <a:rPr lang="en-US" sz="4288">
                <a:solidFill>
                  <a:srgbClr val="000000"/>
                </a:solidFill>
                <a:latin typeface="Bryndan Write"/>
              </a:rPr>
              <a:t>Don't disturb leaf piles/under hedges in autumn/winter</a:t>
            </a:r>
          </a:p>
          <a:p>
            <a:pPr marL="925911" lvl="1" indent="-462956">
              <a:lnSpc>
                <a:spcPts val="6004"/>
              </a:lnSpc>
              <a:buFont typeface="Arial"/>
              <a:buChar char="•"/>
            </a:pPr>
            <a:r>
              <a:rPr lang="en-US" sz="4288">
                <a:solidFill>
                  <a:srgbClr val="000000"/>
                </a:solidFill>
                <a:latin typeface="Bryndan Write"/>
              </a:rPr>
              <a:t>Don't cut hedges in spring/summer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E80366467B8B47AEEDFC485B69C497" ma:contentTypeVersion="16" ma:contentTypeDescription="Create a new document." ma:contentTypeScope="" ma:versionID="e91dbcaeea677bb4f2de5a4526e5b1b9">
  <xsd:schema xmlns:xsd="http://www.w3.org/2001/XMLSchema" xmlns:xs="http://www.w3.org/2001/XMLSchema" xmlns:p="http://schemas.microsoft.com/office/2006/metadata/properties" xmlns:ns2="194e5133-23c0-4b3f-b17c-41b26a63803f" xmlns:ns3="173eebc7-d257-4ab0-80dd-e184daeff441" targetNamespace="http://schemas.microsoft.com/office/2006/metadata/properties" ma:root="true" ma:fieldsID="fa97f5f33266d0d7bd2f6a4e8ea0b301" ns2:_="" ns3:_="">
    <xsd:import namespace="194e5133-23c0-4b3f-b17c-41b26a63803f"/>
    <xsd:import namespace="173eebc7-d257-4ab0-80dd-e184daeff4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4e5133-23c0-4b3f-b17c-41b26a63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330538f-b798-4f99-a614-15010ee6172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3eebc7-d257-4ab0-80dd-e184daeff44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c8cbfc4-b84f-4aa2-b643-5da7e7f2931b}" ma:internalName="TaxCatchAll" ma:showField="CatchAllData" ma:web="173eebc7-d257-4ab0-80dd-e184daeff44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4e5133-23c0-4b3f-b17c-41b26a63803f">
      <Terms xmlns="http://schemas.microsoft.com/office/infopath/2007/PartnerControls"/>
    </lcf76f155ced4ddcb4097134ff3c332f>
    <TaxCatchAll xmlns="173eebc7-d257-4ab0-80dd-e184daeff441" xsi:nil="true"/>
    <SharedWithUsers xmlns="173eebc7-d257-4ab0-80dd-e184daeff441">
      <UserInfo>
        <DisplayName>Charlene McKeown</DisplayName>
        <AccountId>11</AccountId>
        <AccountType/>
      </UserInfo>
      <UserInfo>
        <DisplayName>Michelle Gallagher</DisplayName>
        <AccountId>371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BA83CA-D36D-43E6-B49A-F19A7CD59C3A}">
  <ds:schemaRefs>
    <ds:schemaRef ds:uri="173eebc7-d257-4ab0-80dd-e184daeff441"/>
    <ds:schemaRef ds:uri="194e5133-23c0-4b3f-b17c-41b26a6380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6E6FD0-7996-408A-B885-C8FE4A380F2F}">
  <ds:schemaRefs>
    <ds:schemaRef ds:uri="173eebc7-d257-4ab0-80dd-e184daeff441"/>
    <ds:schemaRef ds:uri="194e5133-23c0-4b3f-b17c-41b26a63803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032ECE1-1659-45BF-AD88-2D5B117FD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13</Slides>
  <Notes>9</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Eco-Committee Presentation - Biodiversity at School</dc:title>
  <cp:revision>1</cp:revision>
  <dcterms:created xsi:type="dcterms:W3CDTF">2006-08-16T00:00:00Z</dcterms:created>
  <dcterms:modified xsi:type="dcterms:W3CDTF">2024-04-01T10:44:42Z</dcterms:modified>
  <dc:identifier>DAGAzGgaLdU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0x01010014E80366467B8B47AEEDFC485B69C497</vt:lpwstr>
  </property>
  <property fmtid="{D5CDD505-2E9C-101B-9397-08002B2CF9AE}" pid="3" name="MediaServiceImageTags">
    <vt:lpwstr/>
  </property>
</Properties>
</file>